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tiff" ContentType="image/tiff"/>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59"/>
  </p:handoutMasterIdLst>
  <p:sldIdLst>
    <p:sldId id="256" r:id="rId3"/>
    <p:sldId id="757" r:id="rId4"/>
    <p:sldId id="764" r:id="rId6"/>
    <p:sldId id="766" r:id="rId7"/>
    <p:sldId id="767" r:id="rId8"/>
    <p:sldId id="768" r:id="rId9"/>
    <p:sldId id="765" r:id="rId10"/>
    <p:sldId id="769" r:id="rId11"/>
    <p:sldId id="770" r:id="rId12"/>
    <p:sldId id="763" r:id="rId13"/>
    <p:sldId id="423" r:id="rId14"/>
    <p:sldId id="457" r:id="rId15"/>
    <p:sldId id="458" r:id="rId16"/>
    <p:sldId id="459" r:id="rId17"/>
    <p:sldId id="460" r:id="rId18"/>
    <p:sldId id="759" r:id="rId19"/>
    <p:sldId id="758" r:id="rId20"/>
    <p:sldId id="462" r:id="rId21"/>
    <p:sldId id="466" r:id="rId22"/>
    <p:sldId id="468" r:id="rId23"/>
    <p:sldId id="467" r:id="rId24"/>
    <p:sldId id="495" r:id="rId25"/>
    <p:sldId id="470" r:id="rId26"/>
    <p:sldId id="464" r:id="rId27"/>
    <p:sldId id="471" r:id="rId28"/>
    <p:sldId id="472" r:id="rId29"/>
    <p:sldId id="543" r:id="rId30"/>
    <p:sldId id="473" r:id="rId31"/>
    <p:sldId id="760" r:id="rId32"/>
    <p:sldId id="469" r:id="rId33"/>
    <p:sldId id="463" r:id="rId34"/>
    <p:sldId id="474" r:id="rId35"/>
    <p:sldId id="686" r:id="rId36"/>
    <p:sldId id="475" r:id="rId37"/>
    <p:sldId id="476" r:id="rId38"/>
    <p:sldId id="478" r:id="rId39"/>
    <p:sldId id="479" r:id="rId40"/>
    <p:sldId id="496" r:id="rId41"/>
    <p:sldId id="761" r:id="rId42"/>
    <p:sldId id="497" r:id="rId43"/>
    <p:sldId id="481" r:id="rId44"/>
    <p:sldId id="482" r:id="rId45"/>
    <p:sldId id="483" r:id="rId46"/>
    <p:sldId id="484" r:id="rId47"/>
    <p:sldId id="485" r:id="rId48"/>
    <p:sldId id="687" r:id="rId49"/>
    <p:sldId id="688" r:id="rId50"/>
    <p:sldId id="689" r:id="rId51"/>
    <p:sldId id="690" r:id="rId52"/>
    <p:sldId id="691" r:id="rId53"/>
    <p:sldId id="692" r:id="rId54"/>
    <p:sldId id="693" r:id="rId55"/>
    <p:sldId id="694" r:id="rId56"/>
    <p:sldId id="695" r:id="rId57"/>
    <p:sldId id="696" r:id="rId58"/>
    <p:sldId id="697" r:id="rId59"/>
    <p:sldId id="762" r:id="rId60"/>
    <p:sldId id="486" r:id="rId61"/>
    <p:sldId id="487" r:id="rId62"/>
    <p:sldId id="488" r:id="rId63"/>
    <p:sldId id="489" r:id="rId64"/>
    <p:sldId id="490" r:id="rId65"/>
    <p:sldId id="491" r:id="rId66"/>
    <p:sldId id="677" r:id="rId67"/>
    <p:sldId id="678" r:id="rId68"/>
    <p:sldId id="679" r:id="rId69"/>
    <p:sldId id="544" r:id="rId70"/>
    <p:sldId id="741" r:id="rId71"/>
    <p:sldId id="657" r:id="rId72"/>
    <p:sldId id="659" r:id="rId73"/>
    <p:sldId id="660" r:id="rId74"/>
    <p:sldId id="663" r:id="rId75"/>
    <p:sldId id="664" r:id="rId76"/>
    <p:sldId id="665" r:id="rId77"/>
    <p:sldId id="661" r:id="rId78"/>
    <p:sldId id="662" r:id="rId79"/>
    <p:sldId id="666" r:id="rId80"/>
    <p:sldId id="667" r:id="rId81"/>
    <p:sldId id="668" r:id="rId82"/>
    <p:sldId id="669" r:id="rId83"/>
    <p:sldId id="670" r:id="rId84"/>
    <p:sldId id="671" r:id="rId85"/>
    <p:sldId id="672" r:id="rId86"/>
    <p:sldId id="673" r:id="rId87"/>
    <p:sldId id="545" r:id="rId88"/>
    <p:sldId id="742" r:id="rId89"/>
    <p:sldId id="743" r:id="rId90"/>
    <p:sldId id="546" r:id="rId91"/>
    <p:sldId id="547" r:id="rId92"/>
    <p:sldId id="548" r:id="rId93"/>
    <p:sldId id="549" r:id="rId94"/>
    <p:sldId id="550" r:id="rId95"/>
    <p:sldId id="551" r:id="rId96"/>
    <p:sldId id="552" r:id="rId97"/>
    <p:sldId id="553" r:id="rId98"/>
    <p:sldId id="637" r:id="rId99"/>
    <p:sldId id="641" r:id="rId100"/>
    <p:sldId id="642" r:id="rId101"/>
    <p:sldId id="643" r:id="rId102"/>
    <p:sldId id="640" r:id="rId103"/>
    <p:sldId id="554" r:id="rId104"/>
    <p:sldId id="555" r:id="rId105"/>
    <p:sldId id="556" r:id="rId106"/>
    <p:sldId id="558" r:id="rId107"/>
    <p:sldId id="559" r:id="rId108"/>
    <p:sldId id="560" r:id="rId109"/>
    <p:sldId id="561" r:id="rId110"/>
    <p:sldId id="649" r:id="rId111"/>
    <p:sldId id="650" r:id="rId112"/>
    <p:sldId id="651" r:id="rId113"/>
    <p:sldId id="652" r:id="rId114"/>
    <p:sldId id="653" r:id="rId115"/>
    <p:sldId id="654" r:id="rId116"/>
    <p:sldId id="656" r:id="rId117"/>
    <p:sldId id="744" r:id="rId118"/>
    <p:sldId id="563" r:id="rId119"/>
    <p:sldId id="745" r:id="rId120"/>
    <p:sldId id="564" r:id="rId121"/>
    <p:sldId id="680" r:id="rId122"/>
    <p:sldId id="681" r:id="rId123"/>
    <p:sldId id="682" r:id="rId124"/>
    <p:sldId id="683" r:id="rId125"/>
    <p:sldId id="684" r:id="rId126"/>
    <p:sldId id="685" r:id="rId127"/>
    <p:sldId id="746" r:id="rId128"/>
    <p:sldId id="565" r:id="rId129"/>
    <p:sldId id="566" r:id="rId130"/>
    <p:sldId id="567" r:id="rId131"/>
    <p:sldId id="747" r:id="rId132"/>
    <p:sldId id="568" r:id="rId133"/>
    <p:sldId id="569" r:id="rId134"/>
    <p:sldId id="570" r:id="rId135"/>
    <p:sldId id="571" r:id="rId136"/>
    <p:sldId id="572" r:id="rId137"/>
    <p:sldId id="573" r:id="rId138"/>
    <p:sldId id="574" r:id="rId139"/>
    <p:sldId id="575" r:id="rId140"/>
    <p:sldId id="576" r:id="rId141"/>
    <p:sldId id="577" r:id="rId142"/>
    <p:sldId id="578" r:id="rId143"/>
    <p:sldId id="579" r:id="rId144"/>
    <p:sldId id="754" r:id="rId145"/>
    <p:sldId id="612" r:id="rId146"/>
    <p:sldId id="613" r:id="rId147"/>
    <p:sldId id="615" r:id="rId148"/>
    <p:sldId id="614" r:id="rId149"/>
    <p:sldId id="616" r:id="rId150"/>
    <p:sldId id="618" r:id="rId151"/>
    <p:sldId id="771" r:id="rId152"/>
    <p:sldId id="748" r:id="rId153"/>
    <p:sldId id="749" r:id="rId154"/>
    <p:sldId id="750" r:id="rId155"/>
    <p:sldId id="751" r:id="rId156"/>
    <p:sldId id="752" r:id="rId157"/>
    <p:sldId id="753" r:id="rId158"/>
    <p:sldId id="620" r:id="rId159"/>
    <p:sldId id="621" r:id="rId160"/>
    <p:sldId id="622" r:id="rId161"/>
    <p:sldId id="623" r:id="rId162"/>
    <p:sldId id="624" r:id="rId163"/>
    <p:sldId id="625" r:id="rId164"/>
    <p:sldId id="626" r:id="rId165"/>
    <p:sldId id="627" r:id="rId166"/>
    <p:sldId id="628" r:id="rId167"/>
    <p:sldId id="629" r:id="rId168"/>
    <p:sldId id="632" r:id="rId169"/>
    <p:sldId id="630" r:id="rId170"/>
    <p:sldId id="631" r:id="rId171"/>
    <p:sldId id="633" r:id="rId172"/>
    <p:sldId id="634" r:id="rId173"/>
    <p:sldId id="635" r:id="rId174"/>
    <p:sldId id="636" r:id="rId175"/>
    <p:sldId id="580" r:id="rId176"/>
    <p:sldId id="581" r:id="rId177"/>
    <p:sldId id="582" r:id="rId178"/>
    <p:sldId id="583" r:id="rId179"/>
    <p:sldId id="584" r:id="rId180"/>
    <p:sldId id="585" r:id="rId181"/>
    <p:sldId id="586" r:id="rId182"/>
    <p:sldId id="587" r:id="rId183"/>
    <p:sldId id="597" r:id="rId184"/>
    <p:sldId id="598" r:id="rId185"/>
    <p:sldId id="600" r:id="rId186"/>
    <p:sldId id="599" r:id="rId187"/>
    <p:sldId id="601" r:id="rId188"/>
    <p:sldId id="755" r:id="rId189"/>
    <p:sldId id="602" r:id="rId190"/>
    <p:sldId id="607" r:id="rId191"/>
    <p:sldId id="603" r:id="rId192"/>
    <p:sldId id="604" r:id="rId193"/>
    <p:sldId id="605" r:id="rId194"/>
    <p:sldId id="606" r:id="rId195"/>
    <p:sldId id="608" r:id="rId196"/>
    <p:sldId id="611" r:id="rId197"/>
    <p:sldId id="609" r:id="rId198"/>
    <p:sldId id="610" r:id="rId199"/>
    <p:sldId id="756" r:id="rId200"/>
    <p:sldId id="773" r:id="rId201"/>
    <p:sldId id="772" r:id="rId202"/>
    <p:sldId id="592" r:id="rId203"/>
    <p:sldId id="591" r:id="rId204"/>
    <p:sldId id="774" r:id="rId205"/>
    <p:sldId id="775" r:id="rId206"/>
    <p:sldId id="593" r:id="rId207"/>
    <p:sldId id="594" r:id="rId208"/>
    <p:sldId id="776" r:id="rId209"/>
    <p:sldId id="595" r:id="rId210"/>
    <p:sldId id="596" r:id="rId211"/>
    <p:sldId id="777" r:id="rId212"/>
    <p:sldId id="778" r:id="rId213"/>
    <p:sldId id="779" r:id="rId214"/>
    <p:sldId id="780" r:id="rId215"/>
    <p:sldId id="698" r:id="rId216"/>
    <p:sldId id="699" r:id="rId217"/>
    <p:sldId id="704" r:id="rId218"/>
    <p:sldId id="723" r:id="rId219"/>
    <p:sldId id="724" r:id="rId220"/>
    <p:sldId id="725" r:id="rId221"/>
    <p:sldId id="726" r:id="rId222"/>
    <p:sldId id="730" r:id="rId223"/>
    <p:sldId id="731" r:id="rId224"/>
    <p:sldId id="705" r:id="rId225"/>
    <p:sldId id="733" r:id="rId226"/>
    <p:sldId id="734" r:id="rId227"/>
    <p:sldId id="735" r:id="rId228"/>
    <p:sldId id="781" r:id="rId229"/>
    <p:sldId id="736" r:id="rId230"/>
    <p:sldId id="737" r:id="rId231"/>
    <p:sldId id="738" r:id="rId232"/>
    <p:sldId id="739" r:id="rId233"/>
    <p:sldId id="740" r:id="rId234"/>
    <p:sldId id="732" r:id="rId235"/>
    <p:sldId id="707" r:id="rId236"/>
    <p:sldId id="708" r:id="rId237"/>
    <p:sldId id="709" r:id="rId238"/>
    <p:sldId id="782" r:id="rId239"/>
    <p:sldId id="710" r:id="rId240"/>
    <p:sldId id="703" r:id="rId241"/>
    <p:sldId id="700" r:id="rId242"/>
    <p:sldId id="701" r:id="rId243"/>
    <p:sldId id="702" r:id="rId244"/>
    <p:sldId id="711" r:id="rId245"/>
    <p:sldId id="712" r:id="rId246"/>
    <p:sldId id="713" r:id="rId247"/>
    <p:sldId id="783" r:id="rId248"/>
    <p:sldId id="714" r:id="rId249"/>
    <p:sldId id="716" r:id="rId250"/>
    <p:sldId id="715" r:id="rId251"/>
    <p:sldId id="717" r:id="rId252"/>
    <p:sldId id="718" r:id="rId253"/>
    <p:sldId id="719" r:id="rId254"/>
    <p:sldId id="720" r:id="rId255"/>
    <p:sldId id="722" r:id="rId256"/>
    <p:sldId id="721" r:id="rId257"/>
    <p:sldId id="260" r:id="rId258"/>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varScale="1">
        <p:scale>
          <a:sx n="94" d="100"/>
          <a:sy n="94" d="100"/>
        </p:scale>
        <p:origin x="654" y="84"/>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2" Type="http://schemas.openxmlformats.org/officeDocument/2006/relationships/tableStyles" Target="tableStyles.xml"/><Relationship Id="rId261" Type="http://schemas.openxmlformats.org/officeDocument/2006/relationships/viewProps" Target="viewProps.xml"/><Relationship Id="rId260" Type="http://schemas.openxmlformats.org/officeDocument/2006/relationships/presProps" Target="presProps.xml"/><Relationship Id="rId26" Type="http://schemas.openxmlformats.org/officeDocument/2006/relationships/slide" Target="slides/slide23.xml"/><Relationship Id="rId259" Type="http://schemas.openxmlformats.org/officeDocument/2006/relationships/handoutMaster" Target="handoutMasters/handoutMaster1.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常数项可以忽略</a:t>
            </a:r>
            <a:endParaRPr lang="zh-CN" altLang="en-US"/>
          </a:p>
        </c:rich>
      </c:tx>
      <c:layout/>
      <c:overlay val="0"/>
      <c:spPr>
        <a:noFill/>
        <a:ln>
          <a:noFill/>
        </a:ln>
        <a:effectLst/>
      </c:spPr>
    </c:title>
    <c:autoTitleDeleted val="0"/>
    <c:plotArea>
      <c:layout>
        <c:manualLayout>
          <c:layoutTarget val="inner"/>
          <c:xMode val="edge"/>
          <c:yMode val="edge"/>
          <c:x val="0.0848031496062992"/>
          <c:y val="0.143356663750365"/>
          <c:w val="0.890196850393701"/>
          <c:h val="0.712206911636046"/>
        </c:manualLayout>
      </c:layout>
      <c:lineChart>
        <c:grouping val="standard"/>
        <c:varyColors val="0"/>
        <c:ser>
          <c:idx val="0"/>
          <c:order val="0"/>
          <c:tx>
            <c:strRef>
              <c:f>忽略常数!$B$1</c:f>
              <c:strCache>
                <c:ptCount val="1"/>
                <c:pt idx="0">
                  <c:v>2n+20</c:v>
                </c:pt>
              </c:strCache>
            </c:strRef>
          </c:tx>
          <c:spPr>
            <a:ln w="28575" cap="rnd" cmpd="sng" algn="ctr">
              <a:solidFill>
                <a:schemeClr val="accent1"/>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ser>
        <c:ser>
          <c:idx val="1"/>
          <c:order val="1"/>
          <c:tx>
            <c:strRef>
              <c:f>忽略常数!$C$1</c:f>
              <c:strCache>
                <c:ptCount val="1"/>
                <c:pt idx="0">
                  <c:v>2n</c:v>
                </c:pt>
              </c:strCache>
            </c:strRef>
          </c:tx>
          <c:spPr>
            <a:ln w="28575" cap="rnd" cmpd="sng" algn="ctr">
              <a:solidFill>
                <a:schemeClr val="accent2"/>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ser>
        <c:ser>
          <c:idx val="2"/>
          <c:order val="2"/>
          <c:tx>
            <c:strRef>
              <c:f>忽略常数!$D$1</c:f>
              <c:strCache>
                <c:ptCount val="1"/>
                <c:pt idx="0">
                  <c:v>3n+10</c:v>
                </c:pt>
              </c:strCache>
            </c:strRef>
          </c:tx>
          <c:spPr>
            <a:ln w="28575" cap="rnd" cmpd="sng" algn="ctr">
              <a:solidFill>
                <a:schemeClr val="accent3"/>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ser>
        <c:ser>
          <c:idx val="3"/>
          <c:order val="3"/>
          <c:tx>
            <c:strRef>
              <c:f>忽略常数!$E$1</c:f>
              <c:strCache>
                <c:ptCount val="1"/>
                <c:pt idx="0">
                  <c:v>3n</c:v>
                </c:pt>
              </c:strCache>
            </c:strRef>
          </c:tx>
          <c:spPr>
            <a:ln w="28575" cap="rnd" cmpd="sng" algn="ctr">
              <a:solidFill>
                <a:schemeClr val="accent4"/>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ser>
        <c:dLbls>
          <c:showLegendKey val="0"/>
          <c:showVal val="0"/>
          <c:showCatName val="0"/>
          <c:showSerName val="0"/>
          <c:showPercent val="0"/>
          <c:showBubbleSize val="0"/>
        </c:dLbls>
        <c:marker val="0"/>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6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低次项可以忽略</a:t>
            </a:r>
            <a:endParaRPr lang="zh-CN" altLang="en-US"/>
          </a:p>
        </c:rich>
      </c:tx>
      <c:layout/>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cmpd="sng" algn="ctr">
              <a:solidFill>
                <a:schemeClr val="accent1"/>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ser>
        <c:ser>
          <c:idx val="1"/>
          <c:order val="1"/>
          <c:tx>
            <c:strRef>
              <c:f>忽略低次项!$C$1</c:f>
              <c:strCache>
                <c:ptCount val="1"/>
                <c:pt idx="0">
                  <c:v>2n^2</c:v>
                </c:pt>
              </c:strCache>
            </c:strRef>
          </c:tx>
          <c:spPr>
            <a:ln w="28575" cap="rnd" cmpd="sng" algn="ctr">
              <a:solidFill>
                <a:schemeClr val="accent2"/>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ser>
        <c:ser>
          <c:idx val="2"/>
          <c:order val="2"/>
          <c:tx>
            <c:strRef>
              <c:f>忽略低次项!$D$1</c:f>
              <c:strCache>
                <c:ptCount val="1"/>
                <c:pt idx="0">
                  <c:v>n^2+5n+20</c:v>
                </c:pt>
              </c:strCache>
            </c:strRef>
          </c:tx>
          <c:spPr>
            <a:ln w="28575" cap="rnd" cmpd="sng" algn="ctr">
              <a:solidFill>
                <a:schemeClr val="accent3"/>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ser>
        <c:ser>
          <c:idx val="3"/>
          <c:order val="3"/>
          <c:tx>
            <c:strRef>
              <c:f>忽略低次项!$E$1</c:f>
              <c:strCache>
                <c:ptCount val="1"/>
                <c:pt idx="0">
                  <c:v>n^2</c:v>
                </c:pt>
              </c:strCache>
            </c:strRef>
          </c:tx>
          <c:spPr>
            <a:ln w="28575" cap="rnd" cmpd="sng" algn="ctr">
              <a:solidFill>
                <a:schemeClr val="accent4"/>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ser>
        <c:dLbls>
          <c:showLegendKey val="0"/>
          <c:showVal val="0"/>
          <c:showCatName val="0"/>
          <c:showSerName val="0"/>
          <c:showPercent val="0"/>
          <c:showBubbleSize val="0"/>
        </c:dLbls>
        <c:marker val="0"/>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0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系数可以忽略</a:t>
            </a:r>
            <a:endParaRPr lang="zh-CN" altLang="en-US"/>
          </a:p>
        </c:rich>
      </c:tx>
      <c:layout/>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cmpd="sng" algn="ctr">
              <a:solidFill>
                <a:schemeClr val="accent1"/>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ser>
        <c:ser>
          <c:idx val="1"/>
          <c:order val="1"/>
          <c:tx>
            <c:strRef>
              <c:f>忽略系数!$C$1</c:f>
              <c:strCache>
                <c:ptCount val="1"/>
                <c:pt idx="0">
                  <c:v>5n^2+7n</c:v>
                </c:pt>
              </c:strCache>
            </c:strRef>
          </c:tx>
          <c:spPr>
            <a:ln w="28575" cap="rnd" cmpd="sng" algn="ctr">
              <a:solidFill>
                <a:schemeClr val="accent2"/>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ser>
        <c:ser>
          <c:idx val="2"/>
          <c:order val="2"/>
          <c:tx>
            <c:strRef>
              <c:f>忽略系数!$D$1</c:f>
              <c:strCache>
                <c:ptCount val="1"/>
                <c:pt idx="0">
                  <c:v>n^3+5n</c:v>
                </c:pt>
              </c:strCache>
            </c:strRef>
          </c:tx>
          <c:spPr>
            <a:ln w="28575" cap="rnd" cmpd="sng" algn="ctr">
              <a:solidFill>
                <a:schemeClr val="accent3"/>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ser>
        <c:ser>
          <c:idx val="3"/>
          <c:order val="3"/>
          <c:tx>
            <c:strRef>
              <c:f>忽略系数!$E$1</c:f>
              <c:strCache>
                <c:ptCount val="1"/>
                <c:pt idx="0">
                  <c:v>6n^3+4n</c:v>
                </c:pt>
              </c:strCache>
            </c:strRef>
          </c:tx>
          <c:spPr>
            <a:ln w="28575" cap="rnd" cmpd="sng" algn="ctr">
              <a:solidFill>
                <a:schemeClr val="accent4"/>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ser>
        <c:dLbls>
          <c:showLegendKey val="0"/>
          <c:showVal val="0"/>
          <c:showCatName val="0"/>
          <c:showSerName val="0"/>
          <c:showPercent val="0"/>
          <c:showBubbleSize val="0"/>
        </c:dLbls>
        <c:marker val="0"/>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5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9.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2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28.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说一下课程资料结构</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说明</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学习好数据结构，并不等于你能写出好的算法，比如数组和排序算法的关系</a:t>
            </a:r>
            <a:r>
              <a:rPr lang="en-US" altLang="zh-CN" sz="1200" b="1" kern="1200" baseline="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anose="05000000000000000000"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endParaRPr kumimoji="1" lang="en-US" altLang="zh-CN" b="1">
              <a:latin typeface="+mn-ea"/>
            </a:endParaRPr>
          </a:p>
          <a:p>
            <a:pPr marL="457200" indent="-457200">
              <a:spcBef>
                <a:spcPct val="0"/>
              </a:spcBef>
              <a:buAutoNum type="arabicParenR"/>
            </a:pPr>
            <a:r>
              <a:rPr kumimoji="1" lang="zh-CN" altLang="en-US" b="1">
                <a:latin typeface="+mn-ea"/>
              </a:rPr>
              <a:t>如果取消左右递归，结果是  </a:t>
            </a:r>
            <a:r>
              <a:rPr lang="en-US" altLang="zh-CN" b="1"/>
              <a:t>-9 -567 0 23 78 70</a:t>
            </a:r>
            <a:endParaRPr lang="en-US" altLang="zh-CN" b="1"/>
          </a:p>
          <a:p>
            <a:pPr marL="457200" indent="-457200">
              <a:spcBef>
                <a:spcPct val="0"/>
              </a:spcBef>
              <a:buAutoNum type="arabicParenR"/>
            </a:pPr>
            <a:r>
              <a:rPr lang="zh-CN" altLang="en-US" b="1"/>
              <a:t>如果取消右递归</a:t>
            </a:r>
            <a:r>
              <a:rPr lang="en-US" altLang="zh-CN" b="1"/>
              <a:t>,</a:t>
            </a:r>
            <a:r>
              <a:rPr lang="zh-CN" altLang="en-US" b="1"/>
              <a:t>结果是  </a:t>
            </a:r>
            <a:r>
              <a:rPr lang="en-US" altLang="zh-CN" b="1"/>
              <a:t>-567 -9 0 23 78 70</a:t>
            </a:r>
            <a:endParaRPr lang="en-US" altLang="zh-CN" b="1"/>
          </a:p>
          <a:p>
            <a:pPr marL="457200" indent="-457200">
              <a:spcBef>
                <a:spcPct val="0"/>
              </a:spcBef>
              <a:buFontTx/>
              <a:buAutoNum type="arabicParenR"/>
            </a:pPr>
            <a:r>
              <a:rPr lang="zh-CN" altLang="en-US" b="1"/>
              <a:t>如果取消左递归</a:t>
            </a:r>
            <a:r>
              <a:rPr lang="en-US" altLang="zh-CN" b="1"/>
              <a:t>,</a:t>
            </a:r>
            <a:r>
              <a:rPr lang="zh-CN" altLang="en-US" b="1"/>
              <a:t>结果是  </a:t>
            </a:r>
            <a:r>
              <a:rPr lang="en-US" altLang="zh-CN" b="1"/>
              <a:t>-9 -567 0 23 70 78</a:t>
            </a:r>
            <a:endParaRPr lang="en-US" altLang="zh-CN" b="1"/>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注解版本</a:t>
            </a:r>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public class QuickSort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 = { -9, 78, 0, 23, -567, 70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可以生成</a:t>
            </a:r>
            <a:r>
              <a:rPr lang="en-US" altLang="zh-CN">
                <a:ea typeface="宋体" panose="02010600030101010101" pitchFamily="2" charset="-122"/>
              </a:rPr>
              <a:t>80000000 </a:t>
            </a:r>
            <a:r>
              <a:rPr lang="zh-CN" altLang="en-US">
                <a:ea typeface="宋体" panose="02010600030101010101" pitchFamily="2" charset="-122"/>
              </a:rPr>
              <a:t>个数据，然后测试耗时，非常短</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quickSort(0, arr.length - 1, arr); // </a:t>
            </a:r>
            <a:r>
              <a:rPr lang="zh-CN" altLang="en-US">
                <a:ea typeface="宋体" panose="02010600030101010101" pitchFamily="2" charset="-122"/>
              </a:rPr>
              <a:t>调用快排</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quickSort(int left, int right, int[] arr) {</a:t>
            </a:r>
            <a:endParaRPr lang="en-US" altLang="zh-CN">
              <a:ea typeface="宋体" panose="02010600030101010101" pitchFamily="2" charset="-122"/>
            </a:endParaRPr>
          </a:p>
          <a:p>
            <a:pPr eaLnBrk="1" hangingPunct="1"/>
            <a:r>
              <a:rPr lang="en-US" altLang="zh-CN">
                <a:ea typeface="宋体" panose="02010600030101010101" pitchFamily="2" charset="-122"/>
              </a:rPr>
              <a:t>		int l = left;</a:t>
            </a:r>
            <a:endParaRPr lang="en-US" altLang="zh-CN">
              <a:ea typeface="宋体" panose="02010600030101010101" pitchFamily="2" charset="-122"/>
            </a:endParaRPr>
          </a:p>
          <a:p>
            <a:pPr eaLnBrk="1" hangingPunct="1"/>
            <a:r>
              <a:rPr lang="en-US" altLang="zh-CN">
                <a:ea typeface="宋体" panose="02010600030101010101" pitchFamily="2" charset="-122"/>
              </a:rPr>
              <a:t>		int r = right;</a:t>
            </a:r>
            <a:endParaRPr lang="en-US" altLang="zh-CN">
              <a:ea typeface="宋体" panose="02010600030101010101" pitchFamily="2" charset="-122"/>
            </a:endParaRPr>
          </a:p>
          <a:p>
            <a:pPr eaLnBrk="1" hangingPunct="1"/>
            <a:r>
              <a:rPr lang="en-US" altLang="zh-CN">
                <a:ea typeface="宋体" panose="02010600030101010101" pitchFamily="2" charset="-122"/>
              </a:rPr>
              <a:t>		int pivot = arr[(left + right) / 2];</a:t>
            </a:r>
            <a:endParaRPr lang="en-US" altLang="zh-CN">
              <a:ea typeface="宋体" panose="02010600030101010101" pitchFamily="2" charset="-122"/>
            </a:endParaRPr>
          </a:p>
          <a:p>
            <a:pPr eaLnBrk="1" hangingPunct="1"/>
            <a:r>
              <a:rPr lang="en-US" altLang="zh-CN">
                <a:ea typeface="宋体" panose="02010600030101010101" pitchFamily="2" charset="-122"/>
              </a:rPr>
              <a:t>		int temp = 0;</a:t>
            </a:r>
            <a:endParaRPr lang="en-US" altLang="zh-CN">
              <a:ea typeface="宋体" panose="02010600030101010101" pitchFamily="2" charset="-122"/>
            </a:endParaRPr>
          </a:p>
          <a:p>
            <a:pPr eaLnBrk="1" hangingPunct="1"/>
            <a:r>
              <a:rPr lang="en-US" altLang="zh-CN">
                <a:ea typeface="宋体" panose="02010600030101010101" pitchFamily="2" charset="-122"/>
              </a:rPr>
              <a:t>		// while </a:t>
            </a:r>
            <a:r>
              <a:rPr lang="zh-CN" altLang="en-US">
                <a:ea typeface="宋体" panose="02010600030101010101" pitchFamily="2" charset="-122"/>
              </a:rPr>
              <a:t>循环的目的是让 比</a:t>
            </a:r>
            <a:r>
              <a:rPr lang="en-US" altLang="zh-CN">
                <a:ea typeface="宋体" panose="02010600030101010101" pitchFamily="2" charset="-122"/>
              </a:rPr>
              <a:t>pivot</a:t>
            </a:r>
            <a:r>
              <a:rPr lang="zh-CN" altLang="en-US">
                <a:ea typeface="宋体" panose="02010600030101010101" pitchFamily="2" charset="-122"/>
              </a:rPr>
              <a:t>小的放到 左边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将比</a:t>
            </a:r>
            <a:r>
              <a:rPr lang="en-US" altLang="zh-CN">
                <a:ea typeface="宋体" panose="02010600030101010101" pitchFamily="2" charset="-122"/>
              </a:rPr>
              <a:t>pivot</a:t>
            </a:r>
            <a:r>
              <a:rPr lang="zh-CN" altLang="en-US">
                <a:ea typeface="宋体" panose="02010600030101010101" pitchFamily="2" charset="-122"/>
              </a:rPr>
              <a:t>大的放到右边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(l &lt; r)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在</a:t>
            </a:r>
            <a:r>
              <a:rPr lang="en-US" altLang="zh-CN">
                <a:ea typeface="宋体" panose="02010600030101010101" pitchFamily="2" charset="-122"/>
              </a:rPr>
              <a:t>pivot</a:t>
            </a:r>
            <a:r>
              <a:rPr lang="zh-CN" altLang="en-US">
                <a:ea typeface="宋体" panose="02010600030101010101" pitchFamily="2" charset="-122"/>
              </a:rPr>
              <a:t>的左边直到找到一个大于等于</a:t>
            </a:r>
            <a:r>
              <a:rPr lang="en-US" altLang="zh-CN">
                <a:ea typeface="宋体" panose="02010600030101010101" pitchFamily="2" charset="-122"/>
              </a:rPr>
              <a:t>pivot</a:t>
            </a:r>
            <a:r>
              <a:rPr lang="zh-CN" altLang="en-US">
                <a:ea typeface="宋体" panose="02010600030101010101" pitchFamily="2" charset="-122"/>
              </a:rPr>
              <a:t>的数，才退出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(arr[l] &lt; pivot) {</a:t>
            </a:r>
            <a:endParaRPr lang="en-US" altLang="zh-CN">
              <a:ea typeface="宋体" panose="02010600030101010101" pitchFamily="2" charset="-122"/>
            </a:endParaRPr>
          </a:p>
          <a:p>
            <a:pPr eaLnBrk="1" hangingPunct="1"/>
            <a:r>
              <a:rPr lang="en-US" altLang="zh-CN">
                <a:ea typeface="宋体" panose="02010600030101010101" pitchFamily="2" charset="-122"/>
              </a:rPr>
              <a:t>				l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在</a:t>
            </a:r>
            <a:r>
              <a:rPr lang="en-US" altLang="zh-CN">
                <a:ea typeface="宋体" panose="02010600030101010101" pitchFamily="2" charset="-122"/>
              </a:rPr>
              <a:t>pivot</a:t>
            </a:r>
            <a:r>
              <a:rPr lang="zh-CN" altLang="en-US">
                <a:ea typeface="宋体" panose="02010600030101010101" pitchFamily="2" charset="-122"/>
              </a:rPr>
              <a:t>的左边直到找到一个小于等于</a:t>
            </a:r>
            <a:r>
              <a:rPr lang="en-US" altLang="zh-CN">
                <a:ea typeface="宋体" panose="02010600030101010101" pitchFamily="2" charset="-122"/>
              </a:rPr>
              <a:t>pivot</a:t>
            </a:r>
            <a:r>
              <a:rPr lang="zh-CN" altLang="en-US">
                <a:ea typeface="宋体" panose="02010600030101010101" pitchFamily="2" charset="-122"/>
              </a:rPr>
              <a:t>的数，才退出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(arr[r] &gt; pivot) {</a:t>
            </a:r>
            <a:endParaRPr lang="en-US" altLang="zh-CN">
              <a:ea typeface="宋体" panose="02010600030101010101" pitchFamily="2" charset="-122"/>
            </a:endParaRPr>
          </a:p>
          <a:p>
            <a:pPr eaLnBrk="1" hangingPunct="1"/>
            <a:r>
              <a:rPr lang="en-US" altLang="zh-CN">
                <a:ea typeface="宋体" panose="02010600030101010101" pitchFamily="2" charset="-122"/>
              </a:rPr>
              <a:t>				r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 </a:t>
            </a:r>
            <a:r>
              <a:rPr lang="en-US" altLang="zh-CN">
                <a:ea typeface="宋体" panose="02010600030101010101" pitchFamily="2" charset="-122"/>
              </a:rPr>
              <a:t>l&gt;=r </a:t>
            </a:r>
            <a:r>
              <a:rPr lang="zh-CN" altLang="en-US">
                <a:ea typeface="宋体" panose="02010600030101010101" pitchFamily="2" charset="-122"/>
              </a:rPr>
              <a:t>说明</a:t>
            </a:r>
            <a:r>
              <a:rPr lang="en-US" altLang="zh-CN">
                <a:ea typeface="宋体" panose="02010600030101010101" pitchFamily="2" charset="-122"/>
              </a:rPr>
              <a:t>pivot </a:t>
            </a:r>
            <a:r>
              <a:rPr lang="zh-CN" altLang="en-US">
                <a:ea typeface="宋体" panose="02010600030101010101" pitchFamily="2" charset="-122"/>
              </a:rPr>
              <a:t>的左右两边的值已经按照 左边全是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小于等于</a:t>
            </a:r>
            <a:r>
              <a:rPr lang="en-US" altLang="zh-CN">
                <a:ea typeface="宋体" panose="02010600030101010101" pitchFamily="2" charset="-122"/>
              </a:rPr>
              <a:t>pivot</a:t>
            </a:r>
            <a:r>
              <a:rPr lang="zh-CN" altLang="en-US">
                <a:ea typeface="宋体" panose="02010600030101010101" pitchFamily="2" charset="-122"/>
              </a:rPr>
              <a:t>的值，右边全是大于等于</a:t>
            </a:r>
            <a:r>
              <a:rPr lang="en-US" altLang="zh-CN">
                <a:ea typeface="宋体" panose="02010600030101010101" pitchFamily="2" charset="-122"/>
              </a:rPr>
              <a:t>pivot</a:t>
            </a:r>
            <a:r>
              <a:rPr lang="zh-CN" altLang="en-US">
                <a:ea typeface="宋体" panose="02010600030101010101" pitchFamily="2" charset="-122"/>
              </a:rPr>
              <a:t>的值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(l &gt;= r)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 = arr[l];</a:t>
            </a:r>
            <a:endParaRPr lang="en-US" altLang="zh-CN">
              <a:ea typeface="宋体" panose="02010600030101010101" pitchFamily="2" charset="-122"/>
            </a:endParaRPr>
          </a:p>
          <a:p>
            <a:pPr eaLnBrk="1" hangingPunct="1"/>
            <a:r>
              <a:rPr lang="en-US" altLang="zh-CN">
                <a:ea typeface="宋体" panose="02010600030101010101" pitchFamily="2" charset="-122"/>
              </a:rPr>
              <a:t>			arr[l] = arr[r];</a:t>
            </a:r>
            <a:endParaRPr lang="en-US" altLang="zh-CN">
              <a:ea typeface="宋体" panose="02010600030101010101" pitchFamily="2" charset="-122"/>
            </a:endParaRPr>
          </a:p>
          <a:p>
            <a:pPr eaLnBrk="1" hangingPunct="1"/>
            <a:r>
              <a:rPr lang="en-US" altLang="zh-CN">
                <a:ea typeface="宋体" panose="02010600030101010101" pitchFamily="2" charset="-122"/>
              </a:rPr>
              <a:t>			arr[r] = temp;</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如果交换后，发现这个值和</a:t>
            </a:r>
            <a:r>
              <a:rPr lang="en-US" altLang="zh-CN">
                <a:ea typeface="宋体" panose="02010600030101010101" pitchFamily="2" charset="-122"/>
              </a:rPr>
              <a:t>pivot</a:t>
            </a:r>
            <a:r>
              <a:rPr lang="zh-CN" altLang="en-US">
                <a:ea typeface="宋体" panose="02010600030101010101" pitchFamily="2" charset="-122"/>
              </a:rPr>
              <a:t>相等，可以</a:t>
            </a:r>
            <a:r>
              <a:rPr lang="en-US" altLang="zh-CN">
                <a:ea typeface="宋体" panose="02010600030101010101" pitchFamily="2" charset="-122"/>
              </a:rPr>
              <a:t>r--,</a:t>
            </a:r>
            <a:r>
              <a:rPr lang="zh-CN" altLang="en-US">
                <a:ea typeface="宋体" panose="02010600030101010101" pitchFamily="2" charset="-122"/>
              </a:rPr>
              <a:t>前移一步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(arr[l] == pivot) {</a:t>
            </a:r>
            <a:endParaRPr lang="en-US" altLang="zh-CN">
              <a:ea typeface="宋体" panose="02010600030101010101" pitchFamily="2" charset="-122"/>
            </a:endParaRPr>
          </a:p>
          <a:p>
            <a:pPr eaLnBrk="1" hangingPunct="1"/>
            <a:r>
              <a:rPr lang="en-US" altLang="zh-CN">
                <a:ea typeface="宋体" panose="02010600030101010101" pitchFamily="2" charset="-122"/>
              </a:rPr>
              <a:t>				r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如果交换后，发现这个值和</a:t>
            </a:r>
            <a:r>
              <a:rPr lang="en-US" altLang="zh-CN">
                <a:ea typeface="宋体" panose="02010600030101010101" pitchFamily="2" charset="-122"/>
              </a:rPr>
              <a:t>pivot</a:t>
            </a:r>
            <a:r>
              <a:rPr lang="zh-CN" altLang="en-US">
                <a:ea typeface="宋体" panose="02010600030101010101" pitchFamily="2" charset="-122"/>
              </a:rPr>
              <a:t>相等，可以</a:t>
            </a:r>
            <a:r>
              <a:rPr lang="en-US" altLang="zh-CN">
                <a:ea typeface="宋体" panose="02010600030101010101" pitchFamily="2" charset="-122"/>
              </a:rPr>
              <a:t>l--,</a:t>
            </a:r>
            <a:r>
              <a:rPr lang="zh-CN" altLang="en-US">
                <a:ea typeface="宋体" panose="02010600030101010101" pitchFamily="2" charset="-122"/>
              </a:rPr>
              <a:t>后移一步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(arr[r] == pivot) {</a:t>
            </a:r>
            <a:endParaRPr lang="en-US" altLang="zh-CN">
              <a:ea typeface="宋体" panose="02010600030101010101" pitchFamily="2" charset="-122"/>
            </a:endParaRPr>
          </a:p>
          <a:p>
            <a:pPr eaLnBrk="1" hangingPunct="1"/>
            <a:r>
              <a:rPr lang="en-US" altLang="zh-CN">
                <a:ea typeface="宋体" panose="02010600030101010101" pitchFamily="2" charset="-122"/>
              </a:rPr>
              <a:t>				l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 </a:t>
            </a:r>
            <a:r>
              <a:rPr lang="en-US" altLang="zh-CN">
                <a:ea typeface="宋体" panose="02010600030101010101" pitchFamily="2" charset="-122"/>
              </a:rPr>
              <a:t>l==r </a:t>
            </a:r>
            <a:r>
              <a:rPr lang="zh-CN" altLang="en-US">
                <a:ea typeface="宋体" panose="02010600030101010101" pitchFamily="2" charset="-122"/>
              </a:rPr>
              <a:t>还可以让 </a:t>
            </a:r>
            <a:r>
              <a:rPr lang="en-US" altLang="zh-CN">
                <a:ea typeface="宋体" panose="02010600030101010101" pitchFamily="2" charset="-122"/>
              </a:rPr>
              <a:t>l++</a:t>
            </a:r>
            <a:r>
              <a:rPr lang="zh-CN" altLang="en-US">
                <a:ea typeface="宋体" panose="02010600030101010101" pitchFamily="2" charset="-122"/>
              </a:rPr>
              <a:t>， </a:t>
            </a:r>
            <a:r>
              <a:rPr lang="en-US" altLang="zh-CN">
                <a:ea typeface="宋体" panose="02010600030101010101" pitchFamily="2" charset="-122"/>
              </a:rPr>
              <a:t>r--</a:t>
            </a:r>
            <a:r>
              <a:rPr lang="zh-CN" altLang="en-US">
                <a:ea typeface="宋体" panose="02010600030101010101" pitchFamily="2" charset="-122"/>
              </a:rPr>
              <a:t>下</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(l == r) {</a:t>
            </a:r>
            <a:endParaRPr lang="en-US" altLang="zh-CN">
              <a:ea typeface="宋体" panose="02010600030101010101" pitchFamily="2" charset="-122"/>
            </a:endParaRPr>
          </a:p>
          <a:p>
            <a:pPr eaLnBrk="1" hangingPunct="1"/>
            <a:r>
              <a:rPr lang="en-US" altLang="zh-CN">
                <a:ea typeface="宋体" panose="02010600030101010101" pitchFamily="2" charset="-122"/>
              </a:rPr>
              <a:t>			l += 1;</a:t>
            </a:r>
            <a:endParaRPr lang="en-US" altLang="zh-CN">
              <a:ea typeface="宋体" panose="02010600030101010101" pitchFamily="2" charset="-122"/>
            </a:endParaRPr>
          </a:p>
          <a:p>
            <a:pPr eaLnBrk="1" hangingPunct="1"/>
            <a:r>
              <a:rPr lang="en-US" altLang="zh-CN">
                <a:ea typeface="宋体" panose="02010600030101010101" pitchFamily="2" charset="-122"/>
              </a:rPr>
              <a:t>			r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向左递归</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(left &lt; r) {</a:t>
            </a:r>
            <a:endParaRPr lang="en-US" altLang="zh-CN">
              <a:ea typeface="宋体" panose="02010600030101010101" pitchFamily="2" charset="-122"/>
            </a:endParaRPr>
          </a:p>
          <a:p>
            <a:pPr eaLnBrk="1" hangingPunct="1"/>
            <a:r>
              <a:rPr lang="en-US" altLang="zh-CN">
                <a:ea typeface="宋体" panose="02010600030101010101" pitchFamily="2" charset="-122"/>
              </a:rPr>
              <a:t>			quickSort(left, r, 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向右递归</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(right &gt; l) {</a:t>
            </a:r>
            <a:endParaRPr lang="en-US" altLang="zh-CN">
              <a:ea typeface="宋体" panose="02010600030101010101" pitchFamily="2" charset="-122"/>
            </a:endParaRPr>
          </a:p>
          <a:p>
            <a:pPr eaLnBrk="1" hangingPunct="1"/>
            <a:r>
              <a:rPr lang="en-US" altLang="zh-CN">
                <a:ea typeface="宋体" panose="02010600030101010101" pitchFamily="2" charset="-122"/>
              </a:rPr>
              <a:t>			quickSort(l, right, 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a:ea typeface="宋体" panose="02010600030101010101" pitchFamily="2" charset="-122"/>
              </a:rPr>
              <a:t>//Java</a:t>
            </a:r>
            <a:r>
              <a:rPr lang="zh-CN" altLang="en-US">
                <a:ea typeface="宋体" panose="02010600030101010101" pitchFamily="2" charset="-122"/>
              </a:rPr>
              <a:t>源代码</a:t>
            </a:r>
            <a:r>
              <a:rPr lang="en-US" altLang="zh-CN">
                <a:ea typeface="宋体" panose="02010600030101010101" pitchFamily="2" charset="-122"/>
              </a:rPr>
              <a:t>,</a:t>
            </a:r>
            <a:r>
              <a:rPr lang="zh-CN" altLang="en-US">
                <a:ea typeface="宋体" panose="02010600030101010101" pitchFamily="2" charset="-122"/>
              </a:rPr>
              <a:t>注解版</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package com.atguigu;</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public class MergeSortTest {</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int[] arr = {9,8,7,6,5,4,3,2,1};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在排序前，先建好一个长度等于原数组长度的临时数组，避免递归中频繁开辟空间</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temp = new int[arr.length];</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测试一个</a:t>
            </a:r>
            <a:r>
              <a:rPr lang="en-US" altLang="zh-CN">
                <a:ea typeface="宋体" panose="02010600030101010101" pitchFamily="2" charset="-122"/>
              </a:rPr>
              <a:t>800w</a:t>
            </a:r>
            <a:r>
              <a:rPr lang="zh-CN" altLang="en-US">
                <a:ea typeface="宋体" panose="02010600030101010101" pitchFamily="2" charset="-122"/>
              </a:rPr>
              <a:t>大小的数组，速度也是非常的快</a:t>
            </a:r>
            <a:r>
              <a:rPr lang="en-US" altLang="zh-CN">
                <a:ea typeface="宋体" panose="02010600030101010101" pitchFamily="2" charset="-122"/>
              </a:rPr>
              <a:t>.</a:t>
            </a:r>
            <a:r>
              <a:rPr lang="zh-CN" altLang="en-US">
                <a:ea typeface="宋体" panose="02010600030101010101" pitchFamily="2" charset="-122"/>
              </a:rPr>
              <a:t>测试方法和前面类型</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mergeSort(arr,0,arr.length-1,temp);</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System.out.println(Arrays.toString(temp));</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public static void mergeSort(int[] arr, int left, int right, int[] temp)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if (left &lt; right)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int mid = (left + right) / 2;</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mergeSort(arr, left, mid, temp);// </a:t>
            </a:r>
            <a:r>
              <a:rPr lang="zh-CN" altLang="en-US">
                <a:ea typeface="宋体" panose="02010600030101010101" pitchFamily="2" charset="-122"/>
              </a:rPr>
              <a:t>左边归并排序，使得左子序列有序</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mergeSort(arr, mid + 1, right, temp);// </a:t>
            </a:r>
            <a:r>
              <a:rPr lang="zh-CN" altLang="en-US">
                <a:ea typeface="宋体" panose="02010600030101010101" pitchFamily="2" charset="-122"/>
              </a:rPr>
              <a:t>右边归并排序，使得右子序列有序</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merge(arr, left, mid, right, temp);// </a:t>
            </a:r>
            <a:r>
              <a:rPr lang="zh-CN" altLang="en-US">
                <a:ea typeface="宋体" panose="02010600030101010101" pitchFamily="2" charset="-122"/>
              </a:rPr>
              <a:t>将两个有序子数组合并操作</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public static void merge(int[] arr,int left,int mid,int right,int[] temp){</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int i = left; //</a:t>
            </a:r>
            <a:r>
              <a:rPr lang="zh-CN" altLang="en-US">
                <a:ea typeface="宋体" panose="02010600030101010101" pitchFamily="2" charset="-122"/>
              </a:rPr>
              <a:t>左序列指针</a:t>
            </a:r>
            <a:r>
              <a:rPr lang="en-US" altLang="zh-CN">
                <a:ea typeface="宋体" panose="02010600030101010101" pitchFamily="2" charset="-122"/>
              </a:rPr>
              <a:t>/</a:t>
            </a:r>
            <a:r>
              <a:rPr lang="zh-CN" altLang="en-US">
                <a:ea typeface="宋体" panose="02010600030101010101" pitchFamily="2" charset="-122"/>
              </a:rPr>
              <a:t>索引</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j = mid+1;//</a:t>
            </a:r>
            <a:r>
              <a:rPr lang="zh-CN" altLang="en-US">
                <a:ea typeface="宋体" panose="02010600030101010101" pitchFamily="2" charset="-122"/>
              </a:rPr>
              <a:t>右序列指针</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t = 0; //</a:t>
            </a:r>
            <a:r>
              <a:rPr lang="zh-CN" altLang="en-US">
                <a:ea typeface="宋体" panose="02010600030101010101" pitchFamily="2" charset="-122"/>
              </a:rPr>
              <a:t>临时数组指针</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(i&lt;=mid &amp;&amp; j&lt;=right){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if(arr[i]&lt;=arr[j]){</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temp[t] = arr[i];</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}else {</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temp[t] = arr[j];</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j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while(i&lt;=mid){//</a:t>
            </a:r>
            <a:r>
              <a:rPr lang="zh-CN" altLang="en-US">
                <a:ea typeface="宋体" panose="02010600030101010101" pitchFamily="2" charset="-122"/>
              </a:rPr>
              <a:t>将左边剩余元素填充进</a:t>
            </a:r>
            <a:r>
              <a:rPr lang="en-US" altLang="zh-CN">
                <a:ea typeface="宋体" panose="02010600030101010101" pitchFamily="2" charset="-122"/>
              </a:rPr>
              <a:t>temp</a:t>
            </a:r>
            <a:r>
              <a:rPr lang="zh-CN" altLang="en-US">
                <a:ea typeface="宋体" panose="02010600030101010101" pitchFamily="2" charset="-122"/>
              </a:rPr>
              <a:t>中</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temp[t] = arr[i];</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while(j&lt;=right){//</a:t>
            </a:r>
            <a:r>
              <a:rPr lang="zh-CN" altLang="en-US">
                <a:ea typeface="宋体" panose="02010600030101010101" pitchFamily="2" charset="-122"/>
              </a:rPr>
              <a:t>将右序列剩余元素填充进</a:t>
            </a:r>
            <a:r>
              <a:rPr lang="en-US" altLang="zh-CN">
                <a:ea typeface="宋体" panose="02010600030101010101" pitchFamily="2" charset="-122"/>
              </a:rPr>
              <a:t>temp</a:t>
            </a:r>
            <a:r>
              <a:rPr lang="zh-CN" altLang="en-US">
                <a:ea typeface="宋体" panose="02010600030101010101" pitchFamily="2" charset="-122"/>
              </a:rPr>
              <a:t>中</a:t>
            </a:r>
            <a:endParaRPr lang="zh-CN" altLang="en-US">
              <a:ea typeface="宋体" panose="02010600030101010101" pitchFamily="2" charset="-122"/>
            </a:endParaRPr>
          </a:p>
          <a:p>
            <a:pPr marL="0" indent="0">
              <a:spcBef>
                <a:spcPct val="0"/>
              </a:spcBef>
              <a:buFont typeface="Wingdings" panose="05000000000000000000" pitchFamily="2" charset="2"/>
              <a:buNone/>
            </a:pP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temp[t] = arr[j];</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j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 = 0;</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将</a:t>
            </a:r>
            <a:r>
              <a:rPr lang="en-US" altLang="zh-CN">
                <a:ea typeface="宋体" panose="02010600030101010101" pitchFamily="2" charset="-122"/>
              </a:rPr>
              <a:t>temp</a:t>
            </a:r>
            <a:r>
              <a:rPr lang="zh-CN" altLang="en-US">
                <a:ea typeface="宋体" panose="02010600030101010101" pitchFamily="2" charset="-122"/>
              </a:rPr>
              <a:t>中的元素全部拷贝到原数组中</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因为</a:t>
            </a:r>
            <a:r>
              <a:rPr lang="en-US" altLang="zh-CN">
                <a:ea typeface="宋体" panose="02010600030101010101" pitchFamily="2" charset="-122"/>
              </a:rPr>
              <a:t>left </a:t>
            </a:r>
            <a:r>
              <a:rPr lang="zh-CN" altLang="en-US">
                <a:ea typeface="宋体" panose="02010600030101010101" pitchFamily="2" charset="-122"/>
              </a:rPr>
              <a:t>是</a:t>
            </a:r>
            <a:r>
              <a:rPr lang="en-US" altLang="zh-CN">
                <a:ea typeface="宋体" panose="02010600030101010101" pitchFamily="2" charset="-122"/>
              </a:rPr>
              <a:t>val </a:t>
            </a:r>
            <a:r>
              <a:rPr lang="zh-CN" altLang="en-US">
                <a:ea typeface="宋体" panose="02010600030101010101" pitchFamily="2" charset="-122"/>
              </a:rPr>
              <a:t>因此使用一个临时变量</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tempLeft = left;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while(tempLeft &lt;= right){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arr[tempLeft] = temp[t];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tempLeft += 1;</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package com.atguigu.radixsort;</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import java.text.SimpleDateFormat;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import java.util.Date;</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public class RadixSort {</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//int[] arr = {53, 3, 542, 748, 14, 214};</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测试效率</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创建一个</a:t>
            </a:r>
            <a:r>
              <a:rPr lang="en-US" altLang="zh-CN">
                <a:ea typeface="宋体" panose="02010600030101010101" pitchFamily="2" charset="-122"/>
              </a:rPr>
              <a:t>80000</a:t>
            </a:r>
            <a:r>
              <a:rPr lang="zh-CN" altLang="en-US">
                <a:ea typeface="宋体" panose="02010600030101010101" pitchFamily="2" charset="-122"/>
              </a:rPr>
              <a:t>个随机数据的数组</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使用基数排序，大概</a:t>
            </a:r>
            <a:r>
              <a:rPr lang="en-US" altLang="zh-CN">
                <a:ea typeface="宋体" panose="02010600030101010101" pitchFamily="2" charset="-122"/>
              </a:rPr>
              <a:t>0</a:t>
            </a:r>
            <a:r>
              <a:rPr lang="zh-CN" altLang="en-US">
                <a:ea typeface="宋体" panose="02010600030101010101" pitchFamily="2" charset="-122"/>
              </a:rPr>
              <a:t>秒</a:t>
            </a:r>
            <a:r>
              <a:rPr lang="en-US" altLang="zh-CN">
                <a:ea typeface="宋体" panose="02010600030101010101" pitchFamily="2" charset="-122"/>
              </a:rPr>
              <a:t>,</a:t>
            </a:r>
            <a:r>
              <a:rPr lang="zh-CN" altLang="en-US">
                <a:ea typeface="宋体" panose="02010600030101010101" pitchFamily="2" charset="-122"/>
              </a:rPr>
              <a:t>很快</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800000 </a:t>
            </a:r>
            <a:r>
              <a:rPr lang="zh-CN" altLang="en-US">
                <a:ea typeface="宋体" panose="02010600030101010101" pitchFamily="2" charset="-122"/>
              </a:rPr>
              <a:t>， 大概 </a:t>
            </a:r>
            <a:r>
              <a:rPr lang="en-US" altLang="zh-CN">
                <a:ea typeface="宋体" panose="02010600030101010101" pitchFamily="2" charset="-122"/>
              </a:rPr>
              <a:t>1</a:t>
            </a:r>
            <a:r>
              <a:rPr lang="zh-CN" altLang="en-US">
                <a:ea typeface="宋体" panose="02010600030101010101" pitchFamily="2" charset="-122"/>
              </a:rPr>
              <a:t>秒</a:t>
            </a:r>
            <a:r>
              <a:rPr lang="en-US" altLang="zh-CN">
                <a:ea typeface="宋体" panose="02010600030101010101" pitchFamily="2" charset="-122"/>
              </a:rPr>
              <a:t>, </a:t>
            </a:r>
            <a:r>
              <a:rPr lang="zh-CN" altLang="en-US">
                <a:ea typeface="宋体" panose="02010600030101010101" pitchFamily="2" charset="-122"/>
              </a:rPr>
              <a:t>很快</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8000000, </a:t>
            </a:r>
            <a:r>
              <a:rPr lang="zh-CN" altLang="en-US">
                <a:ea typeface="宋体" panose="02010600030101010101" pitchFamily="2" charset="-122"/>
              </a:rPr>
              <a:t>大概</a:t>
            </a:r>
            <a:r>
              <a:rPr lang="en-US" altLang="zh-CN">
                <a:ea typeface="宋体" panose="02010600030101010101" pitchFamily="2" charset="-122"/>
              </a:rPr>
              <a:t>1</a:t>
            </a:r>
            <a:r>
              <a:rPr lang="zh-CN" altLang="en-US">
                <a:ea typeface="宋体" panose="02010600030101010101" pitchFamily="2" charset="-122"/>
              </a:rPr>
              <a:t>秒，很快</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80000000, OutOfMemoryError, </a:t>
            </a:r>
            <a:r>
              <a:rPr lang="zh-CN" altLang="en-US">
                <a:ea typeface="宋体" panose="02010600030101010101" pitchFamily="2" charset="-122"/>
              </a:rPr>
              <a:t>大概会 需要 </a:t>
            </a:r>
            <a:r>
              <a:rPr lang="en-US" altLang="zh-CN">
                <a:ea typeface="宋体" panose="02010600030101010101" pitchFamily="2" charset="-122"/>
              </a:rPr>
              <a:t>3.27</a:t>
            </a:r>
            <a:r>
              <a:rPr lang="zh-CN" altLang="en-US">
                <a:ea typeface="宋体" panose="02010600030101010101" pitchFamily="2" charset="-122"/>
              </a:rPr>
              <a:t>个</a:t>
            </a:r>
            <a:r>
              <a:rPr lang="en-US" altLang="zh-CN">
                <a:ea typeface="宋体" panose="02010600030101010101" pitchFamily="2" charset="-122"/>
              </a:rPr>
              <a:t>G</a:t>
            </a:r>
            <a:r>
              <a:rPr lang="zh-CN" altLang="en-US">
                <a:ea typeface="宋体" panose="02010600030101010101" pitchFamily="2" charset="-122"/>
              </a:rPr>
              <a:t>空间 </a:t>
            </a:r>
            <a:r>
              <a:rPr lang="en-US" altLang="zh-CN">
                <a:ea typeface="宋体" panose="02010600030101010101" pitchFamily="2" charset="-122"/>
              </a:rPr>
              <a:t>80000000 * 11 * 4 / 1024 / 1024 / 1024</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int[] arr = new int[80000000];</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for (int i = 0; i &lt; 80000000; i++)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arr[i] = (int) (Math.random() * 800000); // </a:t>
            </a:r>
            <a:r>
              <a:rPr lang="zh-CN" altLang="en-US">
                <a:ea typeface="宋体" panose="02010600030101010101" pitchFamily="2" charset="-122"/>
              </a:rPr>
              <a:t>生成一个</a:t>
            </a:r>
            <a:r>
              <a:rPr lang="en-US" altLang="zh-CN">
                <a:ea typeface="宋体" panose="02010600030101010101" pitchFamily="2" charset="-122"/>
              </a:rPr>
              <a:t>[0,800000) </a:t>
            </a:r>
            <a:r>
              <a:rPr lang="zh-CN" altLang="en-US">
                <a:ea typeface="宋体" panose="02010600030101010101" pitchFamily="2" charset="-122"/>
              </a:rPr>
              <a:t>的一个数</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Date now = new Date();</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SimpleDateFormat dateFormat = new SimpleDateFormat("yyyy-MM-dd HH:mm:ss");</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String date1 = dateFormat.format(now);</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排序前时间</a:t>
            </a:r>
            <a:r>
              <a:rPr lang="en-US" altLang="zh-CN">
                <a:ea typeface="宋体" panose="02010600030101010101" pitchFamily="2" charset="-122"/>
              </a:rPr>
              <a:t>=" + date1); // </a:t>
            </a:r>
            <a:r>
              <a:rPr lang="zh-CN" altLang="en-US">
                <a:ea typeface="宋体" panose="02010600030101010101" pitchFamily="2" charset="-122"/>
              </a:rPr>
              <a:t>输出时间</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radixSort(arr);</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Date now2 = new Date();</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String date2 = dateFormat.format(now2);</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排序后时间</a:t>
            </a:r>
            <a:r>
              <a:rPr lang="en-US" altLang="zh-CN">
                <a:ea typeface="宋体" panose="02010600030101010101" pitchFamily="2" charset="-122"/>
              </a:rPr>
              <a:t>=" + date2); // </a:t>
            </a:r>
            <a:r>
              <a:rPr lang="zh-CN" altLang="en-US">
                <a:ea typeface="宋体" panose="02010600030101010101" pitchFamily="2" charset="-122"/>
              </a:rPr>
              <a:t>输出时间</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//System.out.println(Arrays.toString(arr));</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基数排序</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 </a:t>
            </a:r>
            <a:r>
              <a:rPr lang="en-US" altLang="zh-CN">
                <a:ea typeface="宋体" panose="02010600030101010101" pitchFamily="2" charset="-122"/>
              </a:rPr>
              <a:t>@param arr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public static void radixSort(int[] arr)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假定</a:t>
            </a:r>
            <a:r>
              <a:rPr lang="en-US" altLang="zh-CN">
                <a:ea typeface="宋体" panose="02010600030101010101" pitchFamily="2" charset="-122"/>
              </a:rPr>
              <a:t>arr[0] </a:t>
            </a:r>
            <a:r>
              <a:rPr lang="zh-CN" altLang="en-US">
                <a:ea typeface="宋体" panose="02010600030101010101" pitchFamily="2" charset="-122"/>
              </a:rPr>
              <a:t>是最大数</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通过遍历</a:t>
            </a:r>
            <a:r>
              <a:rPr lang="en-US" altLang="zh-CN">
                <a:ea typeface="宋体" panose="02010600030101010101" pitchFamily="2" charset="-122"/>
              </a:rPr>
              <a:t>arr, </a:t>
            </a:r>
            <a:r>
              <a:rPr lang="zh-CN" altLang="en-US">
                <a:ea typeface="宋体" panose="02010600030101010101" pitchFamily="2" charset="-122"/>
              </a:rPr>
              <a:t>找到数组中真正最大值</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目的是确定要进行多少轮排序</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max = arr[0];</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for (int i = 1; i &lt; arr.length; i++)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if (arr[i] &gt; max)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max = arr[i];</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计算最大数字是几位数</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maxLength = (max + "").length();</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定义一个二维数组， 就是</a:t>
            </a:r>
            <a:r>
              <a:rPr lang="en-US" altLang="zh-CN">
                <a:ea typeface="宋体" panose="02010600030101010101" pitchFamily="2" charset="-122"/>
              </a:rPr>
              <a:t>10</a:t>
            </a:r>
            <a:r>
              <a:rPr lang="zh-CN" altLang="en-US">
                <a:ea typeface="宋体" panose="02010600030101010101" pitchFamily="2" charset="-122"/>
              </a:rPr>
              <a:t>个桶</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该二维数组有</a:t>
            </a:r>
            <a:r>
              <a:rPr lang="en-US" altLang="zh-CN">
                <a:ea typeface="宋体" panose="02010600030101010101" pitchFamily="2" charset="-122"/>
              </a:rPr>
              <a:t>10</a:t>
            </a:r>
            <a:r>
              <a:rPr lang="zh-CN" altLang="en-US">
                <a:ea typeface="宋体" panose="02010600030101010101" pitchFamily="2" charset="-122"/>
              </a:rPr>
              <a:t>个一维数组 </a:t>
            </a:r>
            <a:r>
              <a:rPr lang="en-US" altLang="zh-CN">
                <a:ea typeface="宋体" panose="02010600030101010101" pitchFamily="2" charset="-122"/>
              </a:rPr>
              <a:t>0-9</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2. </a:t>
            </a:r>
            <a:r>
              <a:rPr lang="zh-CN" altLang="en-US">
                <a:ea typeface="宋体" panose="02010600030101010101" pitchFamily="2" charset="-122"/>
              </a:rPr>
              <a:t>为了防止溢出，每个一维数组</a:t>
            </a:r>
            <a:r>
              <a:rPr lang="en-US" altLang="zh-CN">
                <a:ea typeface="宋体" panose="02010600030101010101" pitchFamily="2" charset="-122"/>
              </a:rPr>
              <a:t>(</a:t>
            </a:r>
            <a:r>
              <a:rPr lang="zh-CN" altLang="en-US">
                <a:ea typeface="宋体" panose="02010600030101010101" pitchFamily="2" charset="-122"/>
              </a:rPr>
              <a:t>桶</a:t>
            </a:r>
            <a:r>
              <a:rPr lang="en-US" altLang="zh-CN">
                <a:ea typeface="宋体" panose="02010600030101010101" pitchFamily="2" charset="-122"/>
              </a:rPr>
              <a:t>)</a:t>
            </a:r>
            <a:r>
              <a:rPr lang="zh-CN" altLang="en-US">
                <a:ea typeface="宋体" panose="02010600030101010101" pitchFamily="2" charset="-122"/>
              </a:rPr>
              <a:t>，大小定为 </a:t>
            </a:r>
            <a:r>
              <a:rPr lang="en-US" altLang="zh-CN">
                <a:ea typeface="宋体" panose="02010600030101010101" pitchFamily="2" charset="-122"/>
              </a:rPr>
              <a:t>arr.length</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3. </a:t>
            </a:r>
            <a:r>
              <a:rPr lang="zh-CN" altLang="en-US">
                <a:ea typeface="宋体" panose="02010600030101010101" pitchFamily="2" charset="-122"/>
              </a:rPr>
              <a:t>很明确</a:t>
            </a:r>
            <a:r>
              <a:rPr lang="en-US" altLang="zh-CN">
                <a:ea typeface="宋体" panose="02010600030101010101" pitchFamily="2" charset="-122"/>
              </a:rPr>
              <a:t>, </a:t>
            </a:r>
            <a:r>
              <a:rPr lang="zh-CN" altLang="en-US">
                <a:ea typeface="宋体" panose="02010600030101010101" pitchFamily="2" charset="-122"/>
              </a:rPr>
              <a:t>基数排序是空间换时间</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bucket = new int[10][arr.length];</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用于记录在每个桶中，实际存放了多少个数据</a:t>
            </a:r>
            <a:r>
              <a:rPr lang="en-US" altLang="zh-CN">
                <a:ea typeface="宋体" panose="02010600030101010101" pitchFamily="2" charset="-122"/>
              </a:rPr>
              <a:t>,</a:t>
            </a:r>
            <a:r>
              <a:rPr lang="zh-CN" altLang="en-US">
                <a:ea typeface="宋体" panose="02010600030101010101" pitchFamily="2" charset="-122"/>
              </a:rPr>
              <a:t>这样才能正确的取出</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bucketElementCounts = new int[10];</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根据最大长度的数决定比较的次数 </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大循环的次数就是 最大数有多少位</a:t>
            </a:r>
            <a:r>
              <a:rPr lang="en-US" altLang="zh-CN">
                <a:ea typeface="宋体" panose="02010600030101010101" pitchFamily="2" charset="-122"/>
              </a:rPr>
              <a:t>,</a:t>
            </a:r>
            <a:r>
              <a:rPr lang="zh-CN" altLang="en-US">
                <a:ea typeface="宋体" panose="02010600030101010101" pitchFamily="2" charset="-122"/>
              </a:rPr>
              <a:t>前面分析过</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2. n = 1, n *= 10 </a:t>
            </a:r>
            <a:r>
              <a:rPr lang="zh-CN" altLang="en-US">
                <a:ea typeface="宋体" panose="02010600030101010101" pitchFamily="2" charset="-122"/>
              </a:rPr>
              <a:t>是为了每轮循环排序时，分别求出各个元素的 个位，十位，百位，千位 </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就是一个小算法</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3. </a:t>
            </a:r>
            <a:r>
              <a:rPr lang="zh-CN" altLang="en-US">
                <a:ea typeface="宋体" panose="02010600030101010101" pitchFamily="2" charset="-122"/>
              </a:rPr>
              <a:t>这个基础排序，完全可以使用 冒泡分步写代码来完成，比较简单</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for (int i = 0, n = 1; i &lt; maxLength; i++, n *= 10)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把每一个数字分别计算本轮循环的位数的值</a:t>
            </a:r>
            <a:r>
              <a:rPr lang="en-US" altLang="zh-CN">
                <a:ea typeface="宋体" panose="02010600030101010101" pitchFamily="2" charset="-122"/>
              </a:rPr>
              <a:t>,</a:t>
            </a:r>
            <a:r>
              <a:rPr lang="zh-CN" altLang="en-US">
                <a:ea typeface="宋体" panose="02010600030101010101" pitchFamily="2" charset="-122"/>
              </a:rPr>
              <a:t>比如第</a:t>
            </a:r>
            <a:r>
              <a:rPr lang="en-US" altLang="zh-CN">
                <a:ea typeface="宋体" panose="02010600030101010101" pitchFamily="2" charset="-122"/>
              </a:rPr>
              <a:t>1</a:t>
            </a:r>
            <a:r>
              <a:rPr lang="zh-CN" altLang="en-US">
                <a:ea typeface="宋体" panose="02010600030101010101" pitchFamily="2" charset="-122"/>
              </a:rPr>
              <a:t>轮是个位</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for (int j = 0; j &lt; arr.length; j++)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计算</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digitOfElement = arr[j] / n % 10;</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把当前遍历的数据放入指定的数组中</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bucket[digitOfElement][bucketElementCounts[digitOfElement]] = arr[j];</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记录数量</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bucketElementCounts[digitOfElement]++;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记录取的元素需要放的位置</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int index = 0;</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把各个桶中</a:t>
            </a:r>
            <a:r>
              <a:rPr lang="en-US" altLang="zh-CN">
                <a:ea typeface="宋体" panose="02010600030101010101" pitchFamily="2" charset="-122"/>
              </a:rPr>
              <a:t>(10</a:t>
            </a:r>
            <a:r>
              <a:rPr lang="zh-CN" altLang="en-US">
                <a:ea typeface="宋体" panose="02010600030101010101" pitchFamily="2" charset="-122"/>
              </a:rPr>
              <a:t>个桶</a:t>
            </a:r>
            <a:r>
              <a:rPr lang="en-US" altLang="zh-CN">
                <a:ea typeface="宋体" panose="02010600030101010101" pitchFamily="2" charset="-122"/>
              </a:rPr>
              <a:t>)</a:t>
            </a:r>
            <a:r>
              <a:rPr lang="zh-CN" altLang="en-US">
                <a:ea typeface="宋体" panose="02010600030101010101" pitchFamily="2" charset="-122"/>
              </a:rPr>
              <a:t>存放的数字取出来</a:t>
            </a:r>
            <a:r>
              <a:rPr lang="en-US" altLang="zh-CN">
                <a:ea typeface="宋体" panose="02010600030101010101" pitchFamily="2" charset="-122"/>
              </a:rPr>
              <a:t>, </a:t>
            </a:r>
            <a:r>
              <a:rPr lang="zh-CN" altLang="en-US">
                <a:ea typeface="宋体" panose="02010600030101010101" pitchFamily="2" charset="-122"/>
              </a:rPr>
              <a:t>放入到</a:t>
            </a:r>
            <a:r>
              <a:rPr lang="en-US" altLang="zh-CN">
                <a:ea typeface="宋体" panose="02010600030101010101" pitchFamily="2" charset="-122"/>
              </a:rPr>
              <a:t>arr</a:t>
            </a:r>
            <a:r>
              <a:rPr lang="zh-CN" altLang="en-US">
                <a:ea typeface="宋体" panose="02010600030101010101" pitchFamily="2" charset="-122"/>
              </a:rPr>
              <a:t>中</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for (int k = 0; k &lt; bucketElementCounts.length; k++)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如果这个桶中，有数据才取，没有数据就不取了</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(bucketElementCounts[k] != 0)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循环取出元素</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for (int l = 0; l &lt; bucketElementCounts[k]; l++)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取出元素</a:t>
            </a:r>
            <a:endParaRPr lang="zh-CN" altLang="en-US">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arr[index++] = bucket[k][l];</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把这个桶的对应的记录的数据个数置为</a:t>
            </a:r>
            <a:r>
              <a:rPr lang="en-US" altLang="zh-CN">
                <a:ea typeface="宋体" panose="02010600030101010101" pitchFamily="2" charset="-122"/>
              </a:rPr>
              <a:t>0,</a:t>
            </a:r>
            <a:r>
              <a:rPr lang="zh-CN" altLang="en-US">
                <a:ea typeface="宋体" panose="02010600030101010101" pitchFamily="2" charset="-122"/>
              </a:rPr>
              <a:t>注意</a:t>
            </a:r>
            <a:r>
              <a:rPr lang="en-US" altLang="zh-CN">
                <a:ea typeface="宋体" panose="02010600030101010101" pitchFamily="2" charset="-122"/>
              </a:rPr>
              <a:t>,</a:t>
            </a:r>
            <a:r>
              <a:rPr lang="zh-CN" altLang="en-US">
                <a:ea typeface="宋体" panose="02010600030101010101" pitchFamily="2" charset="-122"/>
              </a:rPr>
              <a:t>桶本身数据</a:t>
            </a:r>
            <a:r>
              <a:rPr lang="en-US" altLang="zh-CN">
                <a:ea typeface="宋体" panose="02010600030101010101" pitchFamily="2" charset="-122"/>
              </a:rPr>
              <a:t>(</a:t>
            </a:r>
            <a:r>
              <a:rPr lang="zh-CN" altLang="en-US">
                <a:ea typeface="宋体" panose="02010600030101010101" pitchFamily="2" charset="-122"/>
              </a:rPr>
              <a:t>前面存的数据还在</a:t>
            </a: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bucketElementCounts[k] = 0;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a:p>
            <a:pPr marL="0" indent="0">
              <a:spcBef>
                <a:spcPct val="0"/>
              </a:spcBef>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a:p>
            <a:pPr marL="0" indent="0">
              <a:spcBef>
                <a:spcPct val="0"/>
              </a:spcBef>
              <a:buFont typeface="Wingdings" panose="05000000000000000000" pitchFamily="2" charset="2"/>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zh-CN" altLang="en-US">
                <a:ea typeface="宋体" panose="02010600030101010101" pitchFamily="2" charset="-122"/>
              </a:rPr>
              <a:t>如何理解</a:t>
            </a:r>
            <a:r>
              <a:rPr lang="en-US" altLang="zh-CN">
                <a:ea typeface="宋体" panose="02010600030101010101" pitchFamily="2" charset="-122"/>
              </a:rPr>
              <a:t>: in-place </a:t>
            </a:r>
            <a:r>
              <a:rPr lang="zh-CN" altLang="en-US">
                <a:ea typeface="宋体" panose="02010600030101010101" pitchFamily="2" charset="-122"/>
              </a:rPr>
              <a:t>和 </a:t>
            </a:r>
            <a:r>
              <a:rPr lang="en-US" altLang="zh-CN">
                <a:ea typeface="宋体" panose="02010600030101010101" pitchFamily="2" charset="-122"/>
              </a:rPr>
              <a:t>out-place</a:t>
            </a:r>
            <a:endParaRPr lang="en-US" altLang="zh-CN">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就是为了完成排序，是否开辟了其它的临时数组空间，作为辅助，</a:t>
            </a:r>
            <a:endParaRPr lang="en-US" altLang="zh-CN">
              <a:ea typeface="宋体" panose="02010600030101010101" pitchFamily="2" charset="-122"/>
            </a:endParaRPr>
          </a:p>
          <a:p>
            <a:pPr marL="0" indent="0">
              <a:spcBef>
                <a:spcPct val="0"/>
              </a:spcBef>
              <a:buFont typeface="Wingdings" panose="05000000000000000000" pitchFamily="2" charset="2"/>
              <a:buNone/>
            </a:pPr>
            <a:r>
              <a:rPr lang="zh-CN" altLang="en-US">
                <a:ea typeface="宋体" panose="02010600030101010101" pitchFamily="2" charset="-122"/>
              </a:rPr>
              <a:t>比如，冒泡就没有，但是</a:t>
            </a:r>
            <a:r>
              <a:rPr lang="zh-CN" altLang="en-US" baseline="0">
                <a:ea typeface="宋体" panose="02010600030101010101" pitchFamily="2" charset="-122"/>
              </a:rPr>
              <a:t> 基数排序就创建了</a:t>
            </a:r>
            <a:r>
              <a:rPr lang="en-US" altLang="zh-CN" baseline="0">
                <a:ea typeface="宋体" panose="02010600030101010101" pitchFamily="2" charset="-122"/>
              </a:rPr>
              <a:t>10</a:t>
            </a:r>
            <a:r>
              <a:rPr lang="zh-CN" altLang="en-US" baseline="0">
                <a:ea typeface="宋体" panose="02010600030101010101" pitchFamily="2" charset="-122"/>
              </a:rPr>
              <a:t>个桶来辅助排序</a:t>
            </a:r>
            <a:endParaRPr lang="en-US" altLang="zh-CN" baseline="0">
              <a:ea typeface="宋体" panose="02010600030101010101" pitchFamily="2" charset="-122"/>
            </a:endParaRPr>
          </a:p>
          <a:p>
            <a:pPr marL="0" indent="0">
              <a:spcBef>
                <a:spcPct val="0"/>
              </a:spcBef>
              <a:buFont typeface="Wingdings" panose="05000000000000000000" pitchFamily="2" charset="2"/>
              <a:buNone/>
            </a:pPr>
            <a:r>
              <a:rPr lang="zh-CN" altLang="en-US" baseline="0">
                <a:ea typeface="宋体" panose="02010600030101010101" pitchFamily="2" charset="-122"/>
              </a:rPr>
              <a:t>因此我们说明 冒泡是 </a:t>
            </a:r>
            <a:r>
              <a:rPr lang="en-US" altLang="zh-CN" baseline="0">
                <a:ea typeface="宋体" panose="02010600030101010101" pitchFamily="2" charset="-122"/>
              </a:rPr>
              <a:t>in-place </a:t>
            </a:r>
            <a:r>
              <a:rPr lang="zh-CN" altLang="en-US" baseline="0">
                <a:ea typeface="宋体" panose="02010600030101010101" pitchFamily="2" charset="-122"/>
              </a:rPr>
              <a:t>，不占用额外空间</a:t>
            </a:r>
            <a:endParaRPr lang="en-US" altLang="zh-CN" baseline="0">
              <a:ea typeface="宋体" panose="02010600030101010101" pitchFamily="2" charset="-122"/>
            </a:endParaRPr>
          </a:p>
          <a:p>
            <a:pPr marL="0" indent="0">
              <a:spcBef>
                <a:spcPct val="0"/>
              </a:spcBef>
              <a:buFont typeface="Wingdings" panose="05000000000000000000" pitchFamily="2" charset="2"/>
              <a:buNone/>
            </a:pPr>
            <a:r>
              <a:rPr lang="zh-CN" altLang="en-US" baseline="0">
                <a:ea typeface="宋体" panose="02010600030101010101" pitchFamily="2" charset="-122"/>
              </a:rPr>
              <a:t>基数排序就是 </a:t>
            </a:r>
            <a:r>
              <a:rPr lang="en-US" altLang="zh-CN" baseline="0">
                <a:ea typeface="宋体" panose="02010600030101010101" pitchFamily="2" charset="-122"/>
              </a:rPr>
              <a:t>out-place ,</a:t>
            </a:r>
            <a:r>
              <a:rPr lang="zh-CN" altLang="en-US" baseline="0">
                <a:ea typeface="宋体" panose="02010600030101010101" pitchFamily="2" charset="-122"/>
              </a:rPr>
              <a:t>占用了额外空间</a:t>
            </a:r>
            <a:r>
              <a:rPr lang="en-US" altLang="zh-CN" baseline="0">
                <a:ea typeface="宋体" panose="02010600030101010101" pitchFamily="2" charset="-122"/>
              </a:rPr>
              <a:t>.</a:t>
            </a:r>
            <a:endParaRPr lang="en-US" altLang="zh-CN" baseline="0">
              <a:ea typeface="宋体" panose="02010600030101010101" pitchFamily="2" charset="-122"/>
            </a:endParaRPr>
          </a:p>
          <a:p>
            <a:pPr marL="0" indent="0">
              <a:spcBef>
                <a:spcPct val="0"/>
              </a:spcBef>
              <a:buFont typeface="Wingdings" panose="05000000000000000000" pitchFamily="2" charset="2"/>
              <a:buNone/>
            </a:pPr>
            <a:r>
              <a:rPr lang="zh-CN" altLang="en-US" baseline="0">
                <a:ea typeface="宋体" panose="02010600030101010101" pitchFamily="2" charset="-122"/>
              </a:rPr>
              <a:t>就这个意思，没啥</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顺序查找</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OrderSearch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int[] arr = { 1, 8, 10, 89, 1000, 1234 };</a:t>
            </a:r>
            <a:endParaRPr lang="en-US" altLang="zh-CN">
              <a:ea typeface="宋体" panose="02010600030101010101" pitchFamily="2" charset="-122"/>
            </a:endParaRPr>
          </a:p>
          <a:p>
            <a:pPr eaLnBrk="1" hangingPunct="1"/>
            <a:r>
              <a:rPr lang="en-US" altLang="zh-CN">
                <a:ea typeface="宋体" panose="02010600030101010101" pitchFamily="2" charset="-122"/>
              </a:rPr>
              <a:t>		int index = orderFind(arr, 89);</a:t>
            </a:r>
            <a:endParaRPr lang="en-US" altLang="zh-CN">
              <a:ea typeface="宋体" panose="02010600030101010101" pitchFamily="2" charset="-122"/>
            </a:endParaRPr>
          </a:p>
          <a:p>
            <a:pPr eaLnBrk="1" hangingPunct="1"/>
            <a:r>
              <a:rPr lang="en-US" altLang="zh-CN">
                <a:ea typeface="宋体" panose="02010600030101010101" pitchFamily="2" charset="-122"/>
              </a:rPr>
              <a:t>		if (index == -1)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没有查找到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找到，下标为</a:t>
            </a:r>
            <a:r>
              <a:rPr lang="en-US" altLang="zh-CN">
                <a:ea typeface="宋体" panose="02010600030101010101" pitchFamily="2" charset="-122"/>
              </a:rPr>
              <a:t>=" + 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int orderFind(int[] arr, int value) {</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if (arr[i] == value) {</a:t>
            </a:r>
            <a:endParaRPr lang="en-US" altLang="zh-CN">
              <a:ea typeface="宋体" panose="02010600030101010101" pitchFamily="2" charset="-122"/>
            </a:endParaRPr>
          </a:p>
          <a:p>
            <a:pPr eaLnBrk="1" hangingPunct="1"/>
            <a:r>
              <a:rPr lang="en-US" altLang="zh-CN">
                <a:ea typeface="宋体" panose="02010600030101010101" pitchFamily="2" charset="-122"/>
              </a:rPr>
              <a:t>				return 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顺序查找</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OrderSearch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int[] arr = { 1, 8, 10, 89, 1000, 1234 };</a:t>
            </a:r>
            <a:endParaRPr lang="en-US" altLang="zh-CN">
              <a:ea typeface="宋体" panose="02010600030101010101" pitchFamily="2" charset="-122"/>
            </a:endParaRPr>
          </a:p>
          <a:p>
            <a:pPr eaLnBrk="1" hangingPunct="1"/>
            <a:r>
              <a:rPr lang="en-US" altLang="zh-CN">
                <a:ea typeface="宋体" panose="02010600030101010101" pitchFamily="2" charset="-122"/>
              </a:rPr>
              <a:t>		int index = orderFind(arr, 89);</a:t>
            </a:r>
            <a:endParaRPr lang="en-US" altLang="zh-CN">
              <a:ea typeface="宋体" panose="02010600030101010101" pitchFamily="2" charset="-122"/>
            </a:endParaRPr>
          </a:p>
          <a:p>
            <a:pPr eaLnBrk="1" hangingPunct="1"/>
            <a:r>
              <a:rPr lang="en-US" altLang="zh-CN">
                <a:ea typeface="宋体" panose="02010600030101010101" pitchFamily="2" charset="-122"/>
              </a:rPr>
              <a:t>		if (index == -1)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没有查找到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找到，下标为</a:t>
            </a:r>
            <a:r>
              <a:rPr lang="en-US" altLang="zh-CN">
                <a:ea typeface="宋体" panose="02010600030101010101" pitchFamily="2" charset="-122"/>
              </a:rPr>
              <a:t>=" + 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int orderFind(int[] arr, int value) {</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if (arr[i] == value) {</a:t>
            </a:r>
            <a:endParaRPr lang="en-US" altLang="zh-CN">
              <a:ea typeface="宋体" panose="02010600030101010101" pitchFamily="2" charset="-122"/>
            </a:endParaRPr>
          </a:p>
          <a:p>
            <a:pPr eaLnBrk="1" hangingPunct="1"/>
            <a:r>
              <a:rPr lang="en-US" altLang="zh-CN">
                <a:ea typeface="宋体" panose="02010600030101010101" pitchFamily="2" charset="-122"/>
              </a:rPr>
              <a:t>				return 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最新代码</a:t>
            </a:r>
            <a:r>
              <a:rPr lang="en-US" altLang="zh-CN">
                <a:ea typeface="宋体" panose="02010600030101010101" pitchFamily="2" charset="-122"/>
              </a:rPr>
              <a:t>, </a:t>
            </a:r>
            <a:r>
              <a:rPr lang="zh-CN" altLang="en-US">
                <a:ea typeface="宋体" panose="02010600030101010101" pitchFamily="2" charset="-122"/>
              </a:rPr>
              <a:t>下面代码是针对，数组是从小到大的，如果数组是从大到小，需要在递归查找时，做相应的调整，否则查询不到值</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BinarySearch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@SuppressWarnings("rawtypes")</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arr = { 1, 8, 10, 1000, 1234 };</a:t>
            </a:r>
            <a:endParaRPr lang="en-US" altLang="zh-CN">
              <a:ea typeface="宋体" panose="02010600030101010101" pitchFamily="2" charset="-122"/>
            </a:endParaRPr>
          </a:p>
          <a:p>
            <a:pPr eaLnBrk="1" hangingPunct="1"/>
            <a:r>
              <a:rPr lang="en-US" altLang="zh-CN">
                <a:ea typeface="宋体" panose="02010600030101010101" pitchFamily="2" charset="-122"/>
              </a:rPr>
              <a:t>//		int index = binarySearch(arr, 0, arr.length - 1, 1000);</a:t>
            </a:r>
            <a:endParaRPr lang="en-US" altLang="zh-CN">
              <a:ea typeface="宋体" panose="02010600030101010101" pitchFamily="2" charset="-122"/>
            </a:endParaRPr>
          </a:p>
          <a:p>
            <a:pPr eaLnBrk="1" hangingPunct="1"/>
            <a:r>
              <a:rPr lang="en-US" altLang="zh-CN">
                <a:ea typeface="宋体" panose="02010600030101010101" pitchFamily="2" charset="-122"/>
              </a:rPr>
              <a:t>//		if (index != -1)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找到，下标为</a:t>
            </a:r>
            <a:r>
              <a:rPr lang="en-US" altLang="zh-CN">
                <a:ea typeface="宋体" panose="02010600030101010101" pitchFamily="2" charset="-122"/>
              </a:rPr>
              <a:t>" + index);</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arr = { 1, 8, 10, 1000, 1000, 1000, 1234 };</a:t>
            </a:r>
            <a:endParaRPr lang="en-US" altLang="zh-CN">
              <a:ea typeface="宋体" panose="02010600030101010101" pitchFamily="2" charset="-122"/>
            </a:endParaRPr>
          </a:p>
          <a:p>
            <a:pPr eaLnBrk="1" hangingPunct="1"/>
            <a:r>
              <a:rPr lang="en-US" altLang="zh-CN">
                <a:ea typeface="宋体" panose="02010600030101010101" pitchFamily="2" charset="-122"/>
              </a:rPr>
              <a:t>		ArrayList resArr = binarySearch2(arr, 0, arr.length - 1, 1000);</a:t>
            </a:r>
            <a:endParaRPr lang="en-US" altLang="zh-CN">
              <a:ea typeface="宋体" panose="02010600030101010101" pitchFamily="2" charset="-122"/>
            </a:endParaRPr>
          </a:p>
          <a:p>
            <a:pPr eaLnBrk="1" hangingPunct="1"/>
            <a:r>
              <a:rPr lang="en-US" altLang="zh-CN">
                <a:ea typeface="宋体" panose="02010600030101010101" pitchFamily="2" charset="-122"/>
              </a:rPr>
              <a:t>		if (resArr.size() != 0) {</a:t>
            </a:r>
            <a:endParaRPr lang="en-US" altLang="zh-CN">
              <a:ea typeface="宋体" panose="02010600030101010101" pitchFamily="2" charset="-122"/>
            </a:endParaRPr>
          </a:p>
          <a:p>
            <a:pPr eaLnBrk="1" hangingPunct="1"/>
            <a:r>
              <a:rPr lang="en-US" altLang="zh-CN">
                <a:ea typeface="宋体" panose="02010600030101010101" pitchFamily="2" charset="-122"/>
              </a:rPr>
              <a:t>			for (Object index : resArr)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找到的索引有</a:t>
            </a:r>
            <a:r>
              <a:rPr lang="en-US" altLang="zh-CN">
                <a:ea typeface="宋体" panose="02010600030101010101" pitchFamily="2" charset="-122"/>
              </a:rPr>
              <a:t>" + 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二分查找的思路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先找到中间值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然后将中间值和查找值比较</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2.1 </a:t>
            </a:r>
            <a:r>
              <a:rPr lang="zh-CN" altLang="en-US">
                <a:ea typeface="宋体" panose="02010600030101010101" pitchFamily="2" charset="-122"/>
              </a:rPr>
              <a:t>相等 ，找出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2.2 </a:t>
            </a:r>
            <a:r>
              <a:rPr lang="zh-CN" altLang="en-US">
                <a:ea typeface="宋体" panose="02010600030101010101" pitchFamily="2" charset="-122"/>
              </a:rPr>
              <a:t>中间值 </a:t>
            </a:r>
            <a:r>
              <a:rPr lang="en-US" altLang="zh-CN">
                <a:ea typeface="宋体" panose="02010600030101010101" pitchFamily="2" charset="-122"/>
              </a:rPr>
              <a:t>&gt; </a:t>
            </a:r>
            <a:r>
              <a:rPr lang="zh-CN" altLang="en-US">
                <a:ea typeface="宋体" panose="02010600030101010101" pitchFamily="2" charset="-122"/>
              </a:rPr>
              <a:t>查找值</a:t>
            </a:r>
            <a:r>
              <a:rPr lang="en-US" altLang="zh-CN">
                <a:ea typeface="宋体" panose="02010600030101010101" pitchFamily="2" charset="-122"/>
              </a:rPr>
              <a:t>, </a:t>
            </a:r>
            <a:r>
              <a:rPr lang="zh-CN" altLang="en-US">
                <a:ea typeface="宋体" panose="02010600030101010101" pitchFamily="2" charset="-122"/>
              </a:rPr>
              <a:t>向左进行递归查找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2.3 </a:t>
            </a:r>
            <a:r>
              <a:rPr lang="zh-CN" altLang="en-US">
                <a:ea typeface="宋体" panose="02010600030101010101" pitchFamily="2" charset="-122"/>
              </a:rPr>
              <a:t>中间值 </a:t>
            </a:r>
            <a:r>
              <a:rPr lang="en-US" altLang="zh-CN">
                <a:ea typeface="宋体" panose="02010600030101010101" pitchFamily="2" charset="-122"/>
              </a:rPr>
              <a:t>&lt; </a:t>
            </a:r>
            <a:r>
              <a:rPr lang="zh-CN" altLang="en-US">
                <a:ea typeface="宋体" panose="02010600030101010101" pitchFamily="2" charset="-122"/>
              </a:rPr>
              <a:t>查找值</a:t>
            </a:r>
            <a:r>
              <a:rPr lang="en-US" altLang="zh-CN">
                <a:ea typeface="宋体" panose="02010600030101010101" pitchFamily="2" charset="-122"/>
              </a:rPr>
              <a:t>, </a:t>
            </a:r>
            <a:r>
              <a:rPr lang="zh-CN" altLang="en-US">
                <a:ea typeface="宋体" panose="02010600030101010101" pitchFamily="2" charset="-122"/>
              </a:rPr>
              <a:t>向右进行递归查找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 </a:t>
            </a:r>
            <a:r>
              <a:rPr lang="zh-CN" altLang="en-US">
                <a:ea typeface="宋体" panose="02010600030101010101" pitchFamily="2" charset="-122"/>
              </a:rPr>
              <a:t>分析在什么情况下，表示找不到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如果存在值，就返回对应的下标，否则返回</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public static int binarySearch(int[] arr, int l, int r, int findVal)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找不到条件</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(l &gt; r)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midIndex = (l + r) / 2;</a:t>
            </a:r>
            <a:endParaRPr lang="en-US" altLang="zh-CN">
              <a:ea typeface="宋体" panose="02010600030101010101" pitchFamily="2" charset="-122"/>
            </a:endParaRPr>
          </a:p>
          <a:p>
            <a:pPr eaLnBrk="1" hangingPunct="1"/>
            <a:r>
              <a:rPr lang="en-US" altLang="zh-CN">
                <a:ea typeface="宋体" panose="02010600030101010101" pitchFamily="2" charset="-122"/>
              </a:rPr>
              <a:t>		int midVal = arr[midIndex];</a:t>
            </a:r>
            <a:endParaRPr lang="en-US" altLang="zh-CN">
              <a:ea typeface="宋体" panose="02010600030101010101" pitchFamily="2" charset="-122"/>
            </a:endParaRPr>
          </a:p>
          <a:p>
            <a:pPr eaLnBrk="1" hangingPunct="1"/>
            <a:r>
              <a:rPr lang="en-US" altLang="zh-CN">
                <a:ea typeface="宋体" panose="02010600030101010101" pitchFamily="2" charset="-122"/>
              </a:rPr>
              <a:t>		if (midVal &gt; findVal)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向左进行递归查找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binarySearch(arr, l, midIndex - 1, findVal);</a:t>
            </a:r>
            <a:endParaRPr lang="en-US" altLang="zh-CN">
              <a:ea typeface="宋体" panose="02010600030101010101" pitchFamily="2" charset="-122"/>
            </a:endParaRPr>
          </a:p>
          <a:p>
            <a:pPr eaLnBrk="1" hangingPunct="1"/>
            <a:r>
              <a:rPr lang="en-US" altLang="zh-CN">
                <a:ea typeface="宋体" panose="02010600030101010101" pitchFamily="2" charset="-122"/>
              </a:rPr>
              <a:t>		} else if (midVal &lt; findVal) { // </a:t>
            </a:r>
            <a:r>
              <a:rPr lang="zh-CN" altLang="en-US">
                <a:ea typeface="宋体" panose="02010600030101010101" pitchFamily="2" charset="-122"/>
              </a:rPr>
              <a:t>向右进行递归查找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binarySearch(arr, midIndex + 1, r, findVal);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midIndex;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课后思考题： </a:t>
            </a:r>
            <a:r>
              <a:rPr lang="en-US" altLang="zh-CN">
                <a:ea typeface="宋体" panose="02010600030101010101" pitchFamily="2" charset="-122"/>
              </a:rPr>
              <a:t>{1,8, 10, 89, 1000, 1000</a:t>
            </a:r>
            <a:r>
              <a:rPr lang="zh-CN" altLang="en-US">
                <a:ea typeface="宋体" panose="02010600030101010101" pitchFamily="2" charset="-122"/>
              </a:rPr>
              <a:t>，</a:t>
            </a:r>
            <a:r>
              <a:rPr lang="en-US" altLang="zh-CN">
                <a:ea typeface="宋体" panose="02010600030101010101" pitchFamily="2" charset="-122"/>
              </a:rPr>
              <a:t>1234}</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当一个有序数组中，有多个相同的数值时，如何将所有的数值都查找到，比如这里的 </a:t>
            </a:r>
            <a:r>
              <a:rPr lang="en-US" altLang="zh-CN">
                <a:ea typeface="宋体" panose="02010600030101010101" pitchFamily="2" charset="-122"/>
              </a:rPr>
              <a:t>1000. //</a:t>
            </a:r>
            <a:r>
              <a:rPr lang="zh-CN" altLang="en-US">
                <a:ea typeface="宋体" panose="02010600030101010101" pitchFamily="2" charset="-122"/>
              </a:rPr>
              <a:t>分析 </a:t>
            </a:r>
            <a:r>
              <a:rPr lang="en-US" altLang="zh-CN">
                <a:ea typeface="宋体" panose="02010600030101010101" pitchFamily="2" charset="-122"/>
              </a:rPr>
              <a:t>1. </a:t>
            </a:r>
            <a:r>
              <a:rPr lang="zh-CN" altLang="en-US">
                <a:ea typeface="宋体" panose="02010600030101010101" pitchFamily="2" charset="-122"/>
              </a:rPr>
              <a:t>返回的结果是一个可变数组</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ArrayBuffer 2. </a:t>
            </a:r>
            <a:r>
              <a:rPr lang="zh-CN" altLang="en-US">
                <a:ea typeface="宋体" panose="02010600030101010101" pitchFamily="2" charset="-122"/>
              </a:rPr>
              <a:t>在找到结果时，向左边扫描，向右边扫描 </a:t>
            </a:r>
            <a:r>
              <a:rPr lang="en-US" altLang="zh-CN">
                <a:ea typeface="宋体" panose="02010600030101010101" pitchFamily="2" charset="-122"/>
              </a:rPr>
              <a:t>[</a:t>
            </a:r>
            <a:r>
              <a:rPr lang="zh-CN" altLang="en-US">
                <a:ea typeface="宋体" panose="02010600030101010101" pitchFamily="2" charset="-122"/>
              </a:rPr>
              <a:t>条件</a:t>
            </a:r>
            <a:r>
              <a:rPr lang="en-US" altLang="zh-CN">
                <a:ea typeface="宋体" panose="02010600030101010101" pitchFamily="2" charset="-122"/>
              </a:rPr>
              <a:t>] 3. </a:t>
            </a:r>
            <a:r>
              <a:rPr lang="zh-CN" altLang="en-US">
                <a:ea typeface="宋体" panose="02010600030101010101" pitchFamily="2" charset="-122"/>
              </a:rPr>
              <a:t>找到结果后，就加入到</a:t>
            </a:r>
            <a:r>
              <a:rPr lang="en-US" altLang="zh-CN">
                <a:ea typeface="宋体" panose="02010600030101010101" pitchFamily="2" charset="-122"/>
              </a:rPr>
              <a:t>ArrayBuffer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@SuppressWarnings({ "rawtypes", "unchecked" })</a:t>
            </a:r>
            <a:endParaRPr lang="en-US" altLang="zh-CN">
              <a:ea typeface="宋体" panose="02010600030101010101" pitchFamily="2" charset="-122"/>
            </a:endParaRPr>
          </a:p>
          <a:p>
            <a:pPr eaLnBrk="1" hangingPunct="1"/>
            <a:r>
              <a:rPr lang="en-US" altLang="zh-CN">
                <a:ea typeface="宋体" panose="02010600030101010101" pitchFamily="2" charset="-122"/>
              </a:rPr>
              <a:t>	public static ArrayList binarySearch2(int[] arr, int l, int r, int findVal)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找不到条件</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(l &gt; r) {</a:t>
            </a:r>
            <a:endParaRPr lang="en-US" altLang="zh-CN">
              <a:ea typeface="宋体" panose="02010600030101010101" pitchFamily="2" charset="-122"/>
            </a:endParaRPr>
          </a:p>
          <a:p>
            <a:pPr eaLnBrk="1" hangingPunct="1"/>
            <a:r>
              <a:rPr lang="en-US" altLang="zh-CN">
                <a:ea typeface="宋体" panose="02010600030101010101" pitchFamily="2" charset="-122"/>
              </a:rPr>
              <a:t>			return new ArrayList();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int midIndex = (l + r) / 2;</a:t>
            </a:r>
            <a:endParaRPr lang="en-US" altLang="zh-CN">
              <a:ea typeface="宋体" panose="02010600030101010101" pitchFamily="2" charset="-122"/>
            </a:endParaRPr>
          </a:p>
          <a:p>
            <a:pPr eaLnBrk="1" hangingPunct="1"/>
            <a:r>
              <a:rPr lang="en-US" altLang="zh-CN">
                <a:ea typeface="宋体" panose="02010600030101010101" pitchFamily="2" charset="-122"/>
              </a:rPr>
              <a:t>		int midVal = arr[midIndex];</a:t>
            </a:r>
            <a:endParaRPr lang="en-US" altLang="zh-CN">
              <a:ea typeface="宋体" panose="02010600030101010101" pitchFamily="2" charset="-122"/>
            </a:endParaRPr>
          </a:p>
          <a:p>
            <a:pPr eaLnBrk="1" hangingPunct="1"/>
            <a:r>
              <a:rPr lang="en-US" altLang="zh-CN">
                <a:ea typeface="宋体" panose="02010600030101010101" pitchFamily="2" charset="-122"/>
              </a:rPr>
              <a:t>		if (midVal &gt; findVal)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向左进行递归查找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binarySearch2(arr, l, midIndex - 1, findVal);</a:t>
            </a:r>
            <a:endParaRPr lang="en-US" altLang="zh-CN">
              <a:ea typeface="宋体" panose="02010600030101010101" pitchFamily="2" charset="-122"/>
            </a:endParaRPr>
          </a:p>
          <a:p>
            <a:pPr eaLnBrk="1" hangingPunct="1"/>
            <a:r>
              <a:rPr lang="en-US" altLang="zh-CN">
                <a:ea typeface="宋体" panose="02010600030101010101" pitchFamily="2" charset="-122"/>
              </a:rPr>
              <a:t>		} else if (midVal &lt; findVal) { // </a:t>
            </a:r>
            <a:r>
              <a:rPr lang="zh-CN" altLang="en-US">
                <a:ea typeface="宋体" panose="02010600030101010101" pitchFamily="2" charset="-122"/>
              </a:rPr>
              <a:t>向右进行递归查找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binarySearch2(arr, midIndex + 1, r, findVal);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定义一个可变数组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ArrayList resArrayList = new ArrayList();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向左边扫描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temp = midIndex - 1;</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&lt; 0 || arr[temp] != findVal)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(arr[temp] == findVal) {</a:t>
            </a:r>
            <a:endParaRPr lang="en-US" altLang="zh-CN">
              <a:ea typeface="宋体" panose="02010600030101010101" pitchFamily="2" charset="-122"/>
            </a:endParaRPr>
          </a:p>
          <a:p>
            <a:pPr eaLnBrk="1" hangingPunct="1"/>
            <a:r>
              <a:rPr lang="en-US" altLang="zh-CN">
                <a:ea typeface="宋体" panose="02010600030101010101" pitchFamily="2" charset="-122"/>
              </a:rPr>
              <a:t>					resArrayList.add(temp);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将中间这个索引加入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resArrayList.add(midIndex);</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向右边扫描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 = midIndex + 1;</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&gt; arr.length - 1 || arr[temp] != findVal)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(arr[temp] == findVal) {</a:t>
            </a:r>
            <a:endParaRPr lang="en-US" altLang="zh-CN">
              <a:ea typeface="宋体" panose="02010600030101010101" pitchFamily="2" charset="-122"/>
            </a:endParaRPr>
          </a:p>
          <a:p>
            <a:pPr eaLnBrk="1" hangingPunct="1"/>
            <a:r>
              <a:rPr lang="en-US" altLang="zh-CN">
                <a:ea typeface="宋体" panose="02010600030101010101" pitchFamily="2" charset="-122"/>
              </a:rPr>
              <a:t>					resArrayList.add(temp);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resArrayList;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注解版</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a:t>int midIndex = low + (high - low) * (key - arr[low]) / (arr[high] - arr[low])  ;/*</a:t>
            </a:r>
            <a:r>
              <a:rPr lang="zh-CN" altLang="en-US" sz="1200"/>
              <a:t>插值索引*</a:t>
            </a:r>
            <a:r>
              <a:rPr lang="en-US" altLang="zh-CN" sz="1200"/>
              <a:t>/</a:t>
            </a:r>
            <a:br>
              <a:rPr lang="en-US" altLang="zh-CN" sz="1200"/>
            </a:br>
            <a:r>
              <a:rPr lang="zh-CN" altLang="en-US" sz="1200"/>
              <a:t>对应我们前面的代码</a:t>
            </a:r>
            <a:r>
              <a:rPr lang="en-US" altLang="zh-CN" sz="1200"/>
              <a:t>:</a:t>
            </a:r>
            <a:br>
              <a:rPr lang="en-US" altLang="zh-CN" sz="1200"/>
            </a:br>
            <a:r>
              <a:rPr lang="en-US" altLang="zh-CN" sz="1200"/>
              <a:t>int mid = left + (right – left) * (findVal – arr[left]) / (arr[right] – arr[left])  ;</a:t>
            </a:r>
            <a:endParaRPr lang="en-US" altLang="zh-CN" sz="1200"/>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com.atguigu.find;</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InsertValueSearch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arr = {1,8, 10,  89 ,1000, 1234};</a:t>
            </a:r>
            <a:endParaRPr lang="en-US" altLang="zh-CN">
              <a:ea typeface="宋体" panose="02010600030101010101" pitchFamily="2" charset="-122"/>
            </a:endParaRPr>
          </a:p>
          <a:p>
            <a:pPr eaLnBrk="1" hangingPunct="1"/>
            <a:r>
              <a:rPr lang="en-US" altLang="zh-CN">
                <a:ea typeface="宋体" panose="02010600030101010101" pitchFamily="2" charset="-122"/>
              </a:rPr>
              <a:t>		int index = insertValueSearch(arr,0,arr.length-1,12340);</a:t>
            </a:r>
            <a:endParaRPr lang="en-US" altLang="zh-CN">
              <a:ea typeface="宋体" panose="02010600030101010101" pitchFamily="2" charset="-122"/>
            </a:endParaRPr>
          </a:p>
          <a:p>
            <a:pPr eaLnBrk="1" hangingPunct="1"/>
            <a:r>
              <a:rPr lang="en-US" altLang="zh-CN">
                <a:ea typeface="宋体" panose="02010600030101010101" pitchFamily="2" charset="-122"/>
              </a:rPr>
              <a:t>		System.out.println("index=" + 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找到就返回对应的下标，没有找到，就返回</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 @param a</a:t>
            </a:r>
            <a:endParaRPr lang="en-US" altLang="zh-CN">
              <a:ea typeface="宋体" panose="02010600030101010101" pitchFamily="2" charset="-122"/>
            </a:endParaRPr>
          </a:p>
          <a:p>
            <a:pPr eaLnBrk="1" hangingPunct="1"/>
            <a:r>
              <a:rPr lang="en-US" altLang="zh-CN">
                <a:ea typeface="宋体" panose="02010600030101010101" pitchFamily="2" charset="-122"/>
              </a:rPr>
              <a:t>	 * @param x</a:t>
            </a:r>
            <a:endParaRPr lang="en-US" altLang="zh-CN">
              <a:ea typeface="宋体" panose="02010600030101010101" pitchFamily="2" charset="-122"/>
            </a:endParaRPr>
          </a:p>
          <a:p>
            <a:pPr eaLnBrk="1" hangingPunct="1"/>
            <a:r>
              <a:rPr lang="en-US" altLang="zh-CN">
                <a:ea typeface="宋体" panose="02010600030101010101" pitchFamily="2" charset="-122"/>
              </a:rPr>
              <a:t>	 * @param left</a:t>
            </a:r>
            <a:endParaRPr lang="en-US" altLang="zh-CN">
              <a:ea typeface="宋体" panose="02010600030101010101" pitchFamily="2" charset="-122"/>
            </a:endParaRPr>
          </a:p>
          <a:p>
            <a:pPr eaLnBrk="1" hangingPunct="1"/>
            <a:r>
              <a:rPr lang="en-US" altLang="zh-CN">
                <a:ea typeface="宋体" panose="02010600030101010101" pitchFamily="2" charset="-122"/>
              </a:rPr>
              <a:t>	 * @param right</a:t>
            </a:r>
            <a:endParaRPr lang="en-US" altLang="zh-CN">
              <a:ea typeface="宋体" panose="02010600030101010101" pitchFamily="2" charset="-122"/>
            </a:endParaRPr>
          </a:p>
          <a:p>
            <a:pPr eaLnBrk="1" hangingPunct="1"/>
            <a:r>
              <a:rPr lang="en-US" altLang="zh-CN">
                <a:ea typeface="宋体" panose="02010600030101010101" pitchFamily="2" charset="-122"/>
              </a:rPr>
              <a:t>	 * @return</a:t>
            </a:r>
            <a:endParaRPr lang="en-US" altLang="zh-CN">
              <a:ea typeface="宋体" panose="02010600030101010101" pitchFamily="2" charset="-122"/>
            </a:endParaRPr>
          </a:p>
          <a:p>
            <a:pPr eaLnBrk="1" hangingPunct="1"/>
            <a:r>
              <a:rPr lang="en-US" altLang="zh-CN">
                <a:ea typeface="宋体" panose="02010600030101010101" pitchFamily="2" charset="-122"/>
              </a:rPr>
              <a:t>	 * /**3.</a:t>
            </a:r>
            <a:r>
              <a:rPr lang="zh-CN" altLang="en-US">
                <a:ea typeface="宋体" panose="02010600030101010101" pitchFamily="2" charset="-122"/>
              </a:rPr>
              <a:t>插值查找</a:t>
            </a:r>
            <a:endParaRPr lang="zh-CN" altLang="en-US">
              <a:ea typeface="宋体" panose="02010600030101010101" pitchFamily="2" charset="-122"/>
            </a:endParaRPr>
          </a:p>
          <a:p>
            <a:pPr eaLnBrk="1" hangingPunct="1"/>
            <a:r>
              <a:rPr lang="zh-CN" altLang="en-US">
                <a:ea typeface="宋体" panose="02010600030101010101" pitchFamily="2" charset="-122"/>
              </a:rPr>
              <a:t>		插值查找算法类似于二分查找，不同的是插值查找每次从自适应</a:t>
            </a:r>
            <a:r>
              <a:rPr lang="en-US" altLang="zh-CN">
                <a:ea typeface="宋体" panose="02010600030101010101" pitchFamily="2" charset="-122"/>
              </a:rPr>
              <a:t>mid</a:t>
            </a:r>
            <a:r>
              <a:rPr lang="zh-CN" altLang="en-US">
                <a:ea typeface="宋体" panose="02010600030101010101" pitchFamily="2" charset="-122"/>
              </a:rPr>
              <a:t>处开始查找，例如我们要从</a:t>
            </a:r>
            <a:r>
              <a:rPr lang="en-US" altLang="zh-CN">
                <a:ea typeface="宋体" panose="02010600030101010101" pitchFamily="2" charset="-122"/>
              </a:rPr>
              <a:t>1~100</a:t>
            </a:r>
            <a:r>
              <a:rPr lang="zh-CN" altLang="en-US">
                <a:ea typeface="宋体" panose="02010600030101010101" pitchFamily="2" charset="-122"/>
              </a:rPr>
              <a:t>找</a:t>
            </a:r>
            <a:r>
              <a:rPr lang="en-US" altLang="zh-CN">
                <a:ea typeface="宋体" panose="02010600030101010101" pitchFamily="2" charset="-122"/>
              </a:rPr>
              <a:t>5</a:t>
            </a:r>
            <a:r>
              <a:rPr lang="zh-CN" altLang="en-US">
                <a:ea typeface="宋体" panose="02010600030101010101" pitchFamily="2" charset="-122"/>
              </a:rPr>
              <a:t>这个数，</a:t>
            </a:r>
            <a:endParaRPr lang="zh-CN" altLang="en-US">
              <a:ea typeface="宋体" panose="02010600030101010101" pitchFamily="2" charset="-122"/>
            </a:endParaRPr>
          </a:p>
          <a:p>
            <a:pPr eaLnBrk="1" hangingPunct="1"/>
            <a:r>
              <a:rPr lang="zh-CN" altLang="en-US">
                <a:ea typeface="宋体" panose="02010600030101010101" pitchFamily="2" charset="-122"/>
              </a:rPr>
              <a:t>		那我们就会从前边开始找，插值查找就是应用这种原理</a:t>
            </a:r>
            <a:endParaRPr lang="zh-CN" altLang="en-US">
              <a:ea typeface="宋体" panose="02010600030101010101" pitchFamily="2" charset="-122"/>
            </a:endParaRPr>
          </a:p>
          <a:p>
            <a:pPr eaLnBrk="1" hangingPunct="1"/>
            <a:r>
              <a:rPr lang="zh-CN" altLang="en-US">
                <a:ea typeface="宋体" panose="02010600030101010101" pitchFamily="2" charset="-122"/>
              </a:rPr>
              <a:t>		插值公式： </a:t>
            </a:r>
            <a:r>
              <a:rPr lang="en-US" altLang="zh-CN">
                <a:ea typeface="宋体" panose="02010600030101010101" pitchFamily="2" charset="-122"/>
              </a:rPr>
              <a:t>int mid = low + (high - low) * (key - arr[low]) / (arr[high] - arr[low]);//</a:t>
            </a:r>
            <a:r>
              <a:rPr lang="zh-CN" altLang="en-US">
                <a:ea typeface="宋体" panose="02010600030101010101" pitchFamily="2" charset="-122"/>
              </a:rPr>
              <a:t>插值</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int insertValueSearch(int[] arr, int l, int r, int findVal)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找不到条件</a:t>
            </a:r>
            <a:r>
              <a:rPr lang="en-US" altLang="zh-CN">
                <a:ea typeface="宋体" panose="02010600030101010101" pitchFamily="2" charset="-122"/>
              </a:rPr>
              <a:t>, </a:t>
            </a:r>
            <a:r>
              <a:rPr lang="zh-CN" altLang="en-US">
                <a:ea typeface="宋体" panose="02010600030101010101" pitchFamily="2" charset="-122"/>
              </a:rPr>
              <a:t>后面的条件必须要</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 findVal &lt; arr[0] || findVal &gt; arr[arr.length - 1]) </a:t>
            </a:r>
            <a:r>
              <a:rPr lang="zh-CN" altLang="en-US">
                <a:ea typeface="宋体" panose="02010600030101010101" pitchFamily="2" charset="-122"/>
              </a:rPr>
              <a:t>后面的条件必须要</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因为 按照 没有的话 按照</a:t>
            </a:r>
            <a:r>
              <a:rPr lang="en-US" altLang="zh-CN">
                <a:ea typeface="宋体" panose="02010600030101010101" pitchFamily="2" charset="-122"/>
              </a:rPr>
              <a:t>int midIndex = l + (findVal - arr[l]) / (arr[r] - arr[l]) * (r - 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得到的 </a:t>
            </a:r>
            <a:r>
              <a:rPr lang="en-US" altLang="zh-CN">
                <a:ea typeface="宋体" panose="02010600030101010101" pitchFamily="2" charset="-122"/>
              </a:rPr>
              <a:t>minIndex </a:t>
            </a:r>
            <a:r>
              <a:rPr lang="zh-CN" altLang="en-US">
                <a:ea typeface="宋体" panose="02010600030101010101" pitchFamily="2" charset="-122"/>
              </a:rPr>
              <a:t>可能越界。比如 要查的数很大，</a:t>
            </a:r>
            <a:r>
              <a:rPr lang="en-US" altLang="zh-CN">
                <a:ea typeface="宋体" panose="02010600030101010101" pitchFamily="2" charset="-122"/>
              </a:rPr>
              <a:t>12340</a:t>
            </a:r>
            <a:r>
              <a:rPr lang="zh-CN" altLang="en-US">
                <a:ea typeface="宋体" panose="02010600030101010101" pitchFamily="2" charset="-122"/>
              </a:rPr>
              <a:t>就得到 </a:t>
            </a:r>
            <a:r>
              <a:rPr lang="en-US" altLang="zh-CN">
                <a:ea typeface="宋体" panose="02010600030101010101" pitchFamily="2" charset="-122"/>
              </a:rPr>
              <a:t>midIndex </a:t>
            </a:r>
            <a:r>
              <a:rPr lang="zh-CN" altLang="en-US">
                <a:ea typeface="宋体" panose="02010600030101010101" pitchFamily="2" charset="-122"/>
              </a:rPr>
              <a:t>为 </a:t>
            </a:r>
            <a:r>
              <a:rPr lang="en-US" altLang="zh-CN">
                <a:ea typeface="宋体" panose="02010600030101010101" pitchFamily="2" charset="-122"/>
              </a:rPr>
              <a:t>50,</a:t>
            </a:r>
            <a:r>
              <a:rPr lang="zh-CN" altLang="en-US">
                <a:ea typeface="宋体" panose="02010600030101010101" pitchFamily="2" charset="-122"/>
              </a:rPr>
              <a:t>越界了</a:t>
            </a:r>
            <a:r>
              <a:rPr lang="en-US" altLang="zh-CN">
                <a:ea typeface="宋体" panose="02010600030101010101" pitchFamily="2" charset="-122"/>
              </a:rPr>
              <a:t>[debug]</a:t>
            </a:r>
            <a:endParaRPr lang="en-US" altLang="zh-CN">
              <a:ea typeface="宋体" panose="02010600030101010101" pitchFamily="2" charset="-122"/>
            </a:endParaRPr>
          </a:p>
          <a:p>
            <a:pPr eaLnBrk="1" hangingPunct="1"/>
            <a:r>
              <a:rPr lang="en-US" altLang="zh-CN">
                <a:ea typeface="宋体" panose="02010600030101010101" pitchFamily="2" charset="-122"/>
              </a:rPr>
              <a:t>		if (l &gt; r ||  findVal &lt; arr[0] || findVal &gt; arr[arr.length - 1] )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midIndex = l + (findVal - arr[l]) / (arr[r] - arr[l]) * (r - l);</a:t>
            </a:r>
            <a:endParaRPr lang="en-US" altLang="zh-CN">
              <a:ea typeface="宋体" panose="02010600030101010101" pitchFamily="2" charset="-122"/>
            </a:endParaRPr>
          </a:p>
          <a:p>
            <a:pPr eaLnBrk="1" hangingPunct="1"/>
            <a:r>
              <a:rPr lang="en-US" altLang="zh-CN">
                <a:ea typeface="宋体" panose="02010600030101010101" pitchFamily="2" charset="-122"/>
              </a:rPr>
              <a:t>		int midVal = arr[midIndex];</a:t>
            </a:r>
            <a:endParaRPr lang="en-US" altLang="zh-CN">
              <a:ea typeface="宋体" panose="02010600030101010101" pitchFamily="2" charset="-122"/>
            </a:endParaRPr>
          </a:p>
          <a:p>
            <a:pPr eaLnBrk="1" hangingPunct="1"/>
            <a:r>
              <a:rPr lang="en-US" altLang="zh-CN">
                <a:ea typeface="宋体" panose="02010600030101010101" pitchFamily="2" charset="-122"/>
              </a:rPr>
              <a:t>		if (midVal &gt; findVal)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向左进行递归查找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insertValueSearch(arr, l, midIndex - 1, findVal);</a:t>
            </a:r>
            <a:endParaRPr lang="en-US" altLang="zh-CN">
              <a:ea typeface="宋体" panose="02010600030101010101" pitchFamily="2" charset="-122"/>
            </a:endParaRPr>
          </a:p>
          <a:p>
            <a:pPr eaLnBrk="1" hangingPunct="1"/>
            <a:r>
              <a:rPr lang="en-US" altLang="zh-CN">
                <a:ea typeface="宋体" panose="02010600030101010101" pitchFamily="2" charset="-122"/>
              </a:rPr>
              <a:t>		} else if (midVal &lt; findVal) { // </a:t>
            </a:r>
            <a:r>
              <a:rPr lang="zh-CN" altLang="en-US">
                <a:ea typeface="宋体" panose="02010600030101010101" pitchFamily="2" charset="-122"/>
              </a:rPr>
              <a:t>向右进行递归查找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insertValueSearch(arr, midIndex + 1, r, findVal);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midIndex;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sz="1200" b="1"/>
              <a:t>对</a:t>
            </a:r>
            <a:r>
              <a:rPr lang="en-US" altLang="zh-CN" sz="1200" b="1"/>
              <a:t>F(k-1)-1</a:t>
            </a:r>
            <a:r>
              <a:rPr lang="zh-CN" altLang="en-US" sz="1200" b="1"/>
              <a:t>的理解 </a:t>
            </a:r>
            <a:r>
              <a:rPr lang="en-US" altLang="zh-CN" sz="1200" b="1"/>
              <a:t>[</a:t>
            </a:r>
            <a:r>
              <a:rPr lang="zh-CN" altLang="en-US" sz="1200" b="1"/>
              <a:t>待</a:t>
            </a:r>
            <a:r>
              <a:rPr lang="en-US" altLang="zh-CN" sz="1200" b="1"/>
              <a:t>.]</a:t>
            </a:r>
            <a:endParaRPr lang="en-US" altLang="zh-CN" sz="1200" b="1"/>
          </a:p>
          <a:p>
            <a:pPr eaLnBrk="1" hangingPunct="1"/>
            <a:r>
              <a:rPr lang="en-US" altLang="zh-CN" sz="1200" b="1">
                <a:ea typeface="宋体" panose="02010600030101010101" pitchFamily="2" charset="-122"/>
              </a:rPr>
              <a:t>//1.</a:t>
            </a:r>
            <a:r>
              <a:rPr lang="en-US" altLang="zh-CN" sz="1200" b="1" baseline="0">
                <a:ea typeface="宋体" panose="02010600030101010101" pitchFamily="2" charset="-122"/>
              </a:rPr>
              <a:t> </a:t>
            </a:r>
            <a:r>
              <a:rPr lang="zh-CN" altLang="en-US" sz="1200" b="1" baseline="0">
                <a:ea typeface="宋体" panose="02010600030101010101" pitchFamily="2" charset="-122"/>
              </a:rPr>
              <a:t>可以通过代码来反讲</a:t>
            </a:r>
            <a:endParaRPr lang="en-US" altLang="zh-CN" sz="1200" b="1" baseline="0">
              <a:ea typeface="宋体" panose="02010600030101010101" pitchFamily="2" charset="-122"/>
            </a:endParaRPr>
          </a:p>
          <a:p>
            <a:pPr eaLnBrk="1" hangingPunct="1"/>
            <a:r>
              <a:rPr lang="en-US" altLang="zh-CN" sz="1200" b="1" baseline="0">
                <a:ea typeface="宋体" panose="02010600030101010101" pitchFamily="2" charset="-122"/>
              </a:rPr>
              <a:t>//2. </a:t>
            </a:r>
            <a:r>
              <a:rPr lang="zh-CN" altLang="en-US" sz="1200" b="1" baseline="0">
                <a:ea typeface="宋体" panose="02010600030101010101" pitchFamily="2" charset="-122"/>
              </a:rPr>
              <a:t>通过</a:t>
            </a:r>
            <a:r>
              <a:rPr lang="en-US" altLang="zh-CN" sz="1200" b="1" baseline="0">
                <a:ea typeface="宋体" panose="02010600030101010101" pitchFamily="2" charset="-122"/>
              </a:rPr>
              <a:t>debug</a:t>
            </a:r>
            <a:r>
              <a:rPr lang="zh-CN" altLang="en-US" sz="1200" b="1" baseline="0">
                <a:ea typeface="宋体" panose="02010600030101010101" pitchFamily="2" charset="-122"/>
              </a:rPr>
              <a:t>调试来完成理解，很好的方式</a:t>
            </a:r>
            <a:r>
              <a:rPr lang="en-US" altLang="zh-CN" sz="1200" b="1" baseline="0">
                <a:ea typeface="宋体" panose="02010600030101010101" pitchFamily="2" charset="-122"/>
              </a:rPr>
              <a:t>,</a:t>
            </a:r>
            <a:r>
              <a:rPr lang="zh-CN" altLang="en-US" sz="1200" b="1" baseline="0">
                <a:ea typeface="宋体" panose="02010600030101010101" pitchFamily="2" charset="-122"/>
              </a:rPr>
              <a:t>推荐学员使用</a:t>
            </a:r>
            <a:endParaRPr lang="en-US" altLang="zh-CN" sz="1200" b="1" baseline="0">
              <a:ea typeface="宋体" panose="02010600030101010101" pitchFamily="2" charset="-122"/>
            </a:endParaRPr>
          </a:p>
          <a:p>
            <a:pPr eaLnBrk="1" hangingPunct="1"/>
            <a:endParaRPr lang="en-US" altLang="zh-CN" sz="1200" b="1" baseline="0">
              <a:ea typeface="宋体" panose="02010600030101010101" pitchFamily="2" charset="-122"/>
            </a:endParaRPr>
          </a:p>
          <a:p>
            <a:pPr eaLnBrk="1" hangingPunct="1"/>
            <a:r>
              <a:rPr lang="zh-CN" altLang="en-US" sz="1200" b="1" baseline="0">
                <a:ea typeface="宋体" panose="02010600030101010101" pitchFamily="2" charset="-122"/>
              </a:rPr>
              <a:t>理解结合两篇文章</a:t>
            </a:r>
            <a:r>
              <a:rPr lang="en-US" altLang="zh-CN" sz="1200" b="1" baseline="0">
                <a:ea typeface="宋体" panose="02010600030101010101" pitchFamily="2" charset="-122"/>
              </a:rPr>
              <a:t>+</a:t>
            </a:r>
            <a:r>
              <a:rPr lang="zh-CN" altLang="en-US" sz="1200" b="1" baseline="0">
                <a:ea typeface="宋体" panose="02010600030101010101" pitchFamily="2" charset="-122"/>
              </a:rPr>
              <a:t>代码</a:t>
            </a:r>
            <a:r>
              <a:rPr lang="en-US" altLang="zh-CN" sz="1200" b="1" baseline="0">
                <a:ea typeface="宋体" panose="02010600030101010101" pitchFamily="2" charset="-122"/>
              </a:rPr>
              <a:t>:</a:t>
            </a:r>
            <a:endParaRPr lang="en-US" altLang="zh-CN" sz="1200" b="1" baseline="0">
              <a:ea typeface="宋体" panose="02010600030101010101" pitchFamily="2" charset="-122"/>
            </a:endParaRPr>
          </a:p>
          <a:p>
            <a:pPr eaLnBrk="1" hangingPunct="1"/>
            <a:endParaRPr lang="en-US" altLang="zh-CN" sz="1200" b="1" baseline="0">
              <a:ea typeface="宋体" panose="02010600030101010101" pitchFamily="2" charset="-122"/>
            </a:endParaRPr>
          </a:p>
          <a:p>
            <a:pPr eaLnBrk="1" hangingPunct="1"/>
            <a:r>
              <a:rPr lang="en-US" altLang="zh-CN">
                <a:ea typeface="宋体" panose="02010600030101010101" pitchFamily="2" charset="-122"/>
              </a:rPr>
              <a:t>https://blog.csdn.net/qq_41056506/article/details/81874439 [</a:t>
            </a:r>
            <a:r>
              <a:rPr lang="zh-CN" altLang="en-US">
                <a:ea typeface="宋体" panose="02010600030101010101" pitchFamily="2" charset="-122"/>
              </a:rPr>
              <a:t>主要的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https://www.cnblogs.com/yongh/p/9232742.html#_label1_2 [</a:t>
            </a:r>
            <a:r>
              <a:rPr lang="zh-CN" altLang="en-US">
                <a:ea typeface="宋体" panose="02010600030101010101" pitchFamily="2" charset="-122"/>
              </a:rPr>
              <a:t>参考的</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com.atguigu.find;</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FibonacciSearch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private static int maxsize=20;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 = { 1,8, 10, 89, 1000, 1234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key = 12345;</a:t>
            </a:r>
            <a:endParaRPr lang="en-US" altLang="zh-CN">
              <a:ea typeface="宋体" panose="02010600030101010101" pitchFamily="2" charset="-122"/>
            </a:endParaRPr>
          </a:p>
          <a:p>
            <a:pPr eaLnBrk="1" hangingPunct="1"/>
            <a:r>
              <a:rPr lang="en-US" altLang="zh-CN">
                <a:ea typeface="宋体" panose="02010600030101010101" pitchFamily="2" charset="-122"/>
              </a:rPr>
              <a:t>		System.out.println(fibSearch(arr,  key));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斐波那契数列</a:t>
            </a:r>
            <a:endParaRPr lang="zh-CN" altLang="en-US">
              <a:ea typeface="宋体" panose="02010600030101010101" pitchFamily="2" charset="-122"/>
            </a:endParaRPr>
          </a:p>
          <a:p>
            <a:pPr eaLnBrk="1" hangingPunct="1"/>
            <a:r>
              <a:rPr lang="zh-CN" altLang="en-US">
                <a:ea typeface="宋体" panose="02010600030101010101" pitchFamily="2" charset="-122"/>
              </a:rPr>
              <a:t>     * 采用非递归</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生成斐波那契数列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static int[] fib() {</a:t>
            </a:r>
            <a:endParaRPr lang="en-US" altLang="zh-CN">
              <a:ea typeface="宋体" panose="02010600030101010101" pitchFamily="2" charset="-122"/>
            </a:endParaRPr>
          </a:p>
          <a:p>
            <a:pPr eaLnBrk="1" hangingPunct="1"/>
            <a:r>
              <a:rPr lang="en-US" altLang="zh-CN">
                <a:ea typeface="宋体" panose="02010600030101010101" pitchFamily="2" charset="-122"/>
              </a:rPr>
              <a:t>        int[] f=new int[maxsize];</a:t>
            </a:r>
            <a:endParaRPr lang="en-US" altLang="zh-CN">
              <a:ea typeface="宋体" panose="02010600030101010101" pitchFamily="2" charset="-122"/>
            </a:endParaRPr>
          </a:p>
          <a:p>
            <a:pPr eaLnBrk="1" hangingPunct="1"/>
            <a:r>
              <a:rPr lang="en-US" altLang="zh-CN">
                <a:ea typeface="宋体" panose="02010600030101010101" pitchFamily="2" charset="-122"/>
              </a:rPr>
              <a:t>        f[0]=1;</a:t>
            </a:r>
            <a:endParaRPr lang="en-US" altLang="zh-CN">
              <a:ea typeface="宋体" panose="02010600030101010101" pitchFamily="2" charset="-122"/>
            </a:endParaRPr>
          </a:p>
          <a:p>
            <a:pPr eaLnBrk="1" hangingPunct="1"/>
            <a:r>
              <a:rPr lang="en-US" altLang="zh-CN">
                <a:ea typeface="宋体" panose="02010600030101010101" pitchFamily="2" charset="-122"/>
              </a:rPr>
              <a:t>        f[1]=1;</a:t>
            </a:r>
            <a:endParaRPr lang="en-US" altLang="zh-CN">
              <a:ea typeface="宋体" panose="02010600030101010101" pitchFamily="2" charset="-122"/>
            </a:endParaRPr>
          </a:p>
          <a:p>
            <a:pPr eaLnBrk="1" hangingPunct="1"/>
            <a:r>
              <a:rPr lang="en-US" altLang="zh-CN">
                <a:ea typeface="宋体" panose="02010600030101010101" pitchFamily="2" charset="-122"/>
              </a:rPr>
              <a:t>        for (int i = 2; i &lt; maxsize; i++) {</a:t>
            </a:r>
            <a:endParaRPr lang="en-US" altLang="zh-CN">
              <a:ea typeface="宋体" panose="02010600030101010101" pitchFamily="2" charset="-122"/>
            </a:endParaRPr>
          </a:p>
          <a:p>
            <a:pPr eaLnBrk="1" hangingPunct="1"/>
            <a:r>
              <a:rPr lang="en-US" altLang="zh-CN">
                <a:ea typeface="宋体" panose="02010600030101010101" pitchFamily="2" charset="-122"/>
              </a:rPr>
              <a:t>            f[i]=f[i-1]+f[i-2];</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f;</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斐波那契查找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static int fibSearch(int[] a,int key) {</a:t>
            </a:r>
            <a:endParaRPr lang="en-US" altLang="zh-CN">
              <a:ea typeface="宋体" panose="02010600030101010101" pitchFamily="2" charset="-122"/>
            </a:endParaRPr>
          </a:p>
          <a:p>
            <a:pPr eaLnBrk="1" hangingPunct="1"/>
            <a:r>
              <a:rPr lang="en-US" altLang="zh-CN">
                <a:ea typeface="宋体" panose="02010600030101010101" pitchFamily="2" charset="-122"/>
              </a:rPr>
              <a:t>    	int low=0;</a:t>
            </a:r>
            <a:endParaRPr lang="en-US" altLang="zh-CN">
              <a:ea typeface="宋体" panose="02010600030101010101" pitchFamily="2" charset="-122"/>
            </a:endParaRPr>
          </a:p>
          <a:p>
            <a:pPr eaLnBrk="1" hangingPunct="1"/>
            <a:r>
              <a:rPr lang="en-US" altLang="zh-CN">
                <a:ea typeface="宋体" panose="02010600030101010101" pitchFamily="2" charset="-122"/>
              </a:rPr>
              <a:t>        int high=a.length-1;</a:t>
            </a:r>
            <a:endParaRPr lang="en-US" altLang="zh-CN">
              <a:ea typeface="宋体" panose="02010600030101010101" pitchFamily="2" charset="-122"/>
            </a:endParaRPr>
          </a:p>
          <a:p>
            <a:pPr eaLnBrk="1" hangingPunct="1"/>
            <a:r>
              <a:rPr lang="en-US" altLang="zh-CN">
                <a:ea typeface="宋体" panose="02010600030101010101" pitchFamily="2" charset="-122"/>
              </a:rPr>
              <a:t>        int k=0; //</a:t>
            </a:r>
            <a:r>
              <a:rPr lang="zh-CN" altLang="en-US">
                <a:ea typeface="宋体" panose="02010600030101010101" pitchFamily="2" charset="-122"/>
              </a:rPr>
              <a:t>斐波那契分割数值下标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mid=0;</a:t>
            </a:r>
            <a:endParaRPr lang="en-US" altLang="zh-CN">
              <a:ea typeface="宋体" panose="02010600030101010101" pitchFamily="2" charset="-122"/>
            </a:endParaRPr>
          </a:p>
          <a:p>
            <a:pPr eaLnBrk="1" hangingPunct="1"/>
            <a:r>
              <a:rPr lang="en-US" altLang="zh-CN">
                <a:ea typeface="宋体" panose="02010600030101010101" pitchFamily="2" charset="-122"/>
              </a:rPr>
              <a:t>        int f[]=fib(); //</a:t>
            </a:r>
            <a:r>
              <a:rPr lang="zh-CN" altLang="en-US">
                <a:ea typeface="宋体" panose="02010600030101010101" pitchFamily="2" charset="-122"/>
              </a:rPr>
              <a:t>获得斐波那契数列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获得斐波那契分割数值下标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(high&gt;f[k]-1) {</a:t>
            </a:r>
            <a:endParaRPr lang="en-US" altLang="zh-CN">
              <a:ea typeface="宋体" panose="02010600030101010101" pitchFamily="2" charset="-122"/>
            </a:endParaRPr>
          </a:p>
          <a:p>
            <a:pPr eaLnBrk="1" hangingPunct="1"/>
            <a:r>
              <a:rPr lang="en-US" altLang="zh-CN">
                <a:ea typeface="宋体" panose="02010600030101010101" pitchFamily="2" charset="-122"/>
              </a:rPr>
              <a:t>            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利用</a:t>
            </a:r>
            <a:r>
              <a:rPr lang="en-US" altLang="zh-CN">
                <a:ea typeface="宋体" panose="02010600030101010101" pitchFamily="2" charset="-122"/>
              </a:rPr>
              <a:t>Java</a:t>
            </a:r>
            <a:r>
              <a:rPr lang="zh-CN" altLang="en-US">
                <a:ea typeface="宋体" panose="02010600030101010101" pitchFamily="2" charset="-122"/>
              </a:rPr>
              <a:t>工具类</a:t>
            </a:r>
            <a:r>
              <a:rPr lang="en-US" altLang="zh-CN">
                <a:ea typeface="宋体" panose="02010600030101010101" pitchFamily="2" charset="-122"/>
              </a:rPr>
              <a:t>Arrays </a:t>
            </a:r>
            <a:r>
              <a:rPr lang="zh-CN" altLang="en-US">
                <a:ea typeface="宋体" panose="02010600030101010101" pitchFamily="2" charset="-122"/>
              </a:rPr>
              <a:t>构造新数组并指向 数组 </a:t>
            </a:r>
            <a:r>
              <a:rPr lang="en-US" altLang="zh-CN">
                <a:ea typeface="宋体" panose="02010600030101010101" pitchFamily="2" charset="-122"/>
              </a:rPr>
              <a:t>a[]</a:t>
            </a:r>
            <a:endParaRPr lang="en-US" altLang="zh-CN">
              <a:ea typeface="宋体" panose="02010600030101010101" pitchFamily="2" charset="-122"/>
            </a:endParaRPr>
          </a:p>
          <a:p>
            <a:pPr eaLnBrk="1" hangingPunct="1"/>
            <a:r>
              <a:rPr lang="en-US" altLang="zh-CN">
                <a:ea typeface="宋体" panose="02010600030101010101" pitchFamily="2" charset="-122"/>
              </a:rPr>
              <a:t>        int[] temp=Arrays.copyOf(a, f[k]);</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对新构造的数组进行 元素补充</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high+1; i &lt; temp.length; i++) {</a:t>
            </a:r>
            <a:endParaRPr lang="en-US" altLang="zh-CN">
              <a:ea typeface="宋体" panose="02010600030101010101" pitchFamily="2" charset="-122"/>
            </a:endParaRPr>
          </a:p>
          <a:p>
            <a:pPr eaLnBrk="1" hangingPunct="1"/>
            <a:r>
              <a:rPr lang="en-US" altLang="zh-CN">
                <a:ea typeface="宋体" panose="02010600030101010101" pitchFamily="2" charset="-122"/>
              </a:rPr>
              <a:t>            temp[i]=a[high];</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(low&lt;=high)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由于前面部分有</a:t>
            </a:r>
            <a:r>
              <a:rPr lang="en-US" altLang="zh-CN">
                <a:ea typeface="宋体" panose="02010600030101010101" pitchFamily="2" charset="-122"/>
              </a:rPr>
              <a:t>f[k-1]</a:t>
            </a:r>
            <a:r>
              <a:rPr lang="zh-CN" altLang="en-US">
                <a:ea typeface="宋体" panose="02010600030101010101" pitchFamily="2" charset="-122"/>
              </a:rPr>
              <a:t>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mid=low+f[k-1]-1;</a:t>
            </a:r>
            <a:endParaRPr lang="en-US" altLang="zh-CN">
              <a:ea typeface="宋体" panose="02010600030101010101" pitchFamily="2" charset="-122"/>
            </a:endParaRPr>
          </a:p>
          <a:p>
            <a:pPr eaLnBrk="1" hangingPunct="1"/>
            <a:r>
              <a:rPr lang="en-US" altLang="zh-CN">
                <a:ea typeface="宋体" panose="02010600030101010101" pitchFamily="2" charset="-122"/>
              </a:rPr>
              <a:t>            if (key&lt;temp[mid]) {//</a:t>
            </a:r>
            <a:r>
              <a:rPr lang="zh-CN" altLang="en-US">
                <a:ea typeface="宋体" panose="02010600030101010101" pitchFamily="2" charset="-122"/>
              </a:rPr>
              <a:t>关键字小于切割位置元素 继续在前部分查找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high=mid-1;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全部元素</a:t>
            </a:r>
            <a:r>
              <a:rPr lang="en-US" altLang="zh-CN">
                <a:ea typeface="宋体" panose="02010600030101010101" pitchFamily="2" charset="-122"/>
              </a:rPr>
              <a:t>=</a:t>
            </a:r>
            <a:r>
              <a:rPr lang="zh-CN" altLang="en-US">
                <a:ea typeface="宋体" panose="02010600030101010101" pitchFamily="2" charset="-122"/>
              </a:rPr>
              <a:t>前部元素</a:t>
            </a:r>
            <a:r>
              <a:rPr lang="en-US" altLang="zh-CN">
                <a:ea typeface="宋体" panose="02010600030101010101" pitchFamily="2" charset="-122"/>
              </a:rPr>
              <a:t>+</a:t>
            </a:r>
            <a:r>
              <a:rPr lang="zh-CN" altLang="en-US">
                <a:ea typeface="宋体" panose="02010600030101010101" pitchFamily="2" charset="-122"/>
              </a:rPr>
              <a:t>后部元素</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f[k]=f[k-1]+f[k-2]</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因为前部有</a:t>
            </a:r>
            <a:r>
              <a:rPr lang="en-US" altLang="zh-CN">
                <a:ea typeface="宋体" panose="02010600030101010101" pitchFamily="2" charset="-122"/>
              </a:rPr>
              <a:t>f[k-1]</a:t>
            </a:r>
            <a:r>
              <a:rPr lang="zh-CN" altLang="en-US">
                <a:ea typeface="宋体" panose="02010600030101010101" pitchFamily="2" charset="-122"/>
              </a:rPr>
              <a:t>个元素</a:t>
            </a:r>
            <a:r>
              <a:rPr lang="en-US" altLang="zh-CN">
                <a:ea typeface="宋体" panose="02010600030101010101" pitchFamily="2" charset="-122"/>
              </a:rPr>
              <a:t>,</a:t>
            </a:r>
            <a:r>
              <a:rPr lang="zh-CN" altLang="en-US">
                <a:ea typeface="宋体" panose="02010600030101010101" pitchFamily="2" charset="-122"/>
              </a:rPr>
              <a:t>所以可以继续拆分</a:t>
            </a:r>
            <a:r>
              <a:rPr lang="en-US" altLang="zh-CN">
                <a:ea typeface="宋体" panose="02010600030101010101" pitchFamily="2" charset="-122"/>
              </a:rPr>
              <a:t>f[k-1]=f[k-2]+f[k-3]</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即在</a:t>
            </a:r>
            <a:r>
              <a:rPr lang="en-US" altLang="zh-CN">
                <a:ea typeface="宋体" panose="02010600030101010101" pitchFamily="2" charset="-122"/>
              </a:rPr>
              <a:t>f[k-1]</a:t>
            </a:r>
            <a:r>
              <a:rPr lang="zh-CN" altLang="en-US">
                <a:ea typeface="宋体" panose="02010600030101010101" pitchFamily="2" charset="-122"/>
              </a:rPr>
              <a:t>的前部继续查找 所以</a:t>
            </a:r>
            <a:r>
              <a:rPr lang="en-US" altLang="zh-CN">
                <a:ea typeface="宋体" panose="02010600030101010101" pitchFamily="2" charset="-122"/>
              </a:rPr>
              <a:t>k--</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即下次循环 </a:t>
            </a:r>
            <a:r>
              <a:rPr lang="en-US" altLang="zh-CN">
                <a:ea typeface="宋体" panose="02010600030101010101" pitchFamily="2" charset="-122"/>
              </a:rPr>
              <a:t>mid=f[k-1-1]-1</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else if (key&gt;temp[mid]) {//</a:t>
            </a:r>
            <a:r>
              <a:rPr lang="zh-CN" altLang="en-US">
                <a:ea typeface="宋体" panose="02010600030101010101" pitchFamily="2" charset="-122"/>
              </a:rPr>
              <a:t>关键字大于切个位置元素 则查找后半部分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low=mid+1;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全部元素</a:t>
            </a:r>
            <a:r>
              <a:rPr lang="en-US" altLang="zh-CN">
                <a:ea typeface="宋体" panose="02010600030101010101" pitchFamily="2" charset="-122"/>
              </a:rPr>
              <a:t>=</a:t>
            </a:r>
            <a:r>
              <a:rPr lang="zh-CN" altLang="en-US">
                <a:ea typeface="宋体" panose="02010600030101010101" pitchFamily="2" charset="-122"/>
              </a:rPr>
              <a:t>前部元素</a:t>
            </a:r>
            <a:r>
              <a:rPr lang="en-US" altLang="zh-CN">
                <a:ea typeface="宋体" panose="02010600030101010101" pitchFamily="2" charset="-122"/>
              </a:rPr>
              <a:t>+</a:t>
            </a:r>
            <a:r>
              <a:rPr lang="zh-CN" altLang="en-US">
                <a:ea typeface="宋体" panose="02010600030101010101" pitchFamily="2" charset="-122"/>
              </a:rPr>
              <a:t>后部元素</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f[k]=f[k-1]+f[k-2]</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因为后部有</a:t>
            </a:r>
            <a:r>
              <a:rPr lang="en-US" altLang="zh-CN">
                <a:ea typeface="宋体" panose="02010600030101010101" pitchFamily="2" charset="-122"/>
              </a:rPr>
              <a:t>f[k-2]</a:t>
            </a:r>
            <a:r>
              <a:rPr lang="zh-CN" altLang="en-US">
                <a:ea typeface="宋体" panose="02010600030101010101" pitchFamily="2" charset="-122"/>
              </a:rPr>
              <a:t>个元素</a:t>
            </a:r>
            <a:r>
              <a:rPr lang="en-US" altLang="zh-CN">
                <a:ea typeface="宋体" panose="02010600030101010101" pitchFamily="2" charset="-122"/>
              </a:rPr>
              <a:t>,</a:t>
            </a:r>
            <a:r>
              <a:rPr lang="zh-CN" altLang="en-US">
                <a:ea typeface="宋体" panose="02010600030101010101" pitchFamily="2" charset="-122"/>
              </a:rPr>
              <a:t>所以可以继续拆分</a:t>
            </a:r>
            <a:r>
              <a:rPr lang="en-US" altLang="zh-CN">
                <a:ea typeface="宋体" panose="02010600030101010101" pitchFamily="2" charset="-122"/>
              </a:rPr>
              <a:t>f[k-2]=f[k-3]+f[k-4]</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即在</a:t>
            </a:r>
            <a:r>
              <a:rPr lang="en-US" altLang="zh-CN">
                <a:ea typeface="宋体" panose="02010600030101010101" pitchFamily="2" charset="-122"/>
              </a:rPr>
              <a:t>f[k-2]</a:t>
            </a:r>
            <a:r>
              <a:rPr lang="zh-CN" altLang="en-US">
                <a:ea typeface="宋体" panose="02010600030101010101" pitchFamily="2" charset="-122"/>
              </a:rPr>
              <a:t>的前部继续查找 所以</a:t>
            </a:r>
            <a:r>
              <a:rPr lang="en-US" altLang="zh-CN">
                <a:ea typeface="宋体" panose="02010600030101010101" pitchFamily="2" charset="-122"/>
              </a:rPr>
              <a:t>k-=2</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即下次循环 </a:t>
            </a:r>
            <a:r>
              <a:rPr lang="en-US" altLang="zh-CN">
                <a:ea typeface="宋体" panose="02010600030101010101" pitchFamily="2" charset="-122"/>
              </a:rPr>
              <a:t>mid=f[k-1-2]-1</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k-=2;</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if (mid&lt;=high) {</a:t>
            </a:r>
            <a:endParaRPr lang="en-US" altLang="zh-CN">
              <a:ea typeface="宋体" panose="02010600030101010101" pitchFamily="2" charset="-122"/>
            </a:endParaRPr>
          </a:p>
          <a:p>
            <a:pPr eaLnBrk="1" hangingPunct="1"/>
            <a:r>
              <a:rPr lang="en-US" altLang="zh-CN">
                <a:ea typeface="宋体" panose="02010600030101010101" pitchFamily="2" charset="-122"/>
              </a:rPr>
              <a:t>                    return mid;</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return high;</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最新</a:t>
            </a:r>
            <a:r>
              <a:rPr lang="en-US" altLang="zh-CN">
                <a:ea typeface="宋体" panose="02010600030101010101" pitchFamily="2" charset="-122"/>
              </a:rPr>
              <a:t>java</a:t>
            </a:r>
            <a:r>
              <a:rPr lang="zh-CN" altLang="en-US">
                <a:ea typeface="宋体" panose="02010600030101010101" pitchFamily="2" charset="-122"/>
              </a:rPr>
              <a:t>代码</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优化，因为经常使用到 </a:t>
            </a:r>
            <a:r>
              <a:rPr lang="en-US" altLang="zh-CN">
                <a:ea typeface="宋体" panose="02010600030101010101" pitchFamily="2" charset="-122"/>
              </a:rPr>
              <a:t>empLinkedListArr.length, </a:t>
            </a:r>
            <a:r>
              <a:rPr lang="zh-CN" altLang="en-US">
                <a:ea typeface="宋体" panose="02010600030101010101" pitchFamily="2" charset="-122"/>
              </a:rPr>
              <a:t>因此可以用一个属性</a:t>
            </a:r>
            <a:r>
              <a:rPr lang="en-US" altLang="zh-CN">
                <a:ea typeface="宋体" panose="02010600030101010101" pitchFamily="2" charset="-122"/>
              </a:rPr>
              <a:t>,size </a:t>
            </a:r>
            <a:r>
              <a:rPr lang="zh-CN" altLang="en-US">
                <a:ea typeface="宋体" panose="02010600030101010101" pitchFamily="2" charset="-122"/>
              </a:rPr>
              <a:t>来记录</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java.util.Scanner;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HashTabDemo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a:t>
            </a:r>
            <a:r>
              <a:rPr lang="en-US" altLang="zh-CN">
                <a:ea typeface="宋体" panose="02010600030101010101" pitchFamily="2" charset="-122"/>
              </a:rPr>
              <a:t>HashTab</a:t>
            </a:r>
            <a:endParaRPr lang="en-US" altLang="zh-CN">
              <a:ea typeface="宋体" panose="02010600030101010101" pitchFamily="2" charset="-122"/>
            </a:endParaRPr>
          </a:p>
          <a:p>
            <a:pPr eaLnBrk="1" hangingPunct="1"/>
            <a:r>
              <a:rPr lang="en-US" altLang="zh-CN">
                <a:ea typeface="宋体" panose="02010600030101010101" pitchFamily="2" charset="-122"/>
              </a:rPr>
              <a:t>		HashTab hashTab = new HashTab(7);</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写一个简单菜单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String key = " ";</a:t>
            </a:r>
            <a:endParaRPr lang="en-US" altLang="zh-CN">
              <a:ea typeface="宋体" panose="02010600030101010101" pitchFamily="2" charset="-122"/>
            </a:endParaRPr>
          </a:p>
          <a:p>
            <a:pPr eaLnBrk="1" hangingPunct="1"/>
            <a:r>
              <a:rPr lang="en-US" altLang="zh-CN">
                <a:ea typeface="宋体" panose="02010600030101010101" pitchFamily="2" charset="-122"/>
              </a:rPr>
              <a:t>		Scanner scanner = new Scanner(System.in);</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System.out.println("add:  </a:t>
            </a:r>
            <a:r>
              <a:rPr lang="zh-CN" altLang="en-US">
                <a:ea typeface="宋体" panose="02010600030101010101" pitchFamily="2" charset="-122"/>
              </a:rPr>
              <a:t>添加雇员</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System.out.println("list: </a:t>
            </a:r>
            <a:r>
              <a:rPr lang="zh-CN" altLang="en-US">
                <a:ea typeface="宋体" panose="02010600030101010101" pitchFamily="2" charset="-122"/>
              </a:rPr>
              <a:t>显示雇员</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System.out.println("find: </a:t>
            </a:r>
            <a:r>
              <a:rPr lang="zh-CN" altLang="en-US">
                <a:ea typeface="宋体" panose="02010600030101010101" pitchFamily="2" charset="-122"/>
              </a:rPr>
              <a:t>查找雇员</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System.out.println("exit: </a:t>
            </a:r>
            <a:r>
              <a:rPr lang="zh-CN" altLang="en-US">
                <a:ea typeface="宋体" panose="02010600030101010101" pitchFamily="2" charset="-122"/>
              </a:rPr>
              <a:t>退出系统</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key = scanner.next();</a:t>
            </a:r>
            <a:endParaRPr lang="en-US" altLang="zh-CN">
              <a:ea typeface="宋体" panose="02010600030101010101" pitchFamily="2" charset="-122"/>
            </a:endParaRPr>
          </a:p>
          <a:p>
            <a:pPr eaLnBrk="1" hangingPunct="1"/>
            <a:r>
              <a:rPr lang="en-US" altLang="zh-CN">
                <a:ea typeface="宋体" panose="02010600030101010101" pitchFamily="2" charset="-122"/>
              </a:rPr>
              <a:t>			switch (key) {</a:t>
            </a:r>
            <a:endParaRPr lang="en-US" altLang="zh-CN">
              <a:ea typeface="宋体" panose="02010600030101010101" pitchFamily="2" charset="-122"/>
            </a:endParaRPr>
          </a:p>
          <a:p>
            <a:pPr eaLnBrk="1" hangingPunct="1"/>
            <a:r>
              <a:rPr lang="en-US" altLang="zh-CN">
                <a:ea typeface="宋体" panose="02010600030101010101" pitchFamily="2" charset="-122"/>
              </a:rPr>
              <a:t>			case "add":</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输入</a:t>
            </a:r>
            <a:r>
              <a:rPr lang="en-US" altLang="zh-CN">
                <a:ea typeface="宋体" panose="02010600030101010101" pitchFamily="2" charset="-122"/>
              </a:rPr>
              <a:t>id");</a:t>
            </a:r>
            <a:endParaRPr lang="en-US" altLang="zh-CN">
              <a:ea typeface="宋体" panose="02010600030101010101" pitchFamily="2" charset="-122"/>
            </a:endParaRPr>
          </a:p>
          <a:p>
            <a:pPr eaLnBrk="1" hangingPunct="1"/>
            <a:r>
              <a:rPr lang="en-US" altLang="zh-CN">
                <a:ea typeface="宋体" panose="02010600030101010101" pitchFamily="2" charset="-122"/>
              </a:rPr>
              <a:t>				int id = scanner.nextInt();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输入名字</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String name = scanner.next();</a:t>
            </a:r>
            <a:endParaRPr lang="en-US" altLang="zh-CN">
              <a:ea typeface="宋体" panose="02010600030101010101" pitchFamily="2" charset="-122"/>
            </a:endParaRPr>
          </a:p>
          <a:p>
            <a:pPr eaLnBrk="1" hangingPunct="1"/>
            <a:r>
              <a:rPr lang="en-US" altLang="zh-CN">
                <a:ea typeface="宋体" panose="02010600030101010101" pitchFamily="2" charset="-122"/>
              </a:rPr>
              <a:t>				Emp emp = new Emp(id, name);</a:t>
            </a:r>
            <a:endParaRPr lang="en-US" altLang="zh-CN">
              <a:ea typeface="宋体" panose="02010600030101010101" pitchFamily="2" charset="-122"/>
            </a:endParaRPr>
          </a:p>
          <a:p>
            <a:pPr eaLnBrk="1" hangingPunct="1"/>
            <a:r>
              <a:rPr lang="en-US" altLang="zh-CN">
                <a:ea typeface="宋体" panose="02010600030101010101" pitchFamily="2" charset="-122"/>
              </a:rPr>
              <a:t>				hashTab.add(emp);</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case "find":</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输入要查找的雇员的</a:t>
            </a:r>
            <a:r>
              <a:rPr lang="en-US" altLang="zh-CN">
                <a:ea typeface="宋体" panose="02010600030101010101" pitchFamily="2" charset="-122"/>
              </a:rPr>
              <a:t>id");</a:t>
            </a:r>
            <a:endParaRPr lang="en-US" altLang="zh-CN">
              <a:ea typeface="宋体" panose="02010600030101010101" pitchFamily="2" charset="-122"/>
            </a:endParaRPr>
          </a:p>
          <a:p>
            <a:pPr eaLnBrk="1" hangingPunct="1"/>
            <a:r>
              <a:rPr lang="en-US" altLang="zh-CN">
                <a:ea typeface="宋体" panose="02010600030101010101" pitchFamily="2" charset="-122"/>
              </a:rPr>
              <a:t>				id = scanner.nextInt();</a:t>
            </a:r>
            <a:endParaRPr lang="en-US" altLang="zh-CN">
              <a:ea typeface="宋体" panose="02010600030101010101" pitchFamily="2" charset="-122"/>
            </a:endParaRPr>
          </a:p>
          <a:p>
            <a:pPr eaLnBrk="1" hangingPunct="1"/>
            <a:r>
              <a:rPr lang="en-US" altLang="zh-CN">
                <a:ea typeface="宋体" panose="02010600030101010101" pitchFamily="2" charset="-122"/>
              </a:rPr>
              <a:t>				hashTab.findEmpById(id);</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case "list":</a:t>
            </a:r>
            <a:endParaRPr lang="en-US" altLang="zh-CN">
              <a:ea typeface="宋体" panose="02010600030101010101" pitchFamily="2" charset="-122"/>
            </a:endParaRPr>
          </a:p>
          <a:p>
            <a:pPr eaLnBrk="1" hangingPunct="1"/>
            <a:r>
              <a:rPr lang="en-US" altLang="zh-CN">
                <a:ea typeface="宋体" panose="02010600030101010101" pitchFamily="2" charset="-122"/>
              </a:rPr>
              <a:t>				hashTab.list();</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default:</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创建</a:t>
            </a:r>
            <a:r>
              <a:rPr lang="en-US" altLang="zh-CN">
                <a:ea typeface="宋体" panose="02010600030101010101" pitchFamily="2" charset="-122"/>
              </a:rPr>
              <a:t>Emp</a:t>
            </a:r>
            <a:r>
              <a:rPr lang="zh-CN" altLang="en-US">
                <a:ea typeface="宋体" panose="02010600030101010101" pitchFamily="2" charset="-122"/>
              </a:rPr>
              <a:t>类</a:t>
            </a:r>
            <a:endParaRPr lang="zh-CN" altLang="en-US">
              <a:ea typeface="宋体" panose="02010600030101010101" pitchFamily="2" charset="-122"/>
            </a:endParaRPr>
          </a:p>
          <a:p>
            <a:pPr eaLnBrk="1" hangingPunct="1"/>
            <a:r>
              <a:rPr lang="en-US" altLang="zh-CN">
                <a:ea typeface="宋体" panose="02010600030101010101" pitchFamily="2" charset="-122"/>
              </a:rPr>
              <a:t>class Emp {</a:t>
            </a:r>
            <a:endParaRPr lang="en-US" altLang="zh-CN">
              <a:ea typeface="宋体" panose="02010600030101010101" pitchFamily="2" charset="-122"/>
            </a:endParaRPr>
          </a:p>
          <a:p>
            <a:pPr eaLnBrk="1" hangingPunct="1"/>
            <a:r>
              <a:rPr lang="en-US" altLang="zh-CN">
                <a:ea typeface="宋体" panose="02010600030101010101" pitchFamily="2" charset="-122"/>
              </a:rPr>
              <a:t>	public int id;</a:t>
            </a:r>
            <a:endParaRPr lang="en-US" altLang="zh-CN">
              <a:ea typeface="宋体" panose="02010600030101010101" pitchFamily="2" charset="-122"/>
            </a:endParaRPr>
          </a:p>
          <a:p>
            <a:pPr eaLnBrk="1" hangingPunct="1"/>
            <a:r>
              <a:rPr lang="en-US" altLang="zh-CN">
                <a:ea typeface="宋体" panose="02010600030101010101" pitchFamily="2" charset="-122"/>
              </a:rPr>
              <a:t>	public String name;</a:t>
            </a:r>
            <a:endParaRPr lang="en-US" altLang="zh-CN">
              <a:ea typeface="宋体" panose="02010600030101010101" pitchFamily="2" charset="-122"/>
            </a:endParaRPr>
          </a:p>
          <a:p>
            <a:pPr eaLnBrk="1" hangingPunct="1"/>
            <a:r>
              <a:rPr lang="en-US" altLang="zh-CN">
                <a:ea typeface="宋体" panose="02010600030101010101" pitchFamily="2" charset="-122"/>
              </a:rPr>
              <a:t>	public Emp next;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Emp(int eId, String eName) {</a:t>
            </a:r>
            <a:endParaRPr lang="en-US" altLang="zh-CN">
              <a:ea typeface="宋体" panose="02010600030101010101" pitchFamily="2" charset="-122"/>
            </a:endParaRPr>
          </a:p>
          <a:p>
            <a:pPr eaLnBrk="1" hangingPunct="1"/>
            <a:r>
              <a:rPr lang="en-US" altLang="zh-CN">
                <a:ea typeface="宋体" panose="02010600030101010101" pitchFamily="2" charset="-122"/>
              </a:rPr>
              <a:t>		id = eId;</a:t>
            </a:r>
            <a:endParaRPr lang="en-US" altLang="zh-CN">
              <a:ea typeface="宋体" panose="02010600030101010101" pitchFamily="2" charset="-122"/>
            </a:endParaRPr>
          </a:p>
          <a:p>
            <a:pPr eaLnBrk="1" hangingPunct="1"/>
            <a:r>
              <a:rPr lang="en-US" altLang="zh-CN">
                <a:ea typeface="宋体" panose="02010600030101010101" pitchFamily="2" charset="-122"/>
              </a:rPr>
              <a:t>		name = eName;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创建</a:t>
            </a:r>
            <a:r>
              <a:rPr lang="en-US" altLang="zh-CN">
                <a:ea typeface="宋体" panose="02010600030101010101" pitchFamily="2" charset="-122"/>
              </a:rPr>
              <a:t>EmpLinkedList</a:t>
            </a:r>
            <a:endParaRPr lang="en-US" altLang="zh-CN">
              <a:ea typeface="宋体" panose="02010600030101010101" pitchFamily="2" charset="-122"/>
            </a:endParaRPr>
          </a:p>
          <a:p>
            <a:pPr eaLnBrk="1" hangingPunct="1"/>
            <a:r>
              <a:rPr lang="en-US" altLang="zh-CN">
                <a:ea typeface="宋体" panose="02010600030101010101" pitchFamily="2" charset="-122"/>
              </a:rPr>
              <a:t>class EmpLinkedList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定义头指针</a:t>
            </a:r>
            <a:r>
              <a:rPr lang="en-US" altLang="zh-CN">
                <a:ea typeface="宋体" panose="02010600030101010101" pitchFamily="2" charset="-122"/>
              </a:rPr>
              <a:t>, </a:t>
            </a:r>
            <a:r>
              <a:rPr lang="zh-CN" altLang="en-US">
                <a:ea typeface="宋体" panose="02010600030101010101" pitchFamily="2" charset="-122"/>
              </a:rPr>
              <a:t>这里</a:t>
            </a:r>
            <a:r>
              <a:rPr lang="en-US" altLang="zh-CN">
                <a:ea typeface="宋体" panose="02010600030101010101" pitchFamily="2" charset="-122"/>
              </a:rPr>
              <a:t>head </a:t>
            </a:r>
            <a:r>
              <a:rPr lang="zh-CN" altLang="en-US">
                <a:ea typeface="宋体" panose="02010600030101010101" pitchFamily="2" charset="-122"/>
              </a:rPr>
              <a:t>我们直接回指向一个雇员</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Emp head;</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添加雇员方法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假定，添加的雇员的</a:t>
            </a:r>
            <a:r>
              <a:rPr lang="en-US" altLang="zh-CN">
                <a:ea typeface="宋体" panose="02010600030101010101" pitchFamily="2" charset="-122"/>
              </a:rPr>
              <a:t>id</a:t>
            </a:r>
            <a:r>
              <a:rPr lang="zh-CN" altLang="en-US">
                <a:ea typeface="宋体" panose="02010600030101010101" pitchFamily="2" charset="-122"/>
              </a:rPr>
              <a:t>是自增的，即雇员分配的</a:t>
            </a:r>
            <a:r>
              <a:rPr lang="en-US" altLang="zh-CN">
                <a:ea typeface="宋体" panose="02010600030101010101" pitchFamily="2" charset="-122"/>
              </a:rPr>
              <a:t>id</a:t>
            </a:r>
            <a:r>
              <a:rPr lang="zh-CN" altLang="en-US">
                <a:ea typeface="宋体" panose="02010600030101010101" pitchFamily="2" charset="-122"/>
              </a:rPr>
              <a:t>总是从小到大</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找到链表的最后加入即可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add(Emp emp)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如果是第一个雇员</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(head == null) {</a:t>
            </a:r>
            <a:endParaRPr lang="en-US" altLang="zh-CN">
              <a:ea typeface="宋体" panose="02010600030101010101" pitchFamily="2" charset="-122"/>
            </a:endParaRPr>
          </a:p>
          <a:p>
            <a:pPr eaLnBrk="1" hangingPunct="1"/>
            <a:r>
              <a:rPr lang="en-US" altLang="zh-CN">
                <a:ea typeface="宋体" panose="02010600030101010101" pitchFamily="2" charset="-122"/>
              </a:rPr>
              <a:t>			head = emp;</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定义辅助指针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Emp cur = head;</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(cur.next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cur = cur.next;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这时</a:t>
            </a:r>
            <a:r>
              <a:rPr lang="en-US" altLang="zh-CN">
                <a:ea typeface="宋体" panose="02010600030101010101" pitchFamily="2" charset="-122"/>
              </a:rPr>
              <a:t>cur </a:t>
            </a:r>
            <a:r>
              <a:rPr lang="zh-CN" altLang="en-US">
                <a:ea typeface="宋体" panose="02010600030101010101" pitchFamily="2" charset="-122"/>
              </a:rPr>
              <a:t>指向了链表的最后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cur.next = emp;</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遍历链表的方法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list(int i) {</a:t>
            </a:r>
            <a:endParaRPr lang="en-US" altLang="zh-CN">
              <a:ea typeface="宋体" panose="02010600030101010101" pitchFamily="2" charset="-122"/>
            </a:endParaRPr>
          </a:p>
          <a:p>
            <a:pPr eaLnBrk="1" hangingPunct="1"/>
            <a:r>
              <a:rPr lang="en-US" altLang="zh-CN">
                <a:ea typeface="宋体" panose="02010600030101010101" pitchFamily="2" charset="-122"/>
              </a:rPr>
              <a:t>		if (head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条链表为空</a:t>
            </a:r>
            <a:r>
              <a:rPr lang="en-US" altLang="zh-CN">
                <a:ea typeface="宋体" panose="02010600030101010101" pitchFamily="2" charset="-122"/>
              </a:rPr>
              <a:t>\n", i);</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条链表信息为</a:t>
            </a:r>
            <a:r>
              <a:rPr lang="en-US" altLang="zh-CN">
                <a:ea typeface="宋体" panose="02010600030101010101" pitchFamily="2" charset="-122"/>
              </a:rPr>
              <a:t>\t", i);</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定义辅助指针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Emp cur = head;</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(cur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输出雇员信息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 =&gt; id=%d name=%s\t", cur.id, cur.name);</a:t>
            </a:r>
            <a:endParaRPr lang="en-US" altLang="zh-CN">
              <a:ea typeface="宋体" panose="02010600030101010101" pitchFamily="2" charset="-122"/>
            </a:endParaRPr>
          </a:p>
          <a:p>
            <a:pPr eaLnBrk="1" hangingPunct="1"/>
            <a:r>
              <a:rPr lang="en-US" altLang="zh-CN">
                <a:ea typeface="宋体" panose="02010600030101010101" pitchFamily="2" charset="-122"/>
              </a:rPr>
              <a:t>			cur = cur.next;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如果有，返回</a:t>
            </a:r>
            <a:r>
              <a:rPr lang="en-US" altLang="zh-CN">
                <a:ea typeface="宋体" panose="02010600030101010101" pitchFamily="2" charset="-122"/>
              </a:rPr>
              <a:t>emp ,</a:t>
            </a:r>
            <a:r>
              <a:rPr lang="zh-CN" altLang="en-US">
                <a:ea typeface="宋体" panose="02010600030101010101" pitchFamily="2" charset="-122"/>
              </a:rPr>
              <a:t>没有返回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public Emp findEmpById(int id)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(head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链表为空，没有数据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Emp cur = head;</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(cur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(cur.id == id)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cur = cur.next;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cur;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HashTab { //</a:t>
            </a:r>
            <a:endParaRPr lang="en-US" altLang="zh-CN">
              <a:ea typeface="宋体" panose="02010600030101010101" pitchFamily="2" charset="-122"/>
            </a:endParaRPr>
          </a:p>
          <a:p>
            <a:pPr eaLnBrk="1" hangingPunct="1"/>
            <a:r>
              <a:rPr lang="en-US" altLang="zh-CN">
                <a:ea typeface="宋体" panose="02010600030101010101" pitchFamily="2" charset="-122"/>
              </a:rPr>
              <a:t>	EmpLinkedList[] empLinkedListArr;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HashTab(int size) {</a:t>
            </a:r>
            <a:endParaRPr lang="en-US" altLang="zh-CN">
              <a:ea typeface="宋体" panose="02010600030101010101" pitchFamily="2" charset="-122"/>
            </a:endParaRPr>
          </a:p>
          <a:p>
            <a:pPr eaLnBrk="1" hangingPunct="1"/>
            <a:r>
              <a:rPr lang="en-US" altLang="zh-CN">
                <a:ea typeface="宋体" panose="02010600030101010101" pitchFamily="2" charset="-122"/>
              </a:rPr>
              <a:t>		empLinkedListArr = new EmpLinkedList[size];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初始化我们的</a:t>
            </a:r>
            <a:r>
              <a:rPr lang="en-US" altLang="zh-CN">
                <a:ea typeface="宋体" panose="02010600030101010101" pitchFamily="2" charset="-122"/>
              </a:rPr>
              <a:t>empLinkedListArr </a:t>
            </a:r>
            <a:r>
              <a:rPr lang="zh-CN" altLang="en-US">
                <a:ea typeface="宋体" panose="02010600030101010101" pitchFamily="2" charset="-122"/>
              </a:rPr>
              <a:t>的各个元素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0; i &lt; empLinkedListArr.length; i++) {</a:t>
            </a:r>
            <a:endParaRPr lang="en-US" altLang="zh-CN">
              <a:ea typeface="宋体" panose="02010600030101010101" pitchFamily="2" charset="-122"/>
            </a:endParaRPr>
          </a:p>
          <a:p>
            <a:pPr eaLnBrk="1" hangingPunct="1"/>
            <a:r>
              <a:rPr lang="en-US" altLang="zh-CN">
                <a:ea typeface="宋体" panose="02010600030101010101" pitchFamily="2" charset="-122"/>
              </a:rPr>
              <a:t>			empLinkedListArr[i] = new EmpLinkedList();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add(Emp emp)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返回该员工，应该加入到那条链表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empLinkedListNo = hashFun(emp.id);</a:t>
            </a:r>
            <a:endParaRPr lang="en-US" altLang="zh-CN">
              <a:ea typeface="宋体" panose="02010600030101010101" pitchFamily="2" charset="-122"/>
            </a:endParaRPr>
          </a:p>
          <a:p>
            <a:pPr eaLnBrk="1" hangingPunct="1"/>
            <a:r>
              <a:rPr lang="en-US" altLang="zh-CN">
                <a:ea typeface="宋体" panose="02010600030101010101" pitchFamily="2" charset="-122"/>
              </a:rPr>
              <a:t>		empLinkedListArr[empLinkedListNo].add(emp);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list() { // </a:t>
            </a:r>
            <a:r>
              <a:rPr lang="zh-CN" altLang="en-US">
                <a:ea typeface="宋体" panose="02010600030101010101" pitchFamily="2" charset="-122"/>
              </a:rPr>
              <a:t>遍历整个</a:t>
            </a:r>
            <a:r>
              <a:rPr lang="en-US" altLang="zh-CN">
                <a:ea typeface="宋体" panose="02010600030101010101" pitchFamily="2" charset="-122"/>
              </a:rPr>
              <a:t>hash</a:t>
            </a:r>
            <a:r>
              <a:rPr lang="zh-CN" altLang="en-US">
                <a:ea typeface="宋体" panose="02010600030101010101" pitchFamily="2" charset="-122"/>
              </a:rPr>
              <a:t>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0; i &lt; empLinkedListArr.length; i++) {</a:t>
            </a:r>
            <a:endParaRPr lang="en-US" altLang="zh-CN">
              <a:ea typeface="宋体" panose="02010600030101010101" pitchFamily="2" charset="-122"/>
            </a:endParaRPr>
          </a:p>
          <a:p>
            <a:pPr eaLnBrk="1" hangingPunct="1"/>
            <a:r>
              <a:rPr lang="en-US" altLang="zh-CN">
                <a:ea typeface="宋体" panose="02010600030101010101" pitchFamily="2" charset="-122"/>
              </a:rPr>
              <a:t>			empLinkedListArr[i].list(i);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编写一个</a:t>
            </a:r>
            <a:r>
              <a:rPr lang="en-US" altLang="zh-CN">
                <a:ea typeface="宋体" panose="02010600030101010101" pitchFamily="2" charset="-122"/>
              </a:rPr>
              <a:t>findEmpById</a:t>
            </a:r>
            <a:endParaRPr lang="en-US" altLang="zh-CN">
              <a:ea typeface="宋体" panose="02010600030101010101" pitchFamily="2" charset="-122"/>
            </a:endParaRPr>
          </a:p>
          <a:p>
            <a:pPr eaLnBrk="1" hangingPunct="1"/>
            <a:r>
              <a:rPr lang="en-US" altLang="zh-CN">
                <a:ea typeface="宋体" panose="02010600030101010101" pitchFamily="2" charset="-122"/>
              </a:rPr>
              <a:t>	public void findEmpById(int id)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返回该员工，应该加入到那条链表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empLinkedListNo = hashFun(id);</a:t>
            </a:r>
            <a:endParaRPr lang="en-US" altLang="zh-CN">
              <a:ea typeface="宋体" panose="02010600030101010101" pitchFamily="2" charset="-122"/>
            </a:endParaRPr>
          </a:p>
          <a:p>
            <a:pPr eaLnBrk="1" hangingPunct="1"/>
            <a:r>
              <a:rPr lang="en-US" altLang="zh-CN">
                <a:ea typeface="宋体" panose="02010600030101010101" pitchFamily="2" charset="-122"/>
              </a:rPr>
              <a:t>		Emp emp = this.empLinkedListArr[empLinkedListNo].findEmpById(id);</a:t>
            </a:r>
            <a:endParaRPr lang="en-US" altLang="zh-CN">
              <a:ea typeface="宋体" panose="02010600030101010101" pitchFamily="2" charset="-122"/>
            </a:endParaRPr>
          </a:p>
          <a:p>
            <a:pPr eaLnBrk="1" hangingPunct="1"/>
            <a:r>
              <a:rPr lang="en-US" altLang="zh-CN">
                <a:ea typeface="宋体" panose="02010600030101010101" pitchFamily="2" charset="-122"/>
              </a:rPr>
              <a:t>		if (emp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在第 </a:t>
            </a:r>
            <a:r>
              <a:rPr lang="en-US" altLang="zh-CN">
                <a:ea typeface="宋体" panose="02010600030101010101" pitchFamily="2" charset="-122"/>
              </a:rPr>
              <a:t>%d </a:t>
            </a:r>
            <a:r>
              <a:rPr lang="zh-CN" altLang="en-US">
                <a:ea typeface="宋体" panose="02010600030101010101" pitchFamily="2" charset="-122"/>
              </a:rPr>
              <a:t>找到</a:t>
            </a:r>
            <a:r>
              <a:rPr lang="en-US" altLang="zh-CN">
                <a:ea typeface="宋体" panose="02010600030101010101" pitchFamily="2" charset="-122"/>
              </a:rPr>
              <a:t>id=%d name=%s\n", empLinkedListNo, id, emp.name);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a:t>
            </a:r>
            <a:r>
              <a:rPr lang="en-US" altLang="zh-CN">
                <a:ea typeface="宋体" panose="02010600030101010101" pitchFamily="2" charset="-122"/>
              </a:rPr>
              <a:t>id</a:t>
            </a:r>
            <a:r>
              <a:rPr lang="zh-CN" altLang="en-US">
                <a:ea typeface="宋体" panose="02010600030101010101" pitchFamily="2" charset="-122"/>
              </a:rPr>
              <a:t>为 </a:t>
            </a:r>
            <a:r>
              <a:rPr lang="en-US" altLang="zh-CN">
                <a:ea typeface="宋体" panose="02010600030101010101" pitchFamily="2" charset="-122"/>
              </a:rPr>
              <a:t>%d \n", id);</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散列函数</a:t>
            </a:r>
            <a:r>
              <a:rPr lang="en-US" altLang="zh-CN">
                <a:ea typeface="宋体" panose="02010600030101010101" pitchFamily="2" charset="-122"/>
              </a:rPr>
              <a:t>, </a:t>
            </a:r>
            <a:r>
              <a:rPr lang="zh-CN" altLang="en-US">
                <a:ea typeface="宋体" panose="02010600030101010101" pitchFamily="2" charset="-122"/>
              </a:rPr>
              <a:t>可以定制</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int hashFun(int id) {</a:t>
            </a:r>
            <a:endParaRPr lang="en-US" altLang="zh-CN">
              <a:ea typeface="宋体" panose="02010600030101010101" pitchFamily="2" charset="-122"/>
            </a:endParaRPr>
          </a:p>
          <a:p>
            <a:pPr eaLnBrk="1" hangingPunct="1"/>
            <a:r>
              <a:rPr lang="en-US" altLang="zh-CN">
                <a:ea typeface="宋体" panose="02010600030101010101" pitchFamily="2" charset="-122"/>
              </a:rPr>
              <a:t>		return id % empLinkedListArr.length;</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二叉排序树：</a:t>
            </a:r>
            <a:r>
              <a:rPr lang="en-US" altLang="zh-CN">
                <a:ea typeface="宋体" panose="02010600030101010101" pitchFamily="2" charset="-122"/>
              </a:rPr>
              <a:t>BST:</a:t>
            </a:r>
            <a:r>
              <a:rPr lang="en-US" altLang="zh-CN" baseline="0">
                <a:ea typeface="宋体" panose="02010600030101010101" pitchFamily="2" charset="-122"/>
              </a:rPr>
              <a:t> (Binary Sort(Search) Tree), </a:t>
            </a:r>
            <a:r>
              <a:rPr lang="zh-CN" altLang="en-US" baseline="0">
                <a:ea typeface="宋体" panose="02010600030101010101" pitchFamily="2" charset="-122"/>
              </a:rPr>
              <a:t>对于二叉排序树的任何一个非叶子节点，要求左子节点的值比当前节点的值小，</a:t>
            </a:r>
            <a:endParaRPr lang="en-US" altLang="zh-CN" baseline="0">
              <a:ea typeface="宋体" panose="02010600030101010101" pitchFamily="2" charset="-122"/>
            </a:endParaRPr>
          </a:p>
          <a:p>
            <a:pPr eaLnBrk="1" hangingPunct="1"/>
            <a:r>
              <a:rPr lang="zh-CN" altLang="en-US" baseline="0">
                <a:ea typeface="宋体" panose="02010600030101010101" pitchFamily="2" charset="-122"/>
              </a:rPr>
              <a:t>右子节点的值比当前节点的值大。</a:t>
            </a:r>
            <a:endParaRPr lang="en-US" altLang="zh-CN" baseline="0">
              <a:ea typeface="宋体" panose="02010600030101010101" pitchFamily="2" charset="-122"/>
            </a:endParaRPr>
          </a:p>
          <a:p>
            <a:pPr eaLnBrk="1" hangingPunct="1"/>
            <a:endParaRPr lang="en-US" altLang="zh-CN" baseline="0">
              <a:ea typeface="宋体" panose="02010600030101010101" pitchFamily="2" charset="-122"/>
            </a:endParaRPr>
          </a:p>
          <a:p>
            <a:pPr eaLnBrk="1" hangingPunct="1"/>
            <a:r>
              <a:rPr lang="zh-CN" altLang="en-US" baseline="0">
                <a:ea typeface="宋体" panose="02010600030101010101" pitchFamily="2" charset="-122"/>
              </a:rPr>
              <a:t>链式存储，不论是否排序，检索数据速度都不高</a:t>
            </a:r>
            <a:r>
              <a:rPr lang="en-US" altLang="zh-CN" baseline="0">
                <a:ea typeface="宋体" panose="02010600030101010101" pitchFamily="2" charset="-122"/>
              </a:rPr>
              <a:t>.[</a:t>
            </a:r>
            <a:r>
              <a:rPr lang="zh-CN" altLang="en-US" baseline="0">
                <a:ea typeface="宋体" panose="02010600030101010101" pitchFamily="2" charset="-122"/>
              </a:rPr>
              <a:t>因为</a:t>
            </a:r>
            <a:r>
              <a:rPr lang="en-US" altLang="zh-CN" baseline="0">
                <a:ea typeface="宋体" panose="02010600030101010101" pitchFamily="2" charset="-122"/>
              </a:rPr>
              <a:t>:</a:t>
            </a:r>
            <a:r>
              <a:rPr lang="zh-CN" altLang="en-US" sz="1200"/>
              <a:t>需要从头节点开始遍历</a:t>
            </a:r>
            <a:r>
              <a:rPr lang="en-US" altLang="zh-CN" baseline="0">
                <a:ea typeface="宋体" panose="02010600030101010101" pitchFamily="2" charset="-122"/>
              </a:rPr>
              <a:t>]</a:t>
            </a:r>
            <a:endParaRPr lang="en-US" altLang="zh-CN" baseline="0">
              <a:ea typeface="宋体" panose="02010600030101010101" pitchFamily="2" charset="-122"/>
            </a:endParaRPr>
          </a:p>
          <a:p>
            <a:pPr eaLnBrk="1" hangingPunct="1"/>
            <a:r>
              <a:rPr lang="en-US" altLang="zh-CN" baseline="0">
                <a:ea typeface="宋体" panose="02010600030101010101" pitchFamily="2" charset="-122"/>
              </a:rPr>
              <a:t> </a:t>
            </a:r>
            <a:endParaRPr lang="en-US" altLang="zh-CN">
              <a:ea typeface="宋体" panose="02010600030101010101" pitchFamily="2" charset="-122"/>
            </a:endParaRPr>
          </a:p>
          <a:p>
            <a:pPr eaLnBrk="1" hangingPunct="1"/>
            <a:r>
              <a:rPr lang="zh-CN" altLang="en-US">
                <a:ea typeface="宋体" panose="02010600030101010101" pitchFamily="2" charset="-122"/>
              </a:rPr>
              <a:t>参考：</a:t>
            </a:r>
            <a:r>
              <a:rPr lang="en-US" altLang="zh-CN">
                <a:ea typeface="宋体" panose="02010600030101010101" pitchFamily="2" charset="-122"/>
              </a:rPr>
              <a:t>l-p28</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zh-CN" altLang="en-US">
                <a:ea typeface="宋体" panose="02010600030101010101" pitchFamily="2" charset="-122"/>
              </a:rPr>
              <a:t>再确认一下数组和链表在底层的数据存储方式</a:t>
            </a:r>
            <a:r>
              <a:rPr lang="en-US" altLang="zh-CN">
                <a:ea typeface="宋体" panose="02010600030101010101" pitchFamily="2" charset="-122"/>
              </a:rPr>
              <a:t>.【</a:t>
            </a:r>
            <a:r>
              <a:rPr lang="zh-CN" altLang="en-US">
                <a:ea typeface="宋体" panose="02010600030101010101" pitchFamily="2" charset="-122"/>
              </a:rPr>
              <a:t>待</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数组：地址要求连续</a:t>
            </a:r>
            <a:endParaRPr lang="en-US" altLang="zh-CN">
              <a:ea typeface="宋体" panose="02010600030101010101" pitchFamily="2" charset="-122"/>
            </a:endParaRPr>
          </a:p>
          <a:p>
            <a:pPr eaLnBrk="1" hangingPunct="1"/>
            <a:r>
              <a:rPr lang="zh-CN" altLang="en-US">
                <a:ea typeface="宋体" panose="02010600030101010101" pitchFamily="2" charset="-122"/>
              </a:rPr>
              <a:t>链表</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地址可以不用连续，这样可以充分利用空间。</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a:t>
            </a:r>
            <a:r>
              <a:rPr lang="zh-CN" altLang="en-US">
                <a:ea typeface="宋体" panose="02010600030101010101" pitchFamily="2" charset="-122"/>
              </a:rPr>
              <a:t>参考文档 丢手帕问题</a:t>
            </a:r>
            <a:r>
              <a:rPr lang="en-US" altLang="zh-CN">
                <a:ea typeface="宋体" panose="02010600030101010101" pitchFamily="2" charset="-122"/>
              </a:rPr>
              <a:t>.doc</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参考：</a:t>
            </a:r>
            <a:r>
              <a:rPr lang="en-US" altLang="zh-CN">
                <a:ea typeface="宋体" panose="02010600030101010101" pitchFamily="2" charset="-122"/>
              </a:rPr>
              <a:t>l-p28</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zh-CN" altLang="en-US">
                <a:ea typeface="宋体" panose="02010600030101010101" pitchFamily="2" charset="-122"/>
              </a:rPr>
              <a:t>节点的权：可以理解就是节点的值</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zh-CN" altLang="en-US">
                <a:ea typeface="宋体" panose="02010600030101010101" pitchFamily="2" charset="-122"/>
              </a:rPr>
              <a:t>树的高度：就是一棵树的最大层</a:t>
            </a:r>
            <a:endParaRPr lang="en-US" altLang="zh-CN">
              <a:ea typeface="宋体" panose="02010600030101010101" pitchFamily="2" charset="-122"/>
            </a:endParaRPr>
          </a:p>
          <a:p>
            <a:pPr eaLnBrk="1" hangingPunct="1"/>
            <a:r>
              <a:rPr lang="zh-CN" altLang="en-US">
                <a:ea typeface="宋体" panose="02010600030101010101" pitchFamily="2" charset="-122"/>
              </a:rPr>
              <a:t>森林</a:t>
            </a:r>
            <a:r>
              <a:rPr lang="en-US" altLang="zh-CN">
                <a:ea typeface="宋体" panose="02010600030101010101" pitchFamily="2" charset="-122"/>
              </a:rPr>
              <a:t>: </a:t>
            </a:r>
            <a:r>
              <a:rPr lang="zh-CN" altLang="en-US">
                <a:ea typeface="宋体" panose="02010600030101010101" pitchFamily="2" charset="-122"/>
              </a:rPr>
              <a:t>多颗子树构成森林</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endParaRPr lang="en-US" altLang="zh-CN">
              <a:ea typeface="宋体" panose="02010600030101010101" pitchFamily="2" charset="-122"/>
            </a:endParaRPr>
          </a:p>
          <a:p>
            <a:pPr eaLnBrk="1" hangingPunct="1"/>
            <a:r>
              <a:rPr lang="en-US" altLang="zh-CN">
                <a:ea typeface="宋体" panose="02010600030101010101" pitchFamily="2" charset="-122"/>
              </a:rPr>
              <a:t>1</a:t>
            </a:r>
            <a:r>
              <a:rPr lang="en-US" altLang="zh-CN" baseline="0">
                <a:ea typeface="宋体" panose="02010600030101010101" pitchFamily="2" charset="-122"/>
              </a:rPr>
              <a:t> </a:t>
            </a:r>
            <a:r>
              <a:rPr lang="zh-CN" altLang="en-US" baseline="0">
                <a:ea typeface="宋体" panose="02010600030101010101" pitchFamily="2" charset="-122"/>
              </a:rPr>
              <a:t>满二叉树也是完全二叉树</a:t>
            </a:r>
            <a:r>
              <a:rPr lang="en-US" altLang="zh-CN" baseline="0">
                <a:ea typeface="宋体" panose="02010600030101010101" pitchFamily="2" charset="-122"/>
              </a:rPr>
              <a:t>.</a:t>
            </a:r>
            <a:endParaRPr lang="en-US" altLang="zh-CN" baseline="0">
              <a:ea typeface="宋体" panose="02010600030101010101" pitchFamily="2" charset="-122"/>
            </a:endParaRPr>
          </a:p>
          <a:p>
            <a:pPr eaLnBrk="1" hangingPunct="1"/>
            <a:r>
              <a:rPr lang="en-US" altLang="zh-CN" baseline="0">
                <a:ea typeface="宋体" panose="02010600030101010101" pitchFamily="2" charset="-122"/>
              </a:rPr>
              <a:t>2 </a:t>
            </a:r>
            <a:r>
              <a:rPr lang="zh-CN" altLang="en-US" baseline="0">
                <a:ea typeface="宋体" panose="02010600030101010101" pitchFamily="2" charset="-122"/>
              </a:rPr>
              <a:t>判断是不是一颗完全二叉树的技巧： 从根节点开始编号，能够顺序的编号</a:t>
            </a:r>
            <a:r>
              <a:rPr lang="en-US" altLang="zh-CN" baseline="0">
                <a:ea typeface="宋体" panose="02010600030101010101" pitchFamily="2" charset="-122"/>
              </a:rPr>
              <a:t>1,2,3,... </a:t>
            </a:r>
            <a:r>
              <a:rPr lang="zh-CN" altLang="en-US" baseline="0">
                <a:ea typeface="宋体" panose="02010600030101010101" pitchFamily="2" charset="-122"/>
              </a:rPr>
              <a:t>中间不能有不连续的情况。比如本</a:t>
            </a:r>
            <a:r>
              <a:rPr lang="en-US" altLang="zh-CN" baseline="0">
                <a:ea typeface="宋体" panose="02010600030101010101" pitchFamily="2" charset="-122"/>
              </a:rPr>
              <a:t>PPT,</a:t>
            </a:r>
            <a:r>
              <a:rPr lang="zh-CN" altLang="en-US" baseline="0">
                <a:ea typeface="宋体" panose="02010600030101010101" pitchFamily="2" charset="-122"/>
              </a:rPr>
              <a:t>把</a:t>
            </a:r>
            <a:r>
              <a:rPr lang="en-US" altLang="zh-CN" baseline="0">
                <a:ea typeface="宋体" panose="02010600030101010101" pitchFamily="2" charset="-122"/>
              </a:rPr>
              <a:t>(6) </a:t>
            </a:r>
            <a:r>
              <a:rPr lang="zh-CN" altLang="en-US" baseline="0">
                <a:ea typeface="宋体" panose="02010600030101010101" pitchFamily="2" charset="-122"/>
              </a:rPr>
              <a:t>或者 </a:t>
            </a:r>
            <a:r>
              <a:rPr lang="en-US" altLang="zh-CN" baseline="0">
                <a:ea typeface="宋体" panose="02010600030101010101" pitchFamily="2" charset="-122"/>
              </a:rPr>
              <a:t>(7)</a:t>
            </a:r>
            <a:endParaRPr lang="en-US" altLang="zh-CN" baseline="0">
              <a:ea typeface="宋体" panose="02010600030101010101" pitchFamily="2" charset="-122"/>
            </a:endParaRPr>
          </a:p>
          <a:p>
            <a:pPr eaLnBrk="1" hangingPunct="1"/>
            <a:r>
              <a:rPr lang="zh-CN" altLang="en-US" baseline="0">
                <a:ea typeface="宋体" panose="02010600030101010101" pitchFamily="2" charset="-122"/>
              </a:rPr>
              <a:t>删除了，就出现了不连续的现象，就不是完全二叉树了</a:t>
            </a:r>
            <a:r>
              <a:rPr lang="en-US" altLang="zh-CN" baseline="0">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//java</a:t>
            </a:r>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创建一颗二叉树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root = new HeroNode(1, "</a:t>
            </a:r>
            <a:r>
              <a:rPr lang="zh-CN" altLang="en-US">
                <a:ea typeface="宋体" panose="02010600030101010101" pitchFamily="2" charset="-122"/>
              </a:rPr>
              <a:t>宋江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node1 = new HeroNode(2, "</a:t>
            </a:r>
            <a:r>
              <a:rPr lang="zh-CN" altLang="en-US">
                <a:ea typeface="宋体" panose="02010600030101010101" pitchFamily="2" charset="-122"/>
              </a:rPr>
              <a:t>吴用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node2 = new HeroNode(3, "</a:t>
            </a:r>
            <a:r>
              <a:rPr lang="zh-CN" altLang="en-US">
                <a:ea typeface="宋体" panose="02010600030101010101" pitchFamily="2" charset="-122"/>
              </a:rPr>
              <a:t>卢俊义</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root.setLeftNode(node1);</a:t>
            </a:r>
            <a:endParaRPr lang="en-US" altLang="zh-CN">
              <a:ea typeface="宋体" panose="02010600030101010101" pitchFamily="2" charset="-122"/>
            </a:endParaRPr>
          </a:p>
          <a:p>
            <a:pPr eaLnBrk="1" hangingPunct="1"/>
            <a:r>
              <a:rPr lang="en-US" altLang="zh-CN">
                <a:ea typeface="宋体" panose="02010600030101010101" pitchFamily="2" charset="-122"/>
              </a:rPr>
              <a:t>		root.setRightNode(node2);</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binaryTree.setRoot(root);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node3 = new HeroNode(4,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node4 = new HeroNode(5,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node2.setRightNode(node3);</a:t>
            </a:r>
            <a:endParaRPr lang="en-US" altLang="zh-CN">
              <a:ea typeface="宋体" panose="02010600030101010101" pitchFamily="2" charset="-122"/>
            </a:endParaRPr>
          </a:p>
          <a:p>
            <a:pPr eaLnBrk="1" hangingPunct="1"/>
            <a:r>
              <a:rPr lang="en-US" altLang="zh-CN">
                <a:ea typeface="宋体" panose="02010600030101010101" pitchFamily="2" charset="-122"/>
              </a:rPr>
              <a:t>		node2.setLeftNode(node4);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前序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binaryTree.preOrder();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binaryTree.infixOrder();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后序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String name;</a:t>
            </a:r>
            <a:endParaRPr lang="en-US" altLang="zh-CN">
              <a:ea typeface="宋体" panose="02010600030101010101" pitchFamily="2" charset="-122"/>
            </a:endParaRPr>
          </a:p>
          <a:p>
            <a:pPr eaLnBrk="1" hangingPunct="1"/>
            <a:r>
              <a:rPr lang="en-US" altLang="zh-CN">
                <a:ea typeface="宋体" panose="02010600030101010101" pitchFamily="2" charset="-122"/>
              </a:rPr>
              <a:t>	private HeroNode leftNode;// </a:t>
            </a:r>
            <a:r>
              <a:rPr lang="zh-CN" altLang="en-US">
                <a:ea typeface="宋体" panose="02010600030101010101" pitchFamily="2" charset="-122"/>
              </a:rPr>
              <a:t>把这个地方的</a:t>
            </a:r>
            <a:r>
              <a:rPr lang="en-US" altLang="zh-CN">
                <a:ea typeface="宋体" panose="02010600030101010101" pitchFamily="2" charset="-122"/>
              </a:rPr>
              <a:t>leftNode ,</a:t>
            </a:r>
            <a:r>
              <a:rPr lang="zh-CN" altLang="en-US">
                <a:ea typeface="宋体" panose="02010600030101010101" pitchFamily="2" charset="-122"/>
              </a:rPr>
              <a:t>改成</a:t>
            </a:r>
            <a:r>
              <a:rPr lang="en-US" altLang="zh-CN">
                <a:ea typeface="宋体" panose="02010600030101010101" pitchFamily="2" charset="-122"/>
              </a:rPr>
              <a:t>left, </a:t>
            </a:r>
            <a:r>
              <a:rPr lang="zh-CN" altLang="en-US">
                <a:ea typeface="宋体" panose="02010600030101010101" pitchFamily="2" charset="-122"/>
              </a:rPr>
              <a:t>命名规范</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rightNode;//</a:t>
            </a:r>
            <a:r>
              <a:rPr lang="zh-CN" altLang="en-US">
                <a:ea typeface="宋体" panose="02010600030101010101" pitchFamily="2" charset="-122"/>
              </a:rPr>
              <a:t>把这个地方的</a:t>
            </a:r>
            <a:r>
              <a:rPr lang="en-US" altLang="zh-CN">
                <a:ea typeface="宋体" panose="02010600030101010101" pitchFamily="2" charset="-122"/>
              </a:rPr>
              <a:t>rightNode ,</a:t>
            </a:r>
            <a:r>
              <a:rPr lang="zh-CN" altLang="en-US">
                <a:ea typeface="宋体" panose="02010600030101010101" pitchFamily="2" charset="-122"/>
              </a:rPr>
              <a:t>改成</a:t>
            </a:r>
            <a:r>
              <a:rPr lang="en-US" altLang="zh-CN">
                <a:ea typeface="宋体" panose="02010600030101010101" pitchFamily="2" charset="-122"/>
              </a:rPr>
              <a:t>right,</a:t>
            </a:r>
            <a:r>
              <a:rPr lang="zh-CN" altLang="en-US">
                <a:ea typeface="宋体" panose="02010600030101010101" pitchFamily="2" charset="-122"/>
              </a:rPr>
              <a:t>命名规范。</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this.leftNode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this.rightNode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(this.leftNode != null) {</a:t>
            </a:r>
            <a:endParaRPr lang="en-US" altLang="zh-CN">
              <a:ea typeface="宋体" panose="02010600030101010101" pitchFamily="2" charset="-122"/>
            </a:endParaRPr>
          </a:p>
          <a:p>
            <a:pPr eaLnBrk="1" hangingPunct="1"/>
            <a:r>
              <a:rPr lang="en-US" altLang="zh-CN">
                <a:ea typeface="宋体" panose="02010600030101010101" pitchFamily="2" charset="-122"/>
              </a:rPr>
              <a:t>			this.leftNode.preOrder();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(this.rightNode != null) {</a:t>
            </a:r>
            <a:endParaRPr lang="en-US" altLang="zh-CN">
              <a:ea typeface="宋体" panose="02010600030101010101" pitchFamily="2" charset="-122"/>
            </a:endParaRPr>
          </a:p>
          <a:p>
            <a:pPr eaLnBrk="1" hangingPunct="1"/>
            <a:r>
              <a:rPr lang="en-US" altLang="zh-CN">
                <a:ea typeface="宋体" panose="02010600030101010101" pitchFamily="2" charset="-122"/>
              </a:rPr>
              <a:t>			this.rightNode.preOrder();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(this.leftNode != null) {</a:t>
            </a:r>
            <a:endParaRPr lang="en-US" altLang="zh-CN">
              <a:ea typeface="宋体" panose="02010600030101010101" pitchFamily="2" charset="-122"/>
            </a:endParaRPr>
          </a:p>
          <a:p>
            <a:pPr eaLnBrk="1" hangingPunct="1"/>
            <a:r>
              <a:rPr lang="en-US" altLang="zh-CN">
                <a:ea typeface="宋体" panose="02010600030101010101" pitchFamily="2" charset="-122"/>
              </a:rPr>
              <a:t>			this.leftNode.infixOrder();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(this.rightNode != null) {</a:t>
            </a:r>
            <a:endParaRPr lang="en-US" altLang="zh-CN">
              <a:ea typeface="宋体" panose="02010600030101010101" pitchFamily="2" charset="-122"/>
            </a:endParaRPr>
          </a:p>
          <a:p>
            <a:pPr eaLnBrk="1" hangingPunct="1"/>
            <a:r>
              <a:rPr lang="en-US" altLang="zh-CN">
                <a:ea typeface="宋体" panose="02010600030101010101" pitchFamily="2" charset="-122"/>
              </a:rPr>
              <a:t>			this.rightNode.infixOrder();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(this.leftNode != null) {</a:t>
            </a:r>
            <a:endParaRPr lang="en-US" altLang="zh-CN">
              <a:ea typeface="宋体" panose="02010600030101010101" pitchFamily="2" charset="-122"/>
            </a:endParaRPr>
          </a:p>
          <a:p>
            <a:pPr eaLnBrk="1" hangingPunct="1"/>
            <a:r>
              <a:rPr lang="en-US" altLang="zh-CN">
                <a:ea typeface="宋体" panose="02010600030101010101" pitchFamily="2" charset="-122"/>
              </a:rPr>
              <a:t>			this.leftNode.postOrder();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(this.rightNode != null) {</a:t>
            </a:r>
            <a:endParaRPr lang="en-US" altLang="zh-CN">
              <a:ea typeface="宋体" panose="02010600030101010101" pitchFamily="2" charset="-122"/>
            </a:endParaRPr>
          </a:p>
          <a:p>
            <a:pPr eaLnBrk="1" hangingPunct="1"/>
            <a:r>
              <a:rPr lang="en-US" altLang="zh-CN">
                <a:ea typeface="宋体" panose="02010600030101010101" pitchFamily="2" charset="-122"/>
              </a:rPr>
              <a:t>			this.rightNode.postOrder();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BinaryTree {</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setRoot(HeroNode root) {</a:t>
            </a:r>
            <a:endParaRPr lang="en-US" altLang="zh-CN">
              <a:ea typeface="宋体" panose="02010600030101010101" pitchFamily="2" charset="-122"/>
            </a:endParaRPr>
          </a:p>
          <a:p>
            <a:pPr eaLnBrk="1" hangingPunct="1"/>
            <a:r>
              <a:rPr lang="en-US" altLang="zh-CN">
                <a:ea typeface="宋体" panose="02010600030101010101" pitchFamily="2" charset="-122"/>
              </a:rPr>
              <a:t>		this.root = root;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创建一颗二叉树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root = new HeroNode(1, "</a:t>
            </a:r>
            <a:r>
              <a:rPr lang="zh-CN" altLang="en-US">
                <a:ea typeface="宋体" panose="02010600030101010101" pitchFamily="2" charset="-122"/>
              </a:rPr>
              <a:t>宋江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node1 = new HeroNode(2, "</a:t>
            </a:r>
            <a:r>
              <a:rPr lang="zh-CN" altLang="en-US">
                <a:ea typeface="宋体" panose="02010600030101010101" pitchFamily="2" charset="-122"/>
              </a:rPr>
              <a:t>吴用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node2 = new HeroNode(3, "</a:t>
            </a:r>
            <a:r>
              <a:rPr lang="zh-CN" altLang="en-US">
                <a:ea typeface="宋体" panose="02010600030101010101" pitchFamily="2" charset="-122"/>
              </a:rPr>
              <a:t>卢俊义</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root.setLeftNode(node1);</a:t>
            </a:r>
            <a:endParaRPr lang="en-US" altLang="zh-CN">
              <a:ea typeface="宋体" panose="02010600030101010101" pitchFamily="2" charset="-122"/>
            </a:endParaRPr>
          </a:p>
          <a:p>
            <a:pPr eaLnBrk="1" hangingPunct="1"/>
            <a:r>
              <a:rPr lang="en-US" altLang="zh-CN">
                <a:ea typeface="宋体" panose="02010600030101010101" pitchFamily="2" charset="-122"/>
              </a:rPr>
              <a:t>		root.setRightNode(node2);</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binaryTree.setRoot(root);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node3 = new HeroNode(4,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node4 = new HeroNode(5,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node2.setRightNode(node3);</a:t>
            </a:r>
            <a:endParaRPr lang="en-US" altLang="zh-CN">
              <a:ea typeface="宋体" panose="02010600030101010101" pitchFamily="2" charset="-122"/>
            </a:endParaRPr>
          </a:p>
          <a:p>
            <a:pPr eaLnBrk="1" hangingPunct="1"/>
            <a:r>
              <a:rPr lang="en-US" altLang="zh-CN">
                <a:ea typeface="宋体" panose="02010600030101010101" pitchFamily="2" charset="-122"/>
              </a:rPr>
              <a:t>		node2.setLeftNode(node4);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前序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binaryTree.preOrder();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binaryTree.infixOrder();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后序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String name;</a:t>
            </a:r>
            <a:endParaRPr lang="en-US" altLang="zh-CN">
              <a:ea typeface="宋体" panose="02010600030101010101" pitchFamily="2" charset="-122"/>
            </a:endParaRPr>
          </a:p>
          <a:p>
            <a:pPr eaLnBrk="1" hangingPunct="1"/>
            <a:r>
              <a:rPr lang="en-US" altLang="zh-CN">
                <a:ea typeface="宋体" panose="02010600030101010101" pitchFamily="2" charset="-122"/>
              </a:rPr>
              <a:t>	private HeroNode leftNode;//</a:t>
            </a:r>
            <a:r>
              <a:rPr lang="zh-CN" altLang="en-US">
                <a:ea typeface="宋体" panose="02010600030101010101" pitchFamily="2" charset="-122"/>
              </a:rPr>
              <a:t>把这个地方的</a:t>
            </a:r>
            <a:r>
              <a:rPr lang="en-US" altLang="zh-CN">
                <a:ea typeface="宋体" panose="02010600030101010101" pitchFamily="2" charset="-122"/>
              </a:rPr>
              <a:t>leftNode ,</a:t>
            </a:r>
            <a:r>
              <a:rPr lang="zh-CN" altLang="en-US">
                <a:ea typeface="宋体" panose="02010600030101010101" pitchFamily="2" charset="-122"/>
              </a:rPr>
              <a:t>改成</a:t>
            </a:r>
            <a:r>
              <a:rPr lang="en-US" altLang="zh-CN">
                <a:ea typeface="宋体" panose="02010600030101010101" pitchFamily="2" charset="-122"/>
              </a:rPr>
              <a:t>left, </a:t>
            </a:r>
            <a:r>
              <a:rPr lang="zh-CN" altLang="en-US">
                <a:ea typeface="宋体" panose="02010600030101010101" pitchFamily="2" charset="-122"/>
              </a:rPr>
              <a:t>命名规范</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rightNode;//</a:t>
            </a:r>
            <a:r>
              <a:rPr lang="zh-CN" altLang="en-US">
                <a:ea typeface="宋体" panose="02010600030101010101" pitchFamily="2" charset="-122"/>
              </a:rPr>
              <a:t>把这个地方的</a:t>
            </a:r>
            <a:r>
              <a:rPr lang="en-US" altLang="zh-CN">
                <a:ea typeface="宋体" panose="02010600030101010101" pitchFamily="2" charset="-122"/>
              </a:rPr>
              <a:t>rightNode ,</a:t>
            </a:r>
            <a:r>
              <a:rPr lang="zh-CN" altLang="en-US">
                <a:ea typeface="宋体" panose="02010600030101010101" pitchFamily="2" charset="-122"/>
              </a:rPr>
              <a:t>改成</a:t>
            </a:r>
            <a:r>
              <a:rPr lang="en-US" altLang="zh-CN">
                <a:ea typeface="宋体" panose="02010600030101010101" pitchFamily="2" charset="-122"/>
              </a:rPr>
              <a:t>right, </a:t>
            </a:r>
            <a:r>
              <a:rPr lang="zh-CN" altLang="en-US">
                <a:ea typeface="宋体" panose="02010600030101010101" pitchFamily="2" charset="-122"/>
              </a:rPr>
              <a:t>命名规范</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this.leftNode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this.rightNode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(this.leftNode != null) {</a:t>
            </a:r>
            <a:endParaRPr lang="en-US" altLang="zh-CN">
              <a:ea typeface="宋体" panose="02010600030101010101" pitchFamily="2" charset="-122"/>
            </a:endParaRPr>
          </a:p>
          <a:p>
            <a:pPr eaLnBrk="1" hangingPunct="1"/>
            <a:r>
              <a:rPr lang="en-US" altLang="zh-CN">
                <a:ea typeface="宋体" panose="02010600030101010101" pitchFamily="2" charset="-122"/>
              </a:rPr>
              <a:t>			this.leftNode.preOrder();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(this.rightNode != null) {</a:t>
            </a:r>
            <a:endParaRPr lang="en-US" altLang="zh-CN">
              <a:ea typeface="宋体" panose="02010600030101010101" pitchFamily="2" charset="-122"/>
            </a:endParaRPr>
          </a:p>
          <a:p>
            <a:pPr eaLnBrk="1" hangingPunct="1"/>
            <a:r>
              <a:rPr lang="en-US" altLang="zh-CN">
                <a:ea typeface="宋体" panose="02010600030101010101" pitchFamily="2" charset="-122"/>
              </a:rPr>
              <a:t>			this.rightNode.preOrder();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(this.leftNode != null) {</a:t>
            </a:r>
            <a:endParaRPr lang="en-US" altLang="zh-CN">
              <a:ea typeface="宋体" panose="02010600030101010101" pitchFamily="2" charset="-122"/>
            </a:endParaRPr>
          </a:p>
          <a:p>
            <a:pPr eaLnBrk="1" hangingPunct="1"/>
            <a:r>
              <a:rPr lang="en-US" altLang="zh-CN">
                <a:ea typeface="宋体" panose="02010600030101010101" pitchFamily="2" charset="-122"/>
              </a:rPr>
              <a:t>			this.leftNode.infixOrder();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(this.rightNode != null) {</a:t>
            </a:r>
            <a:endParaRPr lang="en-US" altLang="zh-CN">
              <a:ea typeface="宋体" panose="02010600030101010101" pitchFamily="2" charset="-122"/>
            </a:endParaRPr>
          </a:p>
          <a:p>
            <a:pPr eaLnBrk="1" hangingPunct="1"/>
            <a:r>
              <a:rPr lang="en-US" altLang="zh-CN">
                <a:ea typeface="宋体" panose="02010600030101010101" pitchFamily="2" charset="-122"/>
              </a:rPr>
              <a:t>			this.rightNode.infixOrder();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(this.leftNode != null) {</a:t>
            </a:r>
            <a:endParaRPr lang="en-US" altLang="zh-CN">
              <a:ea typeface="宋体" panose="02010600030101010101" pitchFamily="2" charset="-122"/>
            </a:endParaRPr>
          </a:p>
          <a:p>
            <a:pPr eaLnBrk="1" hangingPunct="1"/>
            <a:r>
              <a:rPr lang="en-US" altLang="zh-CN">
                <a:ea typeface="宋体" panose="02010600030101010101" pitchFamily="2" charset="-122"/>
              </a:rPr>
              <a:t>			this.leftNode.postOrder();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(this.rightNode != null) {</a:t>
            </a:r>
            <a:endParaRPr lang="en-US" altLang="zh-CN">
              <a:ea typeface="宋体" panose="02010600030101010101" pitchFamily="2" charset="-122"/>
            </a:endParaRPr>
          </a:p>
          <a:p>
            <a:pPr eaLnBrk="1" hangingPunct="1"/>
            <a:r>
              <a:rPr lang="en-US" altLang="zh-CN">
                <a:ea typeface="宋体" panose="02010600030101010101" pitchFamily="2" charset="-122"/>
              </a:rPr>
              <a:t>			this.rightNode.postOrder();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BinaryTree {</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setRoot(HeroNode root) {</a:t>
            </a:r>
            <a:endParaRPr lang="en-US" altLang="zh-CN">
              <a:ea typeface="宋体" panose="02010600030101010101" pitchFamily="2" charset="-122"/>
            </a:endParaRPr>
          </a:p>
          <a:p>
            <a:pPr eaLnBrk="1" hangingPunct="1"/>
            <a:r>
              <a:rPr lang="en-US" altLang="zh-CN">
                <a:ea typeface="宋体" panose="02010600030101010101" pitchFamily="2" charset="-122"/>
              </a:rPr>
              <a:t>		this.root = root;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输出的结果是</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前序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no=1 name=</a:t>
            </a:r>
            <a:r>
              <a:rPr lang="zh-CN" altLang="en-US">
                <a:ea typeface="宋体" panose="02010600030101010101" pitchFamily="2" charset="-122"/>
              </a:rPr>
              <a:t>宋江</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no=2 name=</a:t>
            </a:r>
            <a:r>
              <a:rPr lang="zh-CN" altLang="en-US">
                <a:ea typeface="宋体" panose="02010600030101010101" pitchFamily="2" charset="-122"/>
              </a:rPr>
              <a:t>吴用</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no=3 name=</a:t>
            </a:r>
            <a:r>
              <a:rPr lang="zh-CN" altLang="en-US">
                <a:ea typeface="宋体" panose="02010600030101010101" pitchFamily="2" charset="-122"/>
              </a:rPr>
              <a:t>卢俊义</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no=5 name=</a:t>
            </a:r>
            <a:r>
              <a:rPr lang="zh-CN" altLang="en-US">
                <a:ea typeface="宋体" panose="02010600030101010101" pitchFamily="2" charset="-122"/>
              </a:rPr>
              <a:t>关胜</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no=4 name=</a:t>
            </a:r>
            <a:r>
              <a:rPr lang="zh-CN" altLang="en-US">
                <a:ea typeface="宋体" panose="02010600030101010101" pitchFamily="2" charset="-122"/>
              </a:rPr>
              <a:t>林冲</a:t>
            </a:r>
            <a:endParaRPr lang="zh-CN" altLang="en-US">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no=2 name=</a:t>
            </a:r>
            <a:r>
              <a:rPr lang="zh-CN" altLang="en-US">
                <a:ea typeface="宋体" panose="02010600030101010101" pitchFamily="2" charset="-122"/>
              </a:rPr>
              <a:t>吴用</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no=1 name=</a:t>
            </a:r>
            <a:r>
              <a:rPr lang="zh-CN" altLang="en-US">
                <a:ea typeface="宋体" panose="02010600030101010101" pitchFamily="2" charset="-122"/>
              </a:rPr>
              <a:t>宋江</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no=5 name=</a:t>
            </a:r>
            <a:r>
              <a:rPr lang="zh-CN" altLang="en-US">
                <a:ea typeface="宋体" panose="02010600030101010101" pitchFamily="2" charset="-122"/>
              </a:rPr>
              <a:t>关胜</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no=3 name=</a:t>
            </a:r>
            <a:r>
              <a:rPr lang="zh-CN" altLang="en-US">
                <a:ea typeface="宋体" panose="02010600030101010101" pitchFamily="2" charset="-122"/>
              </a:rPr>
              <a:t>卢俊义</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no=4 name=</a:t>
            </a:r>
            <a:r>
              <a:rPr lang="zh-CN" altLang="en-US">
                <a:ea typeface="宋体" panose="02010600030101010101" pitchFamily="2" charset="-122"/>
              </a:rPr>
              <a:t>林冲</a:t>
            </a:r>
            <a:endParaRPr lang="zh-CN" altLang="en-US">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后序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no=2 name=</a:t>
            </a:r>
            <a:r>
              <a:rPr lang="zh-CN" altLang="en-US">
                <a:ea typeface="宋体" panose="02010600030101010101" pitchFamily="2" charset="-122"/>
              </a:rPr>
              <a:t>吴用</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no=5 name=</a:t>
            </a:r>
            <a:r>
              <a:rPr lang="zh-CN" altLang="en-US">
                <a:ea typeface="宋体" panose="02010600030101010101" pitchFamily="2" charset="-122"/>
              </a:rPr>
              <a:t>关胜</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no=4 name=</a:t>
            </a:r>
            <a:r>
              <a:rPr lang="zh-CN" altLang="en-US">
                <a:ea typeface="宋体" panose="02010600030101010101" pitchFamily="2" charset="-122"/>
              </a:rPr>
              <a:t>林冲</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no=3 name=</a:t>
            </a:r>
            <a:r>
              <a:rPr lang="zh-CN" altLang="en-US">
                <a:ea typeface="宋体" panose="02010600030101010101" pitchFamily="2" charset="-122"/>
              </a:rPr>
              <a:t>卢俊义</a:t>
            </a:r>
            <a:endParaRPr lang="zh-CN" altLang="en-US">
              <a:ea typeface="宋体" panose="02010600030101010101" pitchFamily="2" charset="-122"/>
            </a:endParaRPr>
          </a:p>
          <a:p>
            <a:pPr eaLnBrk="1" hangingPunct="1"/>
            <a:r>
              <a:rPr lang="zh-CN" altLang="en-US">
                <a:ea typeface="宋体" panose="02010600030101010101" pitchFamily="2" charset="-122"/>
              </a:rPr>
              <a:t>信息</a:t>
            </a:r>
            <a:r>
              <a:rPr lang="en-US" altLang="zh-CN">
                <a:ea typeface="宋体" panose="02010600030101010101" pitchFamily="2" charset="-122"/>
              </a:rPr>
              <a:t>: no=1 name=</a:t>
            </a:r>
            <a:r>
              <a:rPr lang="zh-CN" altLang="en-US">
                <a:ea typeface="宋体" panose="02010600030101010101" pitchFamily="2" charset="-122"/>
              </a:rPr>
              <a:t>宋江</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最新代码</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说明：前序查找，共有</a:t>
            </a:r>
            <a:r>
              <a:rPr lang="en-US" altLang="zh-CN">
                <a:ea typeface="宋体" panose="02010600030101010101" pitchFamily="2" charset="-122"/>
              </a:rPr>
              <a:t>4</a:t>
            </a:r>
            <a:r>
              <a:rPr lang="zh-CN" altLang="en-US">
                <a:ea typeface="宋体" panose="02010600030101010101" pitchFamily="2" charset="-122"/>
              </a:rPr>
              <a:t>次</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其它的</a:t>
            </a:r>
            <a:r>
              <a:rPr lang="zh-CN" altLang="en-US" baseline="0">
                <a:ea typeface="宋体" panose="02010600030101010101" pitchFamily="2" charset="-122"/>
              </a:rPr>
              <a:t> 中序查找，后序查找的次数也可以计算出来</a:t>
            </a:r>
            <a:r>
              <a:rPr lang="en-US" altLang="zh-CN" baseline="0">
                <a:ea typeface="宋体" panose="02010600030101010101" pitchFamily="2" charset="-122"/>
              </a:rPr>
              <a:t>~.</a:t>
            </a:r>
            <a:endParaRPr lang="en-US" altLang="zh-CN" baseline="0">
              <a:ea typeface="宋体" panose="02010600030101010101" pitchFamily="2" charset="-122"/>
            </a:endParaRPr>
          </a:p>
          <a:p>
            <a:pPr eaLnBrk="1" hangingPunct="1"/>
            <a:endParaRPr lang="en-US" altLang="zh-CN" baseline="0">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构建二叉树，我们这里先使用指定的方式，后面我们使用递归方式创建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root = new HeroNode(1, "</a:t>
            </a:r>
            <a:r>
              <a:rPr lang="zh-CN" altLang="en-US">
                <a:ea typeface="宋体" panose="02010600030101010101" pitchFamily="2" charset="-122"/>
              </a:rPr>
              <a:t>宋江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node1 = new HeroNode(2, "</a:t>
            </a:r>
            <a:r>
              <a:rPr lang="zh-CN" altLang="en-US">
                <a:ea typeface="宋体" panose="02010600030101010101" pitchFamily="2" charset="-122"/>
              </a:rPr>
              <a:t>吴用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node2 = new HeroNode(3, "</a:t>
            </a:r>
            <a:r>
              <a:rPr lang="zh-CN" altLang="en-US">
                <a:ea typeface="宋体" panose="02010600030101010101" pitchFamily="2" charset="-122"/>
              </a:rPr>
              <a:t>卢俊义</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root.setLeftNode(node1);</a:t>
            </a:r>
            <a:endParaRPr lang="en-US" altLang="zh-CN">
              <a:ea typeface="宋体" panose="02010600030101010101" pitchFamily="2" charset="-122"/>
            </a:endParaRPr>
          </a:p>
          <a:p>
            <a:pPr eaLnBrk="1" hangingPunct="1"/>
            <a:r>
              <a:rPr lang="en-US" altLang="zh-CN">
                <a:ea typeface="宋体" panose="02010600030101010101" pitchFamily="2" charset="-122"/>
              </a:rPr>
              <a:t>		root.setRightNode(node2);</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binaryTree.setRoot(root);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node3 = new HeroNode(4,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node4 = new HeroNode(5,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node2.setRightNode(node3);</a:t>
            </a:r>
            <a:endParaRPr lang="en-US" altLang="zh-CN">
              <a:ea typeface="宋体" panose="02010600030101010101" pitchFamily="2" charset="-122"/>
            </a:endParaRPr>
          </a:p>
          <a:p>
            <a:pPr eaLnBrk="1" hangingPunct="1"/>
            <a:r>
              <a:rPr lang="en-US" altLang="zh-CN">
                <a:ea typeface="宋体" panose="02010600030101010101" pitchFamily="2" charset="-122"/>
              </a:rPr>
              <a:t>		node2.setLeftNode(node4);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前序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binaryTree.preOrder();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binaryTree.infixOrder();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后序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前序查找</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binaryTree.preOrderSearch(5);</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找到了，信息为 </a:t>
            </a:r>
            <a:r>
              <a:rPr lang="en-US" altLang="zh-CN">
                <a:ea typeface="宋体" panose="02010600030101010101" pitchFamily="2" charset="-122"/>
              </a:rPr>
              <a:t>no=%d name=%s\n", resNode.getNo(), resNode.getName());</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a:t>
            </a:r>
            <a:r>
              <a:rPr lang="en-US" altLang="zh-CN">
                <a:ea typeface="宋体" panose="02010600030101010101" pitchFamily="2" charset="-122"/>
              </a:rPr>
              <a:t>no=%d</a:t>
            </a:r>
            <a:r>
              <a:rPr lang="zh-CN" altLang="en-US">
                <a:ea typeface="宋体" panose="02010600030101010101" pitchFamily="2" charset="-122"/>
              </a:rPr>
              <a:t>的英雄</a:t>
            </a:r>
            <a:r>
              <a:rPr lang="en-US" altLang="zh-CN">
                <a:ea typeface="宋体" panose="02010600030101010101" pitchFamily="2" charset="-122"/>
              </a:rPr>
              <a:t>\n", 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中序查找</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binaryTree.infixOrderSearch(5);</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找到了，信息为 </a:t>
            </a:r>
            <a:r>
              <a:rPr lang="en-US" altLang="zh-CN">
                <a:ea typeface="宋体" panose="02010600030101010101" pitchFamily="2" charset="-122"/>
              </a:rPr>
              <a:t>no=%d name=%s\n", resNode.getNo(), resNode.getName());</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a:t>
            </a:r>
            <a:r>
              <a:rPr lang="en-US" altLang="zh-CN">
                <a:ea typeface="宋体" panose="02010600030101010101" pitchFamily="2" charset="-122"/>
              </a:rPr>
              <a:t>no=%d</a:t>
            </a:r>
            <a:r>
              <a:rPr lang="zh-CN" altLang="en-US">
                <a:ea typeface="宋体" panose="02010600030101010101" pitchFamily="2" charset="-122"/>
              </a:rPr>
              <a:t>的英雄</a:t>
            </a:r>
            <a:r>
              <a:rPr lang="en-US" altLang="zh-CN">
                <a:ea typeface="宋体" panose="02010600030101010101" pitchFamily="2" charset="-122"/>
              </a:rPr>
              <a:t>\n", 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后序查找</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binaryTree.postOrderSearch(5);</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找到了，信息为 </a:t>
            </a:r>
            <a:r>
              <a:rPr lang="en-US" altLang="zh-CN">
                <a:ea typeface="宋体" panose="02010600030101010101" pitchFamily="2" charset="-122"/>
              </a:rPr>
              <a:t>no=%d name=%s\n", resNode.getNo(), resNode.getName());</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a:t>
            </a:r>
            <a:r>
              <a:rPr lang="en-US" altLang="zh-CN">
                <a:ea typeface="宋体" panose="02010600030101010101" pitchFamily="2" charset="-122"/>
              </a:rPr>
              <a:t>no=%d</a:t>
            </a:r>
            <a:r>
              <a:rPr lang="zh-CN" altLang="en-US">
                <a:ea typeface="宋体" panose="02010600030101010101" pitchFamily="2" charset="-122"/>
              </a:rPr>
              <a:t>的英雄</a:t>
            </a:r>
            <a:r>
              <a:rPr lang="en-US" altLang="zh-CN">
                <a:ea typeface="宋体" panose="02010600030101010101" pitchFamily="2" charset="-122"/>
              </a:rPr>
              <a:t>\n", 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String name;</a:t>
            </a:r>
            <a:endParaRPr lang="en-US" altLang="zh-CN">
              <a:ea typeface="宋体" panose="02010600030101010101" pitchFamily="2" charset="-122"/>
            </a:endParaRPr>
          </a:p>
          <a:p>
            <a:pPr eaLnBrk="1" hangingPunct="1"/>
            <a:r>
              <a:rPr lang="en-US" altLang="zh-CN">
                <a:ea typeface="宋体" panose="02010600030101010101" pitchFamily="2" charset="-122"/>
              </a:rPr>
              <a:t>	private HeroNode left;</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getNo() {</a:t>
            </a:r>
            <a:endParaRPr lang="en-US" altLang="zh-CN">
              <a:ea typeface="宋体" panose="02010600030101010101" pitchFamily="2" charset="-122"/>
            </a:endParaRPr>
          </a:p>
          <a:p>
            <a:pPr eaLnBrk="1" hangingPunct="1"/>
            <a:r>
              <a:rPr lang="en-US" altLang="zh-CN">
                <a:ea typeface="宋体" panose="02010600030101010101" pitchFamily="2" charset="-122"/>
              </a:rPr>
              <a:t>		return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String getName() {</a:t>
            </a:r>
            <a:endParaRPr lang="en-US" altLang="zh-CN">
              <a:ea typeface="宋体" panose="02010600030101010101" pitchFamily="2" charset="-122"/>
            </a:endParaRPr>
          </a:p>
          <a:p>
            <a:pPr eaLnBrk="1" hangingPunct="1"/>
            <a:r>
              <a:rPr lang="en-US" altLang="zh-CN">
                <a:ea typeface="宋体" panose="02010600030101010101" pitchFamily="2" charset="-122"/>
              </a:rPr>
              <a:t>		return 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this.left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this.right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preOrderSeacher(int no)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 //</a:t>
            </a:r>
            <a:r>
              <a:rPr lang="zh-CN" altLang="en-US">
                <a:ea typeface="宋体" panose="02010600030101010101" pitchFamily="2" charset="-122"/>
              </a:rPr>
              <a:t>比较当前节点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r>
              <a:rPr lang="zh-CN" altLang="en-US">
                <a:ea typeface="宋体" panose="02010600030101010101" pitchFamily="2" charset="-122"/>
              </a:rPr>
              <a:t>先输出父节点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BinaryTree {</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setRoot(HeroNode root) {</a:t>
            </a:r>
            <a:endParaRPr lang="en-US" altLang="zh-CN">
              <a:ea typeface="宋体" panose="02010600030101010101" pitchFamily="2" charset="-122"/>
            </a:endParaRPr>
          </a:p>
          <a:p>
            <a:pPr eaLnBrk="1" hangingPunct="1"/>
            <a:r>
              <a:rPr lang="en-US" altLang="zh-CN">
                <a:ea typeface="宋体" panose="02010600030101010101" pitchFamily="2" charset="-122"/>
              </a:rPr>
              <a:t>		this.root = root;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说明：如果要删除非叶子节点</a:t>
            </a:r>
            <a:r>
              <a:rPr lang="en-US" altLang="zh-CN">
                <a:ea typeface="宋体" panose="02010600030101010101" pitchFamily="2" charset="-122"/>
              </a:rPr>
              <a:t>(</a:t>
            </a:r>
            <a:r>
              <a:rPr lang="zh-CN" altLang="en-US">
                <a:ea typeface="宋体" panose="02010600030101010101" pitchFamily="2" charset="-122"/>
              </a:rPr>
              <a:t>而不是整棵树</a:t>
            </a:r>
            <a:r>
              <a:rPr lang="en-US" altLang="zh-CN">
                <a:ea typeface="宋体" panose="02010600030101010101" pitchFamily="2" charset="-122"/>
              </a:rPr>
              <a:t>)</a:t>
            </a:r>
            <a:r>
              <a:rPr lang="zh-CN" altLang="en-US">
                <a:ea typeface="宋体" panose="02010600030101010101" pitchFamily="2" charset="-122"/>
              </a:rPr>
              <a:t>，需要指定规则</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构建二叉树，我们这里先使用指定的方式，后面我们使用递归方式创建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root = new HeroNode(1, "</a:t>
            </a:r>
            <a:r>
              <a:rPr lang="zh-CN" altLang="en-US">
                <a:ea typeface="宋体" panose="02010600030101010101" pitchFamily="2" charset="-122"/>
              </a:rPr>
              <a:t>宋江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node1 = new HeroNode(2, "</a:t>
            </a:r>
            <a:r>
              <a:rPr lang="zh-CN" altLang="en-US">
                <a:ea typeface="宋体" panose="02010600030101010101" pitchFamily="2" charset="-122"/>
              </a:rPr>
              <a:t>吴用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node2 = new HeroNode(3, "</a:t>
            </a:r>
            <a:r>
              <a:rPr lang="zh-CN" altLang="en-US">
                <a:ea typeface="宋体" panose="02010600030101010101" pitchFamily="2" charset="-122"/>
              </a:rPr>
              <a:t>卢俊义</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root.setLeftNode(node1);</a:t>
            </a:r>
            <a:endParaRPr lang="en-US" altLang="zh-CN">
              <a:ea typeface="宋体" panose="02010600030101010101" pitchFamily="2" charset="-122"/>
            </a:endParaRPr>
          </a:p>
          <a:p>
            <a:pPr eaLnBrk="1" hangingPunct="1"/>
            <a:r>
              <a:rPr lang="en-US" altLang="zh-CN">
                <a:ea typeface="宋体" panose="02010600030101010101" pitchFamily="2" charset="-122"/>
              </a:rPr>
              <a:t>		root.setRightNode(node2);</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binaryTree.setRoot(root);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node3 = new HeroNode(4,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node4 = new HeroNode(5,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node2.setRightNode(node3);</a:t>
            </a:r>
            <a:endParaRPr lang="en-US" altLang="zh-CN">
              <a:ea typeface="宋体" panose="02010600030101010101" pitchFamily="2" charset="-122"/>
            </a:endParaRPr>
          </a:p>
          <a:p>
            <a:pPr eaLnBrk="1" hangingPunct="1"/>
            <a:r>
              <a:rPr lang="en-US" altLang="zh-CN">
                <a:ea typeface="宋体" panose="02010600030101010101" pitchFamily="2" charset="-122"/>
              </a:rPr>
              <a:t>		node2.setLeftNode(node4);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System.out.println("---</a:t>
            </a:r>
            <a:r>
              <a:rPr lang="zh-CN" altLang="en-US">
                <a:ea typeface="宋体" panose="02010600030101010101" pitchFamily="2" charset="-122"/>
              </a:rPr>
              <a:t>前序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binaryTree.preOrder();</a:t>
            </a:r>
            <a:endParaRPr lang="en-US" altLang="zh-CN">
              <a:ea typeface="宋体" panose="02010600030101010101" pitchFamily="2" charset="-122"/>
            </a:endParaRPr>
          </a:p>
          <a:p>
            <a:pPr eaLnBrk="1" hangingPunct="1"/>
            <a:r>
              <a:rPr lang="en-US" altLang="zh-CN">
                <a:ea typeface="宋体" panose="02010600030101010101" pitchFamily="2" charset="-122"/>
              </a:rPr>
              <a:t>		//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binaryTree.infixOrder();</a:t>
            </a:r>
            <a:endParaRPr lang="en-US" altLang="zh-CN">
              <a:ea typeface="宋体" panose="02010600030101010101" pitchFamily="2" charset="-122"/>
            </a:endParaRPr>
          </a:p>
          <a:p>
            <a:pPr eaLnBrk="1" hangingPunct="1"/>
            <a:r>
              <a:rPr lang="en-US" altLang="zh-CN">
                <a:ea typeface="宋体" panose="02010600030101010101" pitchFamily="2" charset="-122"/>
              </a:rPr>
              <a:t>		//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System.out.println("---</a:t>
            </a:r>
            <a:r>
              <a:rPr lang="zh-CN" altLang="en-US">
                <a:ea typeface="宋体" panose="02010600030101010101" pitchFamily="2" charset="-122"/>
              </a:rPr>
              <a:t>后序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binaryTree.postOrder();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前序查找</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binaryTree.preOrderSearch(5);</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找到了，信息为 </a:t>
            </a:r>
            <a:r>
              <a:rPr lang="en-US" altLang="zh-CN">
                <a:ea typeface="宋体" panose="02010600030101010101" pitchFamily="2" charset="-122"/>
              </a:rPr>
              <a:t>no=%d name=%s\n", resNode.getNo(), resNode.getName());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a:t>
            </a:r>
            <a:r>
              <a:rPr lang="en-US" altLang="zh-CN">
                <a:ea typeface="宋体" panose="02010600030101010101" pitchFamily="2" charset="-122"/>
              </a:rPr>
              <a:t>no=%d</a:t>
            </a:r>
            <a:r>
              <a:rPr lang="zh-CN" altLang="en-US">
                <a:ea typeface="宋体" panose="02010600030101010101" pitchFamily="2" charset="-122"/>
              </a:rPr>
              <a:t>的英雄</a:t>
            </a:r>
            <a:r>
              <a:rPr lang="en-US" altLang="zh-CN">
                <a:ea typeface="宋体" panose="02010600030101010101" pitchFamily="2" charset="-122"/>
              </a:rPr>
              <a:t>\n", 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System.out.println("</a:t>
            </a:r>
            <a:r>
              <a:rPr lang="zh-CN" altLang="en-US">
                <a:ea typeface="宋体" panose="02010600030101010101" pitchFamily="2" charset="-122"/>
              </a:rPr>
              <a:t>中序查找</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HeroNode resNode = binaryTree.infixOrderSearch(5);</a:t>
            </a:r>
            <a:endParaRPr lang="en-US" altLang="zh-CN">
              <a:ea typeface="宋体" panose="02010600030101010101" pitchFamily="2" charset="-122"/>
            </a:endParaRPr>
          </a:p>
          <a:p>
            <a:pPr eaLnBrk="1" hangingPunct="1"/>
            <a:r>
              <a:rPr lang="en-US" altLang="zh-CN">
                <a:ea typeface="宋体" panose="02010600030101010101" pitchFamily="2" charset="-122"/>
              </a:rPr>
              <a:t>		//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 System.out.printf("</a:t>
            </a:r>
            <a:r>
              <a:rPr lang="zh-CN" altLang="en-US">
                <a:ea typeface="宋体" panose="02010600030101010101" pitchFamily="2" charset="-122"/>
              </a:rPr>
              <a:t>找到了，信息为 </a:t>
            </a:r>
            <a:r>
              <a:rPr lang="en-US" altLang="zh-CN">
                <a:ea typeface="宋体" panose="02010600030101010101" pitchFamily="2" charset="-122"/>
              </a:rPr>
              <a:t>no=%d name=%s\n", resNode.getNo(),</a:t>
            </a:r>
            <a:endParaRPr lang="en-US" altLang="zh-CN">
              <a:ea typeface="宋体" panose="02010600030101010101" pitchFamily="2" charset="-122"/>
            </a:endParaRPr>
          </a:p>
          <a:p>
            <a:pPr eaLnBrk="1" hangingPunct="1"/>
            <a:r>
              <a:rPr lang="en-US" altLang="zh-CN">
                <a:ea typeface="宋体" panose="02010600030101010101" pitchFamily="2" charset="-122"/>
              </a:rPr>
              <a:t>		// resNode.getName());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System.out.printf("</a:t>
            </a:r>
            <a:r>
              <a:rPr lang="zh-CN" altLang="en-US">
                <a:ea typeface="宋体" panose="02010600030101010101" pitchFamily="2" charset="-122"/>
              </a:rPr>
              <a:t>没有找到</a:t>
            </a:r>
            <a:r>
              <a:rPr lang="en-US" altLang="zh-CN">
                <a:ea typeface="宋体" panose="02010600030101010101" pitchFamily="2" charset="-122"/>
              </a:rPr>
              <a:t>no=%d</a:t>
            </a:r>
            <a:r>
              <a:rPr lang="zh-CN" altLang="en-US">
                <a:ea typeface="宋体" panose="02010600030101010101" pitchFamily="2" charset="-122"/>
              </a:rPr>
              <a:t>的英雄</a:t>
            </a:r>
            <a:r>
              <a:rPr lang="en-US" altLang="zh-CN">
                <a:ea typeface="宋体" panose="02010600030101010101" pitchFamily="2" charset="-122"/>
              </a:rPr>
              <a:t>\n", 5);</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System.out.println("</a:t>
            </a:r>
            <a:r>
              <a:rPr lang="zh-CN" altLang="en-US">
                <a:ea typeface="宋体" panose="02010600030101010101" pitchFamily="2" charset="-122"/>
              </a:rPr>
              <a:t>后序查找</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HeroNode resNode = binaryTree.postOrderSearch(5);</a:t>
            </a:r>
            <a:endParaRPr lang="en-US" altLang="zh-CN">
              <a:ea typeface="宋体" panose="02010600030101010101" pitchFamily="2" charset="-122"/>
            </a:endParaRPr>
          </a:p>
          <a:p>
            <a:pPr eaLnBrk="1" hangingPunct="1"/>
            <a:r>
              <a:rPr lang="en-US" altLang="zh-CN">
                <a:ea typeface="宋体" panose="02010600030101010101" pitchFamily="2" charset="-122"/>
              </a:rPr>
              <a:t>		//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 System.out.printf("</a:t>
            </a:r>
            <a:r>
              <a:rPr lang="zh-CN" altLang="en-US">
                <a:ea typeface="宋体" panose="02010600030101010101" pitchFamily="2" charset="-122"/>
              </a:rPr>
              <a:t>找到了，信息为 </a:t>
            </a:r>
            <a:r>
              <a:rPr lang="en-US" altLang="zh-CN">
                <a:ea typeface="宋体" panose="02010600030101010101" pitchFamily="2" charset="-122"/>
              </a:rPr>
              <a:t>no=%d name=%s\n", resNode.getNo(),</a:t>
            </a:r>
            <a:endParaRPr lang="en-US" altLang="zh-CN">
              <a:ea typeface="宋体" panose="02010600030101010101" pitchFamily="2" charset="-122"/>
            </a:endParaRPr>
          </a:p>
          <a:p>
            <a:pPr eaLnBrk="1" hangingPunct="1"/>
            <a:r>
              <a:rPr lang="en-US" altLang="zh-CN">
                <a:ea typeface="宋体" panose="02010600030101010101" pitchFamily="2" charset="-122"/>
              </a:rPr>
              <a:t>		// resNode.getName());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System.out.printf("</a:t>
            </a:r>
            <a:r>
              <a:rPr lang="zh-CN" altLang="en-US">
                <a:ea typeface="宋体" panose="02010600030101010101" pitchFamily="2" charset="-122"/>
              </a:rPr>
              <a:t>没有找到</a:t>
            </a:r>
            <a:r>
              <a:rPr lang="en-US" altLang="zh-CN">
                <a:ea typeface="宋体" panose="02010600030101010101" pitchFamily="2" charset="-122"/>
              </a:rPr>
              <a:t>no=%d</a:t>
            </a:r>
            <a:r>
              <a:rPr lang="zh-CN" altLang="en-US">
                <a:ea typeface="宋体" panose="02010600030101010101" pitchFamily="2" charset="-122"/>
              </a:rPr>
              <a:t>的英雄</a:t>
            </a:r>
            <a:r>
              <a:rPr lang="en-US" altLang="zh-CN">
                <a:ea typeface="宋体" panose="02010600030101010101" pitchFamily="2" charset="-122"/>
              </a:rPr>
              <a:t>\n", 5);</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删除节点或子树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删除前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binaryTree.preOrder();</a:t>
            </a:r>
            <a:endParaRPr lang="en-US" altLang="zh-CN">
              <a:ea typeface="宋体" panose="02010600030101010101" pitchFamily="2" charset="-122"/>
            </a:endParaRPr>
          </a:p>
          <a:p>
            <a:pPr eaLnBrk="1" hangingPunct="1"/>
            <a:r>
              <a:rPr lang="en-US" altLang="zh-CN">
                <a:ea typeface="宋体" panose="02010600030101010101" pitchFamily="2" charset="-122"/>
              </a:rPr>
              <a:t>	    binaryTree.delNode(5);</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删除后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binaryTree.preOrder();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String name;</a:t>
            </a:r>
            <a:endParaRPr lang="en-US" altLang="zh-CN">
              <a:ea typeface="宋体" panose="02010600030101010101" pitchFamily="2" charset="-122"/>
            </a:endParaRPr>
          </a:p>
          <a:p>
            <a:pPr eaLnBrk="1" hangingPunct="1"/>
            <a:r>
              <a:rPr lang="en-US" altLang="zh-CN">
                <a:ea typeface="宋体" panose="02010600030101010101" pitchFamily="2" charset="-122"/>
              </a:rPr>
              <a:t>	private HeroNode left;</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right;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getNo() {</a:t>
            </a:r>
            <a:endParaRPr lang="en-US" altLang="zh-CN">
              <a:ea typeface="宋体" panose="02010600030101010101" pitchFamily="2" charset="-122"/>
            </a:endParaRPr>
          </a:p>
          <a:p>
            <a:pPr eaLnBrk="1" hangingPunct="1"/>
            <a:r>
              <a:rPr lang="en-US" altLang="zh-CN">
                <a:ea typeface="宋体" panose="02010600030101010101" pitchFamily="2" charset="-122"/>
              </a:rPr>
              <a:t>		return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String getName() {</a:t>
            </a:r>
            <a:endParaRPr lang="en-US" altLang="zh-CN">
              <a:ea typeface="宋体" panose="02010600030101010101" pitchFamily="2" charset="-122"/>
            </a:endParaRPr>
          </a:p>
          <a:p>
            <a:pPr eaLnBrk="1" hangingPunct="1"/>
            <a:r>
              <a:rPr lang="en-US" altLang="zh-CN">
                <a:ea typeface="宋体" panose="02010600030101010101" pitchFamily="2" charset="-122"/>
              </a:rPr>
              <a:t>		return 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this.left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this.right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递归删除</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delNode(int 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因为我们的二叉树是单向的，所以我们是判断当前节点的子节点是否需要被删除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而不能判断当前节点</a:t>
            </a:r>
            <a:r>
              <a:rPr lang="en-US" altLang="zh-CN">
                <a:ea typeface="宋体" panose="02010600030101010101" pitchFamily="2" charset="-122"/>
              </a:rPr>
              <a:t>this</a:t>
            </a:r>
            <a:r>
              <a:rPr lang="zh-CN" altLang="en-US">
                <a:ea typeface="宋体" panose="02010600030101010101" pitchFamily="2" charset="-122"/>
              </a:rPr>
              <a:t>是否是要删除的节点</a:t>
            </a:r>
            <a:r>
              <a:rPr lang="en-US" altLang="zh-CN">
                <a:ea typeface="宋体" panose="02010600030101010101" pitchFamily="2" charset="-122"/>
              </a:rPr>
              <a:t>,</a:t>
            </a:r>
            <a:r>
              <a:rPr lang="zh-CN" altLang="en-US">
                <a:ea typeface="宋体" panose="02010600030101010101" pitchFamily="2" charset="-122"/>
              </a:rPr>
              <a:t>否则无法删除</a:t>
            </a:r>
            <a:r>
              <a:rPr lang="en-US" altLang="zh-CN">
                <a:ea typeface="宋体" panose="02010600030101010101" pitchFamily="2" charset="-122"/>
              </a:rPr>
              <a:t>(</a:t>
            </a:r>
            <a:r>
              <a:rPr lang="zh-CN" altLang="en-US">
                <a:ea typeface="宋体" panose="02010600030101010101" pitchFamily="2" charset="-122"/>
              </a:rPr>
              <a:t>单向的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//2.</a:t>
            </a:r>
            <a:r>
              <a:rPr lang="zh-CN" altLang="en-US">
                <a:ea typeface="宋体" panose="02010600030101010101" pitchFamily="2" charset="-122"/>
              </a:rPr>
              <a:t>并且如果执行到这，说明删除的节点不是</a:t>
            </a:r>
            <a:r>
              <a:rPr lang="en-US" altLang="zh-CN">
                <a:ea typeface="宋体" panose="02010600030101010101" pitchFamily="2" charset="-122"/>
              </a:rPr>
              <a:t>root</a:t>
            </a:r>
            <a:r>
              <a:rPr lang="zh-CN" altLang="en-US">
                <a:ea typeface="宋体" panose="02010600030101010101" pitchFamily="2" charset="-122"/>
              </a:rPr>
              <a:t>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如果删除的是左子节点</a:t>
            </a:r>
            <a:r>
              <a:rPr lang="en-US" altLang="zh-CN">
                <a:ea typeface="宋体" panose="02010600030101010101" pitchFamily="2" charset="-122"/>
              </a:rPr>
              <a:t>, </a:t>
            </a:r>
            <a:r>
              <a:rPr lang="zh-CN" altLang="en-US">
                <a:ea typeface="宋体" panose="02010600030101010101" pitchFamily="2" charset="-122"/>
              </a:rPr>
              <a:t>注意需要判断下 </a:t>
            </a:r>
            <a:r>
              <a:rPr lang="en-US" altLang="zh-CN">
                <a:ea typeface="宋体" panose="02010600030101010101" pitchFamily="2" charset="-122"/>
              </a:rPr>
              <a:t>this.leftNode!=null,</a:t>
            </a:r>
            <a:r>
              <a:rPr lang="zh-CN" altLang="en-US">
                <a:ea typeface="宋体" panose="02010600030101010101" pitchFamily="2" charset="-122"/>
              </a:rPr>
              <a:t>否则有</a:t>
            </a:r>
            <a:r>
              <a:rPr lang="en-US" altLang="zh-CN">
                <a:ea typeface="宋体" panose="02010600030101010101" pitchFamily="2" charset="-122"/>
              </a:rPr>
              <a:t>NUll</a:t>
            </a:r>
            <a:r>
              <a:rPr lang="zh-CN" altLang="en-US">
                <a:ea typeface="宋体" panose="02010600030101010101" pitchFamily="2" charset="-122"/>
              </a:rPr>
              <a:t>异常</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(this.left!=null &amp;&amp; this.left.no == no) {</a:t>
            </a:r>
            <a:endParaRPr lang="en-US" altLang="zh-CN">
              <a:ea typeface="宋体" panose="02010600030101010101" pitchFamily="2" charset="-122"/>
            </a:endParaRPr>
          </a:p>
          <a:p>
            <a:pPr eaLnBrk="1" hangingPunct="1"/>
            <a:r>
              <a:rPr lang="en-US" altLang="zh-CN">
                <a:ea typeface="宋体" panose="02010600030101010101" pitchFamily="2" charset="-122"/>
              </a:rPr>
              <a:t>	      this.left = null;</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判断是否删除的右子节点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(this.right!=null &amp;&amp; this.right.no == no) {</a:t>
            </a:r>
            <a:endParaRPr lang="en-US" altLang="zh-CN">
              <a:ea typeface="宋体" panose="02010600030101010101" pitchFamily="2" charset="-122"/>
            </a:endParaRPr>
          </a:p>
          <a:p>
            <a:pPr eaLnBrk="1" hangingPunct="1"/>
            <a:r>
              <a:rPr lang="en-US" altLang="zh-CN">
                <a:ea typeface="宋体" panose="02010600030101010101" pitchFamily="2" charset="-122"/>
              </a:rPr>
              <a:t>	      this.right = null;</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递归向左子树查找，并删除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递归向右子树查找，并删除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preOrderSeacher(int no)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 // </a:t>
            </a:r>
            <a:r>
              <a:rPr lang="zh-CN" altLang="en-US">
                <a:ea typeface="宋体" panose="02010600030101010101" pitchFamily="2" charset="-122"/>
              </a:rPr>
              <a:t>比较当前节点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BinaryTree {</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setRoot(HeroNode root) {</a:t>
            </a:r>
            <a:endParaRPr lang="en-US" altLang="zh-CN">
              <a:ea typeface="宋体" panose="02010600030101010101" pitchFamily="2" charset="-122"/>
            </a:endParaRPr>
          </a:p>
          <a:p>
            <a:pPr eaLnBrk="1" hangingPunct="1"/>
            <a:r>
              <a:rPr lang="en-US" altLang="zh-CN">
                <a:ea typeface="宋体" panose="02010600030101010101" pitchFamily="2" charset="-122"/>
              </a:rPr>
              <a:t>		this.root = root;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delNode(int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如果刚好删除就是</a:t>
            </a:r>
            <a:r>
              <a:rPr lang="en-US" altLang="zh-CN">
                <a:ea typeface="宋体" panose="02010600030101010101" pitchFamily="2" charset="-122"/>
              </a:rPr>
              <a:t>root,</a:t>
            </a:r>
            <a:r>
              <a:rPr lang="zh-CN" altLang="en-US">
                <a:ea typeface="宋体" panose="02010600030101010101" pitchFamily="2" charset="-122"/>
              </a:rPr>
              <a:t>就相当于清空该二叉树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(root.getNo() == no) {</a:t>
            </a:r>
            <a:endParaRPr lang="en-US" altLang="zh-CN">
              <a:ea typeface="宋体" panose="02010600030101010101" pitchFamily="2" charset="-122"/>
            </a:endParaRPr>
          </a:p>
          <a:p>
            <a:pPr eaLnBrk="1" hangingPunct="1"/>
            <a:r>
              <a:rPr lang="en-US" altLang="zh-CN">
                <a:ea typeface="宋体" panose="02010600030101010101" pitchFamily="2" charset="-122"/>
              </a:rPr>
              <a:t>	        root = null;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root.delNode(no);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先给出思路</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也可以考虑课堂直接给出答案</a:t>
            </a:r>
            <a:r>
              <a:rPr lang="en-US" altLang="zh-CN">
                <a:ea typeface="宋体" panose="02010600030101010101" pitchFamily="2" charset="-122"/>
              </a:rPr>
              <a:t>(</a:t>
            </a:r>
            <a:r>
              <a:rPr lang="zh-CN" altLang="en-US">
                <a:ea typeface="宋体" panose="02010600030101010101" pitchFamily="2" charset="-122"/>
              </a:rPr>
              <a:t>比较简单</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endParaRPr lang="en-US" altLang="zh-CN">
              <a:ea typeface="宋体" panose="02010600030101010101" pitchFamily="2" charset="-122"/>
            </a:endParaRPr>
          </a:p>
          <a:p>
            <a:pPr eaLnBrk="1" hangingPunct="1"/>
            <a:r>
              <a:rPr lang="en-US" altLang="zh-CN">
                <a:ea typeface="宋体" panose="02010600030101010101" pitchFamily="2" charset="-122"/>
              </a:rPr>
              <a:t>0.</a:t>
            </a:r>
            <a:r>
              <a:rPr lang="zh-CN" altLang="en-US">
                <a:ea typeface="宋体" panose="02010600030101010101" pitchFamily="2" charset="-122"/>
              </a:rPr>
              <a:t>授课时，需要现场画图，才方便说明</a:t>
            </a:r>
            <a:r>
              <a:rPr lang="en-US" altLang="zh-CN">
                <a:ea typeface="宋体" panose="02010600030101010101" pitchFamily="2" charset="-122"/>
              </a:rPr>
              <a:t>, </a:t>
            </a:r>
            <a:r>
              <a:rPr lang="zh-CN" altLang="en-US">
                <a:ea typeface="宋体" panose="02010600030101010101" pitchFamily="2" charset="-122"/>
              </a:rPr>
              <a:t>先画 二叉树，然后画对应的数组。</a:t>
            </a:r>
            <a:endParaRPr lang="en-US" altLang="zh-CN">
              <a:ea typeface="宋体" panose="02010600030101010101" pitchFamily="2" charset="-122"/>
            </a:endParaRPr>
          </a:p>
          <a:p>
            <a:pPr eaLnBrk="1" hangingPunct="1"/>
            <a:r>
              <a:rPr lang="en-US" altLang="zh-CN">
                <a:ea typeface="宋体" panose="02010600030101010101" pitchFamily="2" charset="-122"/>
              </a:rPr>
              <a:t>1.</a:t>
            </a:r>
            <a:r>
              <a:rPr lang="zh-CN" altLang="en-US">
                <a:ea typeface="宋体" panose="02010600030101010101" pitchFamily="2" charset="-122"/>
              </a:rPr>
              <a:t>上面的</a:t>
            </a:r>
            <a:r>
              <a:rPr lang="en-US" altLang="zh-CN" baseline="0">
                <a:ea typeface="宋体" panose="02010600030101010101" pitchFamily="2" charset="-122"/>
              </a:rPr>
              <a:t> 1</a:t>
            </a:r>
            <a:r>
              <a:rPr lang="zh-CN" altLang="en-US" baseline="0">
                <a:ea typeface="宋体" panose="02010600030101010101" pitchFamily="2" charset="-122"/>
              </a:rPr>
              <a:t>， </a:t>
            </a:r>
            <a:r>
              <a:rPr lang="en-US" altLang="zh-CN" baseline="0">
                <a:ea typeface="宋体" panose="02010600030101010101" pitchFamily="2" charset="-122"/>
              </a:rPr>
              <a:t>2</a:t>
            </a:r>
            <a:r>
              <a:rPr lang="zh-CN" altLang="en-US" baseline="0">
                <a:ea typeface="宋体" panose="02010600030101010101" pitchFamily="2" charset="-122"/>
              </a:rPr>
              <a:t>， </a:t>
            </a:r>
            <a:r>
              <a:rPr lang="en-US" altLang="zh-CN" baseline="0">
                <a:ea typeface="宋体" panose="02010600030101010101" pitchFamily="2" charset="-122"/>
              </a:rPr>
              <a:t>3 </a:t>
            </a:r>
            <a:r>
              <a:rPr lang="zh-CN" altLang="en-US" baseline="0">
                <a:ea typeface="宋体" panose="02010600030101010101" pitchFamily="2" charset="-122"/>
              </a:rPr>
              <a:t>绿线表示层对应的数据</a:t>
            </a:r>
            <a:r>
              <a:rPr lang="en-US" altLang="zh-CN" baseline="0">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比如</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个元素的右子节点为 </a:t>
            </a:r>
            <a:r>
              <a:rPr lang="en-US" altLang="zh-CN">
                <a:ea typeface="宋体" panose="02010600030101010101" pitchFamily="2" charset="-122"/>
              </a:rPr>
              <a:t>2 * 2 + 2 = 6 </a:t>
            </a:r>
            <a:r>
              <a:rPr lang="zh-CN" altLang="en-US">
                <a:ea typeface="宋体" panose="02010600030101010101" pitchFamily="2" charset="-122"/>
              </a:rPr>
              <a:t>， 即第</a:t>
            </a:r>
            <a:r>
              <a:rPr lang="en-US" altLang="zh-CN">
                <a:ea typeface="宋体" panose="02010600030101010101" pitchFamily="2" charset="-122"/>
              </a:rPr>
              <a:t>6</a:t>
            </a:r>
            <a:r>
              <a:rPr lang="zh-CN" altLang="en-US">
                <a:ea typeface="宋体" panose="02010600030101010101" pitchFamily="2" charset="-122"/>
              </a:rPr>
              <a:t>个元素</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参考</a:t>
            </a:r>
            <a:r>
              <a:rPr lang="en-US" altLang="zh-CN">
                <a:ea typeface="宋体" panose="02010600030101010101" pitchFamily="2" charset="-122"/>
              </a:rPr>
              <a:t>: google</a:t>
            </a:r>
            <a:r>
              <a:rPr lang="zh-CN" altLang="en-US">
                <a:ea typeface="宋体" panose="02010600030101010101" pitchFamily="2" charset="-122"/>
              </a:rPr>
              <a:t>算法编程大赛</a:t>
            </a:r>
            <a:endParaRPr lang="zh-CN" altLang="en-US">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代码</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ArrBinaryTreeDemo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 =  {1,2,3,4,5,6,7};</a:t>
            </a:r>
            <a:endParaRPr lang="en-US" altLang="zh-CN">
              <a:ea typeface="宋体" panose="02010600030101010101" pitchFamily="2" charset="-122"/>
            </a:endParaRPr>
          </a:p>
          <a:p>
            <a:pPr eaLnBrk="1" hangingPunct="1"/>
            <a:r>
              <a:rPr lang="en-US" altLang="zh-CN">
                <a:ea typeface="宋体" panose="02010600030101010101" pitchFamily="2" charset="-122"/>
              </a:rPr>
              <a:t>		ArrayBinaryTree arrayBinaryTree = new ArrayBinaryTree(arr);</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前序遍历我们的数组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arrayBinaryTree.preOrder(); //1,2,4,5,3,6,7</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课后练习：请同学们完成对数组以二叉树中序， 后序遍历方式的代码</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class ArrayBinaryTree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private int[] 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ArrayBinaryTree(int[] arr) {</a:t>
            </a:r>
            <a:endParaRPr lang="en-US" altLang="zh-CN">
              <a:ea typeface="宋体" panose="02010600030101010101" pitchFamily="2" charset="-122"/>
            </a:endParaRPr>
          </a:p>
          <a:p>
            <a:pPr eaLnBrk="1" hangingPunct="1"/>
            <a:r>
              <a:rPr lang="en-US" altLang="zh-CN">
                <a:ea typeface="宋体" panose="02010600030101010101" pitchFamily="2" charset="-122"/>
              </a:rPr>
              <a:t>		this.arr = 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对</a:t>
            </a:r>
            <a:r>
              <a:rPr lang="en-US" altLang="zh-CN">
                <a:ea typeface="宋体" panose="02010600030101010101" pitchFamily="2" charset="-122"/>
              </a:rPr>
              <a:t>preOrder </a:t>
            </a:r>
            <a:r>
              <a:rPr lang="zh-CN" altLang="en-US">
                <a:ea typeface="宋体" panose="02010600030101010101" pitchFamily="2" charset="-122"/>
              </a:rPr>
              <a:t>进行一个重载</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this.preOrder(0);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preOrder(int index) {</a:t>
            </a:r>
            <a:endParaRPr lang="en-US" altLang="zh-CN">
              <a:ea typeface="宋体" panose="02010600030101010101" pitchFamily="2" charset="-122"/>
            </a:endParaRPr>
          </a:p>
          <a:p>
            <a:pPr eaLnBrk="1" hangingPunct="1"/>
            <a:r>
              <a:rPr lang="en-US" altLang="zh-CN">
                <a:ea typeface="宋体" panose="02010600030101010101" pitchFamily="2" charset="-122"/>
              </a:rPr>
              <a:t>		if (arr == null || arr.length == 0)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数组为空，不能按照二叉树前序遍历</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System.out.println(arr[index]);</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向左递归遍历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((index * 2 + 1) &lt; arr.length) {</a:t>
            </a:r>
            <a:endParaRPr lang="en-US" altLang="zh-CN">
              <a:ea typeface="宋体" panose="02010600030101010101" pitchFamily="2" charset="-122"/>
            </a:endParaRPr>
          </a:p>
          <a:p>
            <a:pPr eaLnBrk="1" hangingPunct="1"/>
            <a:r>
              <a:rPr lang="en-US" altLang="zh-CN">
                <a:ea typeface="宋体" panose="02010600030101010101" pitchFamily="2" charset="-122"/>
              </a:rPr>
              <a:t>			preOrder(index * 2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向右边递归遍历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((index * 2 + 2) &lt; arr.length) {</a:t>
            </a:r>
            <a:endParaRPr lang="en-US" altLang="zh-CN">
              <a:ea typeface="宋体" panose="02010600030101010101" pitchFamily="2" charset="-122"/>
            </a:endParaRPr>
          </a:p>
          <a:p>
            <a:pPr eaLnBrk="1" hangingPunct="1"/>
            <a:r>
              <a:rPr lang="en-US" altLang="zh-CN">
                <a:ea typeface="宋体" panose="02010600030101010101" pitchFamily="2" charset="-122"/>
              </a:rPr>
              <a:t>			preOrder(index * 2 + 2);</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讲解</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思路分析</a:t>
            </a:r>
            <a:endParaRPr lang="en-US" altLang="zh-CN">
              <a:ea typeface="宋体" panose="02010600030101010101" pitchFamily="2" charset="-122"/>
            </a:endParaRPr>
          </a:p>
          <a:p>
            <a:pPr marL="228600" indent="-228600" eaLnBrk="1" hangingPunct="1">
              <a:buAutoNum type="arabicPeriod"/>
            </a:pPr>
            <a:r>
              <a:rPr lang="zh-CN" altLang="en-US" baseline="0">
                <a:ea typeface="宋体" panose="02010600030101010101" pitchFamily="2" charset="-122"/>
              </a:rPr>
              <a:t>画出中序线索化二叉树的示意图</a:t>
            </a:r>
            <a:endParaRPr lang="en-US" altLang="zh-CN" baseline="0">
              <a:ea typeface="宋体" panose="02010600030101010101" pitchFamily="2" charset="-122"/>
            </a:endParaRPr>
          </a:p>
          <a:p>
            <a:pPr marL="228600" indent="-228600" eaLnBrk="1" hangingPunct="1">
              <a:buAutoNum type="arabicPeriod"/>
            </a:pPr>
            <a:r>
              <a:rPr lang="zh-CN" altLang="en-US" baseline="0">
                <a:ea typeface="宋体" panose="02010600030101010101" pitchFamily="2" charset="-122"/>
              </a:rPr>
              <a:t>对中序遍历后的相关说明</a:t>
            </a:r>
            <a:endParaRPr lang="en-US" altLang="zh-CN" baseline="0">
              <a:ea typeface="宋体" panose="02010600030101010101" pitchFamily="2" charset="-122"/>
            </a:endParaRPr>
          </a:p>
          <a:p>
            <a:pPr marL="228600" indent="-228600" eaLnBrk="1" hangingPunct="1">
              <a:buAutoNum type="arabicPeriod"/>
            </a:pPr>
            <a:endParaRPr lang="en-US" altLang="zh-CN" baseline="0">
              <a:ea typeface="宋体" panose="02010600030101010101" pitchFamily="2" charset="-122"/>
            </a:endParaRPr>
          </a:p>
          <a:p>
            <a:r>
              <a:rPr lang="zh-CN" altLang="en-US" sz="1200" b="1"/>
              <a:t>说明</a:t>
            </a:r>
            <a:r>
              <a:rPr lang="en-US" altLang="zh-CN" sz="1200" b="1"/>
              <a:t>: </a:t>
            </a:r>
            <a:r>
              <a:rPr lang="zh-CN" altLang="en-US" sz="1200" b="1"/>
              <a:t>当线索化二叉树后，</a:t>
            </a:r>
            <a:r>
              <a:rPr lang="en-US" altLang="zh-CN" sz="1200" b="1"/>
              <a:t>Node</a:t>
            </a:r>
            <a:r>
              <a:rPr lang="zh-CN" altLang="en-US" sz="1200" b="1"/>
              <a:t>节点的 属性 </a:t>
            </a:r>
            <a:r>
              <a:rPr lang="en-US" altLang="zh-CN" sz="1200" b="1"/>
              <a:t>left </a:t>
            </a:r>
            <a:r>
              <a:rPr lang="zh-CN" altLang="en-US" sz="1200" b="1"/>
              <a:t>和 </a:t>
            </a:r>
            <a:r>
              <a:rPr lang="en-US" altLang="zh-CN" sz="1200" b="1"/>
              <a:t>right </a:t>
            </a:r>
            <a:r>
              <a:rPr lang="zh-CN" altLang="en-US" sz="1200" b="1"/>
              <a:t>，有如下情况</a:t>
            </a:r>
            <a:r>
              <a:rPr lang="en-US" altLang="zh-CN" sz="1200" b="1"/>
              <a:t>:</a:t>
            </a:r>
            <a:endParaRPr lang="en-US" altLang="zh-CN" sz="1200" b="1"/>
          </a:p>
          <a:p>
            <a:pPr marL="342900" indent="-342900">
              <a:buAutoNum type="arabicParenR"/>
            </a:pPr>
            <a:r>
              <a:rPr lang="en-US" altLang="zh-CN" sz="1200"/>
              <a:t>left </a:t>
            </a:r>
            <a:r>
              <a:rPr lang="zh-CN" altLang="en-US" sz="1200"/>
              <a:t>指向的是左子树，也可能是指向的前驱节点</a:t>
            </a:r>
            <a:r>
              <a:rPr lang="en-US" altLang="zh-CN" sz="1200"/>
              <a:t>. </a:t>
            </a:r>
            <a:r>
              <a:rPr lang="zh-CN" altLang="en-US" sz="1200"/>
              <a:t>比如 ① 节点 </a:t>
            </a:r>
            <a:r>
              <a:rPr lang="en-US" altLang="zh-CN" sz="1200"/>
              <a:t>left </a:t>
            </a:r>
            <a:r>
              <a:rPr lang="zh-CN" altLang="en-US" sz="1200"/>
              <a:t>指向的左子树</a:t>
            </a:r>
            <a:r>
              <a:rPr lang="en-US" altLang="zh-CN" sz="1200"/>
              <a:t>, </a:t>
            </a:r>
            <a:r>
              <a:rPr lang="zh-CN" altLang="en-US" sz="1200"/>
              <a:t>而 ⑩ 节点的 </a:t>
            </a:r>
            <a:r>
              <a:rPr lang="en-US" altLang="zh-CN" sz="1200"/>
              <a:t>left </a:t>
            </a:r>
            <a:r>
              <a:rPr lang="zh-CN" altLang="en-US" sz="1200"/>
              <a:t>指向的就是前驱节点</a:t>
            </a:r>
            <a:r>
              <a:rPr lang="en-US" altLang="zh-CN" sz="1200"/>
              <a:t>.</a:t>
            </a:r>
            <a:endParaRPr lang="en-US" altLang="zh-CN" sz="1200"/>
          </a:p>
          <a:p>
            <a:pPr marL="342900" indent="-342900">
              <a:buAutoNum type="arabicParenR"/>
            </a:pPr>
            <a:r>
              <a:rPr lang="en-US" altLang="zh-CN" sz="1200"/>
              <a:t>right</a:t>
            </a:r>
            <a:r>
              <a:rPr lang="zh-CN" altLang="en-US" sz="1200"/>
              <a:t>指向的是右子树，也可能是指向后继节点，比如 ① 节点</a:t>
            </a:r>
            <a:r>
              <a:rPr lang="en-US" altLang="zh-CN" sz="1200"/>
              <a:t>right </a:t>
            </a:r>
            <a:r>
              <a:rPr lang="zh-CN" altLang="en-US" sz="1200"/>
              <a:t>指向的是右子树，而⑩ 节点的</a:t>
            </a:r>
            <a:r>
              <a:rPr lang="en-US" altLang="zh-CN" sz="1200"/>
              <a:t>right </a:t>
            </a:r>
            <a:r>
              <a:rPr lang="zh-CN" altLang="en-US" sz="1200"/>
              <a:t>指向的是后继节点</a:t>
            </a:r>
            <a:r>
              <a:rPr lang="en-US" altLang="zh-CN" sz="1200"/>
              <a:t>.</a:t>
            </a:r>
            <a:endParaRPr lang="en-US" altLang="zh-CN" sz="1200"/>
          </a:p>
          <a:p>
            <a:pPr marL="0" indent="0" eaLnBrk="1" hangingPunct="1">
              <a:buNone/>
            </a:pPr>
            <a:endParaRPr lang="en-US" altLang="zh-CN" baseline="0">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具体代码如下</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说明</a:t>
            </a:r>
            <a:r>
              <a:rPr lang="zh-CN" altLang="en-US" baseline="0">
                <a:ea typeface="宋体" panose="02010600030101010101" pitchFamily="2" charset="-122"/>
              </a:rPr>
              <a:t> ， 代码多屏</a:t>
            </a:r>
            <a:r>
              <a:rPr lang="en-US" altLang="zh-CN" baseline="0">
                <a:ea typeface="宋体" panose="02010600030101010101" pitchFamily="2" charset="-122"/>
              </a:rPr>
              <a:t>, </a:t>
            </a:r>
            <a:r>
              <a:rPr lang="zh-CN" altLang="en-US" baseline="0">
                <a:ea typeface="宋体" panose="02010600030101010101" pitchFamily="2" charset="-122"/>
              </a:rPr>
              <a:t>增加部分的代码，我已经标成粗体了</a:t>
            </a:r>
            <a:r>
              <a:rPr lang="en-US" altLang="zh-CN" baseline="0">
                <a:ea typeface="宋体" panose="02010600030101010101" pitchFamily="2" charset="-122"/>
              </a:rPr>
              <a:t>.</a:t>
            </a:r>
            <a:endParaRPr lang="en-US" altLang="zh-CN" baseline="0">
              <a:ea typeface="宋体" panose="02010600030101010101" pitchFamily="2" charset="-122"/>
            </a:endParaRPr>
          </a:p>
          <a:p>
            <a:pPr eaLnBrk="1" hangingPunct="1"/>
            <a:endParaRPr lang="en-US" altLang="zh-CN" baseline="0">
              <a:ea typeface="宋体" panose="02010600030101010101" pitchFamily="2" charset="-122"/>
            </a:endParaRPr>
          </a:p>
          <a:p>
            <a:pPr eaLnBrk="1" hangingPunct="1"/>
            <a:r>
              <a:rPr lang="en-US" altLang="zh-CN">
                <a:ea typeface="宋体" panose="02010600030101010101" pitchFamily="2" charset="-122"/>
              </a:rPr>
              <a:t>package com.atguigu.threadbinarytree;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构建二叉树，我们这里先使用指定的方式，后面我们使用递归方式创建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root = new HeroNode(1, "jack");</a:t>
            </a:r>
            <a:endParaRPr lang="en-US" altLang="zh-CN">
              <a:ea typeface="宋体" panose="02010600030101010101" pitchFamily="2" charset="-122"/>
            </a:endParaRPr>
          </a:p>
          <a:p>
            <a:pPr eaLnBrk="1" hangingPunct="1"/>
            <a:r>
              <a:rPr lang="en-US" altLang="zh-CN">
                <a:ea typeface="宋体" panose="02010600030101010101" pitchFamily="2" charset="-122"/>
              </a:rPr>
              <a:t>		HeroNode node1 = new HeroNode(3, "tom");</a:t>
            </a:r>
            <a:endParaRPr lang="en-US" altLang="zh-CN">
              <a:ea typeface="宋体" panose="02010600030101010101" pitchFamily="2" charset="-122"/>
            </a:endParaRPr>
          </a:p>
          <a:p>
            <a:pPr eaLnBrk="1" hangingPunct="1"/>
            <a:r>
              <a:rPr lang="en-US" altLang="zh-CN">
                <a:ea typeface="宋体" panose="02010600030101010101" pitchFamily="2" charset="-122"/>
              </a:rPr>
              <a:t>		HeroNode node2 = new HeroNode(6, "mike");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root.setLeftNode(node1);</a:t>
            </a:r>
            <a:endParaRPr lang="en-US" altLang="zh-CN">
              <a:ea typeface="宋体" panose="02010600030101010101" pitchFamily="2" charset="-122"/>
            </a:endParaRPr>
          </a:p>
          <a:p>
            <a:pPr eaLnBrk="1" hangingPunct="1"/>
            <a:r>
              <a:rPr lang="en-US" altLang="zh-CN">
                <a:ea typeface="宋体" panose="02010600030101010101" pitchFamily="2" charset="-122"/>
              </a:rPr>
              <a:t>		root.setRightNode(node2);</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binaryTree.setRoot(root);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node3 = new HeroNode(8,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node4 = new HeroNode(10,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node1.setLeftNode(node3);</a:t>
            </a:r>
            <a:endParaRPr lang="en-US" altLang="zh-CN">
              <a:ea typeface="宋体" panose="02010600030101010101" pitchFamily="2" charset="-122"/>
            </a:endParaRPr>
          </a:p>
          <a:p>
            <a:pPr eaLnBrk="1" hangingPunct="1"/>
            <a:r>
              <a:rPr lang="en-US" altLang="zh-CN">
                <a:ea typeface="宋体" panose="02010600030101010101" pitchFamily="2" charset="-122"/>
              </a:rPr>
              <a:t>		node1.setRightNode(node4);</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node5 = new HeroNode(14, "jerry");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node2.setLeftNode(node5);</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中序线索化二叉树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binaryTree.threadNodes();</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中序线索化二叉树后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测试中序线索化二叉树是否正确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看看  </a:t>
            </a:r>
            <a:r>
              <a:rPr lang="en-US" altLang="zh-CN">
                <a:ea typeface="宋体" panose="02010600030101010101" pitchFamily="2" charset="-122"/>
              </a:rPr>
              <a:t>10 </a:t>
            </a:r>
            <a:r>
              <a:rPr lang="zh-CN" altLang="en-US">
                <a:ea typeface="宋体" panose="02010600030101010101" pitchFamily="2" charset="-122"/>
              </a:rPr>
              <a:t>这个节点后是不是 </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如果不做修改，这里会 </a:t>
            </a:r>
            <a:r>
              <a:rPr lang="en-US" altLang="zh-CN">
                <a:ea typeface="宋体" panose="02010600030101010101" pitchFamily="2" charset="-122"/>
              </a:rPr>
              <a:t>java.lang.StackOverflowError</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原因是因为 进行线索化后，原来的某些节点不再为</a:t>
            </a:r>
            <a:r>
              <a:rPr lang="en-US" altLang="zh-CN">
                <a:ea typeface="宋体" panose="02010600030101010101" pitchFamily="2" charset="-122"/>
              </a:rPr>
              <a:t>null,</a:t>
            </a:r>
            <a:r>
              <a:rPr lang="zh-CN" altLang="en-US">
                <a:ea typeface="宋体" panose="02010600030101010101" pitchFamily="2" charset="-122"/>
              </a:rPr>
              <a:t>因此会无限的查找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你看错误 </a:t>
            </a:r>
            <a:r>
              <a:rPr lang="en-US" altLang="zh-CN">
                <a:ea typeface="宋体" panose="02010600030101010101" pitchFamily="2" charset="-122"/>
              </a:rPr>
              <a:t>195 </a:t>
            </a:r>
            <a:r>
              <a:rPr lang="zh-CN" altLang="en-US">
                <a:ea typeface="宋体" panose="02010600030101010101" pitchFamily="2" charset="-122"/>
              </a:rPr>
              <a:t>行 </a:t>
            </a:r>
            <a:r>
              <a:rPr lang="en-US" altLang="zh-CN">
                <a:ea typeface="宋体" panose="02010600030101010101" pitchFamily="2" charset="-122"/>
              </a:rPr>
              <a:t>189</a:t>
            </a:r>
            <a:r>
              <a:rPr lang="zh-CN" altLang="en-US">
                <a:ea typeface="宋体" panose="02010600030101010101" pitchFamily="2" charset="-122"/>
              </a:rPr>
              <a:t>行 死循环了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com.atguigu.threadbinarytree.HeroNode.preOrderSeacher(BinaryTreeDemo.java:195)</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com.atguigu.threadbinarytree.HeroNode.preOrderSeacher(BinaryTreeDemo.java:189)</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com.atguigu.threadbinarytree.HeroNode.preOrderSeacher(BinaryTreeDemo.java:195)</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com.atguigu.threadbinarytree.HeroNode.preOrderSeacher(BinaryTreeDemo.java:189)</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com.atguigu.threadbinarytree.HeroNode.preOrderSeacher(BinaryTreeDemo.java:195)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heroNode10 = binaryTree.preOrderSearch(10);</a:t>
            </a:r>
            <a:endParaRPr lang="en-US" altLang="zh-CN">
              <a:ea typeface="宋体" panose="02010600030101010101" pitchFamily="2" charset="-122"/>
            </a:endParaRPr>
          </a:p>
          <a:p>
            <a:pPr eaLnBrk="1" hangingPunct="1"/>
            <a:r>
              <a:rPr lang="en-US" altLang="zh-CN">
                <a:ea typeface="宋体" panose="02010600030101010101" pitchFamily="2" charset="-122"/>
              </a:rPr>
              <a:t>//		HeroNode afterHeroNode10 = heroNode10.getRight();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System.out.println(afterHeroNode10);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测试中序线索化二叉树是否正确</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这里我们直接使用</a:t>
            </a:r>
            <a:r>
              <a:rPr lang="en-US" altLang="zh-CN" b="1">
                <a:ea typeface="宋体" panose="02010600030101010101" pitchFamily="2" charset="-122"/>
              </a:rPr>
              <a:t>10</a:t>
            </a:r>
            <a:r>
              <a:rPr lang="zh-CN" altLang="en-US" b="1">
                <a:ea typeface="宋体" panose="02010600030101010101" pitchFamily="2" charset="-122"/>
              </a:rPr>
              <a:t>节点的来验证，即可</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HeroNode afterHeroNode10 = node4.getRight();</a:t>
            </a:r>
            <a:endParaRPr lang="en-US" altLang="zh-CN" b="1">
              <a:ea typeface="宋体" panose="02010600030101010101" pitchFamily="2" charset="-122"/>
            </a:endParaRPr>
          </a:p>
          <a:p>
            <a:pPr eaLnBrk="1" hangingPunct="1"/>
            <a:r>
              <a:rPr lang="en-US" altLang="zh-CN" b="1">
                <a:ea typeface="宋体" panose="02010600030101010101" pitchFamily="2" charset="-122"/>
              </a:rPr>
              <a:t>		System.out.println(afterHeroNode10);// no=1 name=jack ok</a:t>
            </a:r>
            <a:r>
              <a:rPr lang="zh-CN" altLang="en-US" b="1">
                <a:ea typeface="宋体" panose="02010600030101010101" pitchFamily="2" charset="-122"/>
              </a:rPr>
              <a:t>了</a:t>
            </a:r>
            <a:endParaRPr lang="zh-CN" altLang="en-US" b="1">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String name;</a:t>
            </a:r>
            <a:endParaRPr lang="en-US" altLang="zh-CN">
              <a:ea typeface="宋体" panose="02010600030101010101" pitchFamily="2" charset="-122"/>
            </a:endParaRPr>
          </a:p>
          <a:p>
            <a:pPr eaLnBrk="1" hangingPunct="1"/>
            <a:r>
              <a:rPr lang="en-US" altLang="zh-CN">
                <a:ea typeface="宋体" panose="02010600030101010101" pitchFamily="2" charset="-122"/>
              </a:rPr>
              <a:t>	private HeroNode left;</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标识左右指针的类型</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我们规定</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//leftType = 0 </a:t>
            </a:r>
            <a:r>
              <a:rPr lang="zh-CN" altLang="en-US" b="1">
                <a:ea typeface="宋体" panose="02010600030101010101" pitchFamily="2" charset="-122"/>
              </a:rPr>
              <a:t>表示 </a:t>
            </a:r>
            <a:r>
              <a:rPr lang="en-US" altLang="zh-CN" b="1">
                <a:ea typeface="宋体" panose="02010600030101010101" pitchFamily="2" charset="-122"/>
              </a:rPr>
              <a:t>left </a:t>
            </a:r>
            <a:r>
              <a:rPr lang="zh-CN" altLang="en-US" b="1">
                <a:ea typeface="宋体" panose="02010600030101010101" pitchFamily="2" charset="-122"/>
              </a:rPr>
              <a:t>指向的是左子树 </a:t>
            </a:r>
            <a:r>
              <a:rPr lang="en-US" altLang="zh-CN" b="1">
                <a:ea typeface="宋体" panose="02010600030101010101" pitchFamily="2" charset="-122"/>
              </a:rPr>
              <a:t>leftType = 1 </a:t>
            </a:r>
            <a:r>
              <a:rPr lang="zh-CN" altLang="en-US" b="1">
                <a:ea typeface="宋体" panose="02010600030101010101" pitchFamily="2" charset="-122"/>
              </a:rPr>
              <a:t>表示 </a:t>
            </a:r>
            <a:r>
              <a:rPr lang="en-US" altLang="zh-CN" b="1">
                <a:ea typeface="宋体" panose="02010600030101010101" pitchFamily="2" charset="-122"/>
              </a:rPr>
              <a:t>left </a:t>
            </a:r>
            <a:r>
              <a:rPr lang="zh-CN" altLang="en-US" b="1">
                <a:ea typeface="宋体" panose="02010600030101010101" pitchFamily="2" charset="-122"/>
              </a:rPr>
              <a:t>指向前驱节点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//rightType = 0 </a:t>
            </a:r>
            <a:r>
              <a:rPr lang="zh-CN" altLang="en-US" b="1">
                <a:ea typeface="宋体" panose="02010600030101010101" pitchFamily="2" charset="-122"/>
              </a:rPr>
              <a:t>表示 </a:t>
            </a:r>
            <a:r>
              <a:rPr lang="en-US" altLang="zh-CN" b="1">
                <a:ea typeface="宋体" panose="02010600030101010101" pitchFamily="2" charset="-122"/>
              </a:rPr>
              <a:t>right </a:t>
            </a:r>
            <a:r>
              <a:rPr lang="zh-CN" altLang="en-US" b="1">
                <a:ea typeface="宋体" panose="02010600030101010101" pitchFamily="2" charset="-122"/>
              </a:rPr>
              <a:t>指向的是右子树 </a:t>
            </a:r>
            <a:r>
              <a:rPr lang="en-US" altLang="zh-CN" b="1">
                <a:ea typeface="宋体" panose="02010600030101010101" pitchFamily="2" charset="-122"/>
              </a:rPr>
              <a:t>rightType = 1 </a:t>
            </a:r>
            <a:r>
              <a:rPr lang="zh-CN" altLang="en-US" b="1">
                <a:ea typeface="宋体" panose="02010600030101010101" pitchFamily="2" charset="-122"/>
              </a:rPr>
              <a:t>表示 </a:t>
            </a:r>
            <a:r>
              <a:rPr lang="en-US" altLang="zh-CN" b="1">
                <a:ea typeface="宋体" panose="02010600030101010101" pitchFamily="2" charset="-122"/>
              </a:rPr>
              <a:t>right </a:t>
            </a:r>
            <a:r>
              <a:rPr lang="zh-CN" altLang="en-US" b="1">
                <a:ea typeface="宋体" panose="02010600030101010101" pitchFamily="2" charset="-122"/>
              </a:rPr>
              <a:t>指向后继节点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private int leftType;</a:t>
            </a:r>
            <a:endParaRPr lang="en-US" altLang="zh-CN" b="1">
              <a:ea typeface="宋体" panose="02010600030101010101" pitchFamily="2" charset="-122"/>
            </a:endParaRPr>
          </a:p>
          <a:p>
            <a:pPr eaLnBrk="1" hangingPunct="1"/>
            <a:r>
              <a:rPr lang="en-US" altLang="zh-CN" b="1">
                <a:ea typeface="宋体" panose="02010600030101010101" pitchFamily="2" charset="-122"/>
              </a:rPr>
              <a:t>	private int rightType;</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 getLeft() {</a:t>
            </a:r>
            <a:endParaRPr lang="en-US" altLang="zh-CN">
              <a:ea typeface="宋体" panose="02010600030101010101" pitchFamily="2" charset="-122"/>
            </a:endParaRPr>
          </a:p>
          <a:p>
            <a:pPr eaLnBrk="1" hangingPunct="1"/>
            <a:r>
              <a:rPr lang="en-US" altLang="zh-CN">
                <a:ea typeface="宋体" panose="02010600030101010101" pitchFamily="2" charset="-122"/>
              </a:rPr>
              <a:t>		return 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setLeft(HeroNode left) {</a:t>
            </a:r>
            <a:endParaRPr lang="en-US" altLang="zh-CN">
              <a:ea typeface="宋体" panose="02010600030101010101" pitchFamily="2" charset="-122"/>
            </a:endParaRPr>
          </a:p>
          <a:p>
            <a:pPr eaLnBrk="1" hangingPunct="1"/>
            <a:r>
              <a:rPr lang="en-US" altLang="zh-CN">
                <a:ea typeface="宋体" panose="02010600030101010101" pitchFamily="2" charset="-122"/>
              </a:rPr>
              <a:t>		this.left = 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 getRight() {</a:t>
            </a:r>
            <a:endParaRPr lang="en-US" altLang="zh-CN">
              <a:ea typeface="宋体" panose="02010600030101010101" pitchFamily="2" charset="-122"/>
            </a:endParaRPr>
          </a:p>
          <a:p>
            <a:pPr eaLnBrk="1" hangingPunct="1"/>
            <a:r>
              <a:rPr lang="en-US" altLang="zh-CN">
                <a:ea typeface="宋体" panose="02010600030101010101" pitchFamily="2" charset="-122"/>
              </a:rPr>
              <a:t>		return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setRight(HeroNode right) {</a:t>
            </a:r>
            <a:endParaRPr lang="en-US" altLang="zh-CN">
              <a:ea typeface="宋体" panose="02010600030101010101" pitchFamily="2" charset="-122"/>
            </a:endParaRPr>
          </a:p>
          <a:p>
            <a:pPr eaLnBrk="1" hangingPunct="1"/>
            <a:r>
              <a:rPr lang="en-US" altLang="zh-CN">
                <a:ea typeface="宋体" panose="02010600030101010101" pitchFamily="2" charset="-122"/>
              </a:rPr>
              <a:t>		this.right =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getLeftType() {</a:t>
            </a:r>
            <a:endParaRPr lang="en-US" altLang="zh-CN">
              <a:ea typeface="宋体" panose="02010600030101010101" pitchFamily="2" charset="-122"/>
            </a:endParaRPr>
          </a:p>
          <a:p>
            <a:pPr eaLnBrk="1" hangingPunct="1"/>
            <a:r>
              <a:rPr lang="en-US" altLang="zh-CN">
                <a:ea typeface="宋体" panose="02010600030101010101" pitchFamily="2" charset="-122"/>
              </a:rPr>
              <a:t>		return leftType;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setLeftType(int leftType) {</a:t>
            </a:r>
            <a:endParaRPr lang="en-US" altLang="zh-CN">
              <a:ea typeface="宋体" panose="02010600030101010101" pitchFamily="2" charset="-122"/>
            </a:endParaRPr>
          </a:p>
          <a:p>
            <a:pPr eaLnBrk="1" hangingPunct="1"/>
            <a:r>
              <a:rPr lang="en-US" altLang="zh-CN">
                <a:ea typeface="宋体" panose="02010600030101010101" pitchFamily="2" charset="-122"/>
              </a:rPr>
              <a:t>		this.leftType = leftType;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getRightType() {</a:t>
            </a:r>
            <a:endParaRPr lang="en-US" altLang="zh-CN">
              <a:ea typeface="宋体" panose="02010600030101010101" pitchFamily="2" charset="-122"/>
            </a:endParaRPr>
          </a:p>
          <a:p>
            <a:pPr eaLnBrk="1" hangingPunct="1"/>
            <a:r>
              <a:rPr lang="en-US" altLang="zh-CN">
                <a:ea typeface="宋体" panose="02010600030101010101" pitchFamily="2" charset="-122"/>
              </a:rPr>
              <a:t>		return rightType;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setRightType(int rightType) {</a:t>
            </a:r>
            <a:endParaRPr lang="en-US" altLang="zh-CN">
              <a:ea typeface="宋体" panose="02010600030101010101" pitchFamily="2" charset="-122"/>
            </a:endParaRPr>
          </a:p>
          <a:p>
            <a:pPr eaLnBrk="1" hangingPunct="1"/>
            <a:r>
              <a:rPr lang="en-US" altLang="zh-CN">
                <a:ea typeface="宋体" panose="02010600030101010101" pitchFamily="2" charset="-122"/>
              </a:rPr>
              <a:t>		this.rightType = rightType;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getNo() {</a:t>
            </a:r>
            <a:endParaRPr lang="en-US" altLang="zh-CN">
              <a:ea typeface="宋体" panose="02010600030101010101" pitchFamily="2" charset="-122"/>
            </a:endParaRPr>
          </a:p>
          <a:p>
            <a:pPr eaLnBrk="1" hangingPunct="1"/>
            <a:r>
              <a:rPr lang="en-US" altLang="zh-CN">
                <a:ea typeface="宋体" panose="02010600030101010101" pitchFamily="2" charset="-122"/>
              </a:rPr>
              <a:t>		return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String getName() {</a:t>
            </a:r>
            <a:endParaRPr lang="en-US" altLang="zh-CN">
              <a:ea typeface="宋体" panose="02010600030101010101" pitchFamily="2" charset="-122"/>
            </a:endParaRPr>
          </a:p>
          <a:p>
            <a:pPr eaLnBrk="1" hangingPunct="1"/>
            <a:r>
              <a:rPr lang="en-US" altLang="zh-CN">
                <a:ea typeface="宋体" panose="02010600030101010101" pitchFamily="2" charset="-122"/>
              </a:rPr>
              <a:t>		return 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this.left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this.right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递归删除</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delNode(int 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因为我们的二叉树是单向的，所以我们是判断当前节点的子节点是否需要被删除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而不能判断当前节点</a:t>
            </a:r>
            <a:r>
              <a:rPr lang="en-US" altLang="zh-CN">
                <a:ea typeface="宋体" panose="02010600030101010101" pitchFamily="2" charset="-122"/>
              </a:rPr>
              <a:t>this</a:t>
            </a:r>
            <a:r>
              <a:rPr lang="zh-CN" altLang="en-US">
                <a:ea typeface="宋体" panose="02010600030101010101" pitchFamily="2" charset="-122"/>
              </a:rPr>
              <a:t>是否是要删除的节点</a:t>
            </a:r>
            <a:r>
              <a:rPr lang="en-US" altLang="zh-CN">
                <a:ea typeface="宋体" panose="02010600030101010101" pitchFamily="2" charset="-122"/>
              </a:rPr>
              <a:t>,</a:t>
            </a:r>
            <a:r>
              <a:rPr lang="zh-CN" altLang="en-US">
                <a:ea typeface="宋体" panose="02010600030101010101" pitchFamily="2" charset="-122"/>
              </a:rPr>
              <a:t>否则无法删除</a:t>
            </a:r>
            <a:r>
              <a:rPr lang="en-US" altLang="zh-CN">
                <a:ea typeface="宋体" panose="02010600030101010101" pitchFamily="2" charset="-122"/>
              </a:rPr>
              <a:t>(</a:t>
            </a:r>
            <a:r>
              <a:rPr lang="zh-CN" altLang="en-US">
                <a:ea typeface="宋体" panose="02010600030101010101" pitchFamily="2" charset="-122"/>
              </a:rPr>
              <a:t>单向的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//2.</a:t>
            </a:r>
            <a:r>
              <a:rPr lang="zh-CN" altLang="en-US">
                <a:ea typeface="宋体" panose="02010600030101010101" pitchFamily="2" charset="-122"/>
              </a:rPr>
              <a:t>并且如果执行到这，说明删除的节点不是</a:t>
            </a:r>
            <a:r>
              <a:rPr lang="en-US" altLang="zh-CN">
                <a:ea typeface="宋体" panose="02010600030101010101" pitchFamily="2" charset="-122"/>
              </a:rPr>
              <a:t>root</a:t>
            </a:r>
            <a:r>
              <a:rPr lang="zh-CN" altLang="en-US">
                <a:ea typeface="宋体" panose="02010600030101010101" pitchFamily="2" charset="-122"/>
              </a:rPr>
              <a:t>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如果删除的是左子节点</a:t>
            </a:r>
            <a:r>
              <a:rPr lang="en-US" altLang="zh-CN">
                <a:ea typeface="宋体" panose="02010600030101010101" pitchFamily="2" charset="-122"/>
              </a:rPr>
              <a:t>, </a:t>
            </a:r>
            <a:r>
              <a:rPr lang="zh-CN" altLang="en-US">
                <a:ea typeface="宋体" panose="02010600030101010101" pitchFamily="2" charset="-122"/>
              </a:rPr>
              <a:t>注意需要判断下 </a:t>
            </a:r>
            <a:r>
              <a:rPr lang="en-US" altLang="zh-CN">
                <a:ea typeface="宋体" panose="02010600030101010101" pitchFamily="2" charset="-122"/>
              </a:rPr>
              <a:t>this.leftNode!=null,</a:t>
            </a:r>
            <a:r>
              <a:rPr lang="zh-CN" altLang="en-US">
                <a:ea typeface="宋体" panose="02010600030101010101" pitchFamily="2" charset="-122"/>
              </a:rPr>
              <a:t>否则有</a:t>
            </a:r>
            <a:r>
              <a:rPr lang="en-US" altLang="zh-CN">
                <a:ea typeface="宋体" panose="02010600030101010101" pitchFamily="2" charset="-122"/>
              </a:rPr>
              <a:t>NUll</a:t>
            </a:r>
            <a:r>
              <a:rPr lang="zh-CN" altLang="en-US">
                <a:ea typeface="宋体" panose="02010600030101010101" pitchFamily="2" charset="-122"/>
              </a:rPr>
              <a:t>异常</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(this.left!=null &amp;&amp; this.left.no == no) {</a:t>
            </a:r>
            <a:endParaRPr lang="en-US" altLang="zh-CN">
              <a:ea typeface="宋体" panose="02010600030101010101" pitchFamily="2" charset="-122"/>
            </a:endParaRPr>
          </a:p>
          <a:p>
            <a:pPr eaLnBrk="1" hangingPunct="1"/>
            <a:r>
              <a:rPr lang="en-US" altLang="zh-CN">
                <a:ea typeface="宋体" panose="02010600030101010101" pitchFamily="2" charset="-122"/>
              </a:rPr>
              <a:t>	      this.left = null;</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判断是否删除的右子节点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(this.right!=null &amp;&amp; this.right.no == no) {</a:t>
            </a:r>
            <a:endParaRPr lang="en-US" altLang="zh-CN">
              <a:ea typeface="宋体" panose="02010600030101010101" pitchFamily="2" charset="-122"/>
            </a:endParaRPr>
          </a:p>
          <a:p>
            <a:pPr eaLnBrk="1" hangingPunct="1"/>
            <a:r>
              <a:rPr lang="en-US" altLang="zh-CN">
                <a:ea typeface="宋体" panose="02010600030101010101" pitchFamily="2" charset="-122"/>
              </a:rPr>
              <a:t>	      this.right = null;</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递归向左子树查找，并删除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递归向右子树查找，并删除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preOrderSeacher(int no)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 // </a:t>
            </a:r>
            <a:r>
              <a:rPr lang="zh-CN" altLang="en-US">
                <a:ea typeface="宋体" panose="02010600030101010101" pitchFamily="2" charset="-122"/>
              </a:rPr>
              <a:t>比较当前节点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BinaryTree {</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root;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用于临时存储前驱节点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说明</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//1. </a:t>
            </a:r>
            <a:r>
              <a:rPr lang="zh-CN" altLang="en-US" b="1">
                <a:ea typeface="宋体" panose="02010600030101010101" pitchFamily="2" charset="-122"/>
              </a:rPr>
              <a:t>为了能在递归线索化二叉树时，总是保留前一个节点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//2. </a:t>
            </a:r>
            <a:r>
              <a:rPr lang="zh-CN" altLang="en-US" b="1">
                <a:ea typeface="宋体" panose="02010600030101010101" pitchFamily="2" charset="-122"/>
              </a:rPr>
              <a:t>当递归线索化二叉树时，当前节点</a:t>
            </a:r>
            <a:r>
              <a:rPr lang="en-US" altLang="zh-CN" b="1">
                <a:ea typeface="宋体" panose="02010600030101010101" pitchFamily="2" charset="-122"/>
              </a:rPr>
              <a:t>node.left=null , </a:t>
            </a:r>
            <a:r>
              <a:rPr lang="zh-CN" altLang="en-US" b="1">
                <a:ea typeface="宋体" panose="02010600030101010101" pitchFamily="2" charset="-122"/>
              </a:rPr>
              <a:t>这个</a:t>
            </a:r>
            <a:r>
              <a:rPr lang="en-US" altLang="zh-CN" b="1">
                <a:ea typeface="宋体" panose="02010600030101010101" pitchFamily="2" charset="-122"/>
              </a:rPr>
              <a:t>pre </a:t>
            </a:r>
            <a:r>
              <a:rPr lang="zh-CN" altLang="en-US" b="1">
                <a:ea typeface="宋体" panose="02010600030101010101" pitchFamily="2" charset="-122"/>
              </a:rPr>
              <a:t>就是当前</a:t>
            </a:r>
            <a:r>
              <a:rPr lang="en-US" altLang="zh-CN" b="1">
                <a:ea typeface="宋体" panose="02010600030101010101" pitchFamily="2" charset="-122"/>
              </a:rPr>
              <a:t>node</a:t>
            </a:r>
            <a:r>
              <a:rPr lang="zh-CN" altLang="en-US" b="1">
                <a:ea typeface="宋体" panose="02010600030101010101" pitchFamily="2" charset="-122"/>
              </a:rPr>
              <a:t>的前驱节点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private	HeroNode pre=null;</a:t>
            </a:r>
            <a:endParaRPr lang="en-US" altLang="zh-CN" b="1">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中序线索化二叉树</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public void threadNodes() {</a:t>
            </a:r>
            <a:endParaRPr lang="en-US" altLang="zh-CN" b="1">
              <a:ea typeface="宋体" panose="02010600030101010101" pitchFamily="2" charset="-122"/>
            </a:endParaRPr>
          </a:p>
          <a:p>
            <a:pPr eaLnBrk="1" hangingPunct="1"/>
            <a:r>
              <a:rPr lang="en-US" altLang="zh-CN" b="1">
                <a:ea typeface="宋体" panose="02010600030101010101" pitchFamily="2" charset="-122"/>
              </a:rPr>
              <a:t>		threadNodes(root);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直接写代码</a:t>
            </a:r>
            <a:r>
              <a:rPr lang="en-US" altLang="zh-CN" b="1">
                <a:ea typeface="宋体" panose="02010600030101010101" pitchFamily="2" charset="-122"/>
              </a:rPr>
              <a:t>(</a:t>
            </a:r>
            <a:r>
              <a:rPr lang="zh-CN" altLang="en-US" b="1">
                <a:ea typeface="宋体" panose="02010600030101010101" pitchFamily="2" charset="-122"/>
              </a:rPr>
              <a:t>参敲</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public void threadNodes(HeroNode node)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当前节点如果为</a:t>
            </a:r>
            <a:r>
              <a:rPr lang="en-US" altLang="zh-CN" b="1">
                <a:ea typeface="宋体" panose="02010600030101010101" pitchFamily="2" charset="-122"/>
              </a:rPr>
              <a:t>null</a:t>
            </a:r>
            <a:r>
              <a:rPr lang="zh-CN" altLang="en-US" b="1">
                <a:ea typeface="宋体" panose="02010600030101010101" pitchFamily="2" charset="-122"/>
              </a:rPr>
              <a:t>，直接返回</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if(node==null) {</a:t>
            </a:r>
            <a:endParaRPr lang="en-US" altLang="zh-CN" b="1">
              <a:ea typeface="宋体" panose="02010600030101010101" pitchFamily="2" charset="-122"/>
            </a:endParaRPr>
          </a:p>
          <a:p>
            <a:pPr eaLnBrk="1" hangingPunct="1"/>
            <a:r>
              <a:rPr lang="en-US" altLang="zh-CN" b="1">
                <a:ea typeface="宋体" panose="02010600030101010101" pitchFamily="2" charset="-122"/>
              </a:rPr>
              <a:t>			return;</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处理左子树</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threadNodes(node.getLeft());</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说明</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//1. </a:t>
            </a:r>
            <a:r>
              <a:rPr lang="zh-CN" altLang="en-US" b="1">
                <a:ea typeface="宋体" panose="02010600030101010101" pitchFamily="2" charset="-122"/>
              </a:rPr>
              <a:t>如果递归时，发现</a:t>
            </a:r>
            <a:r>
              <a:rPr lang="en-US" altLang="zh-CN" b="1">
                <a:ea typeface="宋体" panose="02010600030101010101" pitchFamily="2" charset="-122"/>
              </a:rPr>
              <a:t>node</a:t>
            </a:r>
            <a:r>
              <a:rPr lang="zh-CN" altLang="en-US" b="1">
                <a:ea typeface="宋体" panose="02010600030101010101" pitchFamily="2" charset="-122"/>
              </a:rPr>
              <a:t>节点</a:t>
            </a:r>
            <a:r>
              <a:rPr lang="en-US" altLang="zh-CN" b="1">
                <a:ea typeface="宋体" panose="02010600030101010101" pitchFamily="2" charset="-122"/>
              </a:rPr>
              <a:t>left == null ,</a:t>
            </a:r>
            <a:r>
              <a:rPr lang="zh-CN" altLang="en-US" b="1">
                <a:ea typeface="宋体" panose="02010600030101010101" pitchFamily="2" charset="-122"/>
              </a:rPr>
              <a:t>则将</a:t>
            </a:r>
            <a:r>
              <a:rPr lang="en-US" altLang="zh-CN" b="1">
                <a:ea typeface="宋体" panose="02010600030101010101" pitchFamily="2" charset="-122"/>
              </a:rPr>
              <a:t>node.left </a:t>
            </a:r>
            <a:r>
              <a:rPr lang="zh-CN" altLang="en-US" b="1">
                <a:ea typeface="宋体" panose="02010600030101010101" pitchFamily="2" charset="-122"/>
              </a:rPr>
              <a:t>指向前驱节点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//2. </a:t>
            </a:r>
            <a:r>
              <a:rPr lang="zh-CN" altLang="en-US" b="1">
                <a:ea typeface="宋体" panose="02010600030101010101" pitchFamily="2" charset="-122"/>
              </a:rPr>
              <a:t>以节点 </a:t>
            </a:r>
            <a:r>
              <a:rPr lang="en-US" altLang="zh-CN" b="1">
                <a:ea typeface="宋体" panose="02010600030101010101" pitchFamily="2" charset="-122"/>
              </a:rPr>
              <a:t>10 </a:t>
            </a:r>
            <a:r>
              <a:rPr lang="zh-CN" altLang="en-US" b="1">
                <a:ea typeface="宋体" panose="02010600030101010101" pitchFamily="2" charset="-122"/>
              </a:rPr>
              <a:t>来讲解</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if(node.getLeft()==null){</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让当前节点的左指针指向前驱节点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node.setLeft(pre);</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改变当前节点左指针的类型</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node.setLeftType(1);</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处理前驱节点 的右指针，如果前驱节点的右指针是</a:t>
            </a:r>
            <a:r>
              <a:rPr lang="en-US" altLang="zh-CN" b="1">
                <a:ea typeface="宋体" panose="02010600030101010101" pitchFamily="2" charset="-122"/>
              </a:rPr>
              <a:t>null(</a:t>
            </a:r>
            <a:r>
              <a:rPr lang="zh-CN" altLang="en-US" b="1">
                <a:ea typeface="宋体" panose="02010600030101010101" pitchFamily="2" charset="-122"/>
              </a:rPr>
              <a:t>没有指下右子树</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以 </a:t>
            </a:r>
            <a:r>
              <a:rPr lang="en-US" altLang="zh-CN" b="1">
                <a:ea typeface="宋体" panose="02010600030101010101" pitchFamily="2" charset="-122"/>
              </a:rPr>
              <a:t>8 </a:t>
            </a:r>
            <a:r>
              <a:rPr lang="zh-CN" altLang="en-US" b="1">
                <a:ea typeface="宋体" panose="02010600030101010101" pitchFamily="2" charset="-122"/>
              </a:rPr>
              <a:t>这个节点来讲解</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if(pre!=null&amp;&amp;pre.getRight()==null)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让前驱节点的右指针指向当前节点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pre.setRight(node);</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改变前驱节点的右指针类型</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pre.setRightType(1);</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每处理一个节点，当前节点是下一个节点的前驱节点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pre=node;</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处理右子树</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threadNodes(node.getRight());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setRoot(HeroNode root) {</a:t>
            </a:r>
            <a:endParaRPr lang="en-US" altLang="zh-CN">
              <a:ea typeface="宋体" panose="02010600030101010101" pitchFamily="2" charset="-122"/>
            </a:endParaRPr>
          </a:p>
          <a:p>
            <a:pPr eaLnBrk="1" hangingPunct="1"/>
            <a:r>
              <a:rPr lang="en-US" altLang="zh-CN">
                <a:ea typeface="宋体" panose="02010600030101010101" pitchFamily="2" charset="-122"/>
              </a:rPr>
              <a:t>		this.root = root;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delNode(int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如果刚好删除就是</a:t>
            </a:r>
            <a:r>
              <a:rPr lang="en-US" altLang="zh-CN">
                <a:ea typeface="宋体" panose="02010600030101010101" pitchFamily="2" charset="-122"/>
              </a:rPr>
              <a:t>root,</a:t>
            </a:r>
            <a:r>
              <a:rPr lang="zh-CN" altLang="en-US">
                <a:ea typeface="宋体" panose="02010600030101010101" pitchFamily="2" charset="-122"/>
              </a:rPr>
              <a:t>就相当于清空该二叉树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(root.getNo() == no) {</a:t>
            </a:r>
            <a:endParaRPr lang="en-US" altLang="zh-CN">
              <a:ea typeface="宋体" panose="02010600030101010101" pitchFamily="2" charset="-122"/>
            </a:endParaRPr>
          </a:p>
          <a:p>
            <a:pPr eaLnBrk="1" hangingPunct="1"/>
            <a:r>
              <a:rPr lang="en-US" altLang="zh-CN">
                <a:ea typeface="宋体" panose="02010600030101010101" pitchFamily="2" charset="-122"/>
              </a:rPr>
              <a:t>	        root = null;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root.delNode(no);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代码如下： </a:t>
            </a:r>
            <a:r>
              <a:rPr lang="zh-CN" altLang="en-US" b="1" baseline="0">
                <a:ea typeface="宋体" panose="02010600030101010101" pitchFamily="2" charset="-122"/>
              </a:rPr>
              <a:t>修改的部分已经标粗了</a:t>
            </a:r>
            <a:r>
              <a:rPr lang="zh-CN" altLang="en-US" baseline="0">
                <a:ea typeface="宋体" panose="02010600030101010101" pitchFamily="2" charset="-122"/>
              </a:rPr>
              <a:t>。</a:t>
            </a:r>
            <a:endParaRPr lang="en-US" altLang="zh-CN" baseline="0">
              <a:ea typeface="宋体" panose="02010600030101010101" pitchFamily="2" charset="-122"/>
            </a:endParaRPr>
          </a:p>
          <a:p>
            <a:pPr marL="0" indent="0" eaLnBrk="1" hangingPunct="1">
              <a:buNone/>
            </a:pPr>
            <a:endParaRPr lang="en-US" altLang="zh-CN" baseline="0">
              <a:ea typeface="宋体" panose="02010600030101010101" pitchFamily="2" charset="-122"/>
            </a:endParaRPr>
          </a:p>
          <a:p>
            <a:pPr marL="0" indent="0" eaLnBrk="1" hangingPunct="1">
              <a:buNone/>
            </a:pPr>
            <a:r>
              <a:rPr lang="en-US" altLang="zh-CN">
                <a:ea typeface="宋体" panose="02010600030101010101" pitchFamily="2" charset="-122"/>
              </a:rPr>
              <a:t>package com.atguigu.threadbinarytree;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BinaryTreeDemo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构建二叉树，我们这里先使用指定的方式，后面我们使用递归方式创建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root = new HeroNode(1, "jack");</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node1 = new HeroNode(3, "tom");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node2 = new HeroNode(6, "mike");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root.setLeftNode(node1);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root.setRightNode(node2);</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binaryTree.setRoot(root);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node3 = new HeroNode(8,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node4 = new HeroNode(10,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node1.setLeftNode(node3);</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node1.setRightNode(node4);</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node5 = new HeroNode(14, "jerry");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node2.setLeftNode(node5);</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binaryTree.infixOrder();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中序线索化二叉树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binaryTree.threadNodes();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中序线索化二叉树后</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测试中序线索化二叉树是否正确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看看  </a:t>
            </a:r>
            <a:r>
              <a:rPr lang="en-US" altLang="zh-CN">
                <a:ea typeface="宋体" panose="02010600030101010101" pitchFamily="2" charset="-122"/>
              </a:rPr>
              <a:t>10 </a:t>
            </a:r>
            <a:r>
              <a:rPr lang="zh-CN" altLang="en-US">
                <a:ea typeface="宋体" panose="02010600030101010101" pitchFamily="2" charset="-122"/>
              </a:rPr>
              <a:t>这个节点后是不是 </a:t>
            </a:r>
            <a:r>
              <a:rPr lang="en-US" altLang="zh-CN">
                <a:ea typeface="宋体" panose="02010600030101010101" pitchFamily="2" charset="-122"/>
              </a:rPr>
              <a: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如果不做修改，这里会 </a:t>
            </a:r>
            <a:r>
              <a:rPr lang="en-US" altLang="zh-CN">
                <a:ea typeface="宋体" panose="02010600030101010101" pitchFamily="2" charset="-122"/>
              </a:rPr>
              <a:t>java.lang.StackOverflowError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原因是因为 进行线索化后，原来的某些节点不再为</a:t>
            </a:r>
            <a:r>
              <a:rPr lang="en-US" altLang="zh-CN">
                <a:ea typeface="宋体" panose="02010600030101010101" pitchFamily="2" charset="-122"/>
              </a:rPr>
              <a:t>null,</a:t>
            </a:r>
            <a:r>
              <a:rPr lang="zh-CN" altLang="en-US">
                <a:ea typeface="宋体" panose="02010600030101010101" pitchFamily="2" charset="-122"/>
              </a:rPr>
              <a:t>因此会无限的查找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你看错误 </a:t>
            </a:r>
            <a:r>
              <a:rPr lang="en-US" altLang="zh-CN">
                <a:ea typeface="宋体" panose="02010600030101010101" pitchFamily="2" charset="-122"/>
              </a:rPr>
              <a:t>195 </a:t>
            </a:r>
            <a:r>
              <a:rPr lang="zh-CN" altLang="en-US">
                <a:ea typeface="宋体" panose="02010600030101010101" pitchFamily="2" charset="-122"/>
              </a:rPr>
              <a:t>行 </a:t>
            </a:r>
            <a:r>
              <a:rPr lang="en-US" altLang="zh-CN">
                <a:ea typeface="宋体" panose="02010600030101010101" pitchFamily="2" charset="-122"/>
              </a:rPr>
              <a:t>189</a:t>
            </a:r>
            <a:r>
              <a:rPr lang="zh-CN" altLang="en-US">
                <a:ea typeface="宋体" panose="02010600030101010101" pitchFamily="2" charset="-122"/>
              </a:rPr>
              <a:t>行 死循环了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com.atguigu.threadbinarytree.HeroNode.preOrderSeacher(BinaryTreeDemo.java:195)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com.atguigu.threadbinarytree.HeroNode.preOrderSeacher(BinaryTreeDemo.java:189)</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com.atguigu.threadbinarytree.HeroNode.preOrderSeacher(BinaryTreeDemo.java:195)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com.atguigu.threadbinarytree.HeroNode.preOrderSeacher(BinaryTreeDemo.java:189)</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com.atguigu.threadbinarytree.HeroNode.preOrderSeacher(BinaryTreeDemo.java:195)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heroNode10 = binaryTree.preOrderSearch(10);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afterHeroNode10 = heroNode10.getRight();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System.out.println(afterHeroNode10);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测试中序线索化二叉树是否正确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这里我们直接使用</a:t>
            </a:r>
            <a:r>
              <a:rPr lang="en-US" altLang="zh-CN">
                <a:ea typeface="宋体" panose="02010600030101010101" pitchFamily="2" charset="-122"/>
              </a:rPr>
              <a:t>10</a:t>
            </a:r>
            <a:r>
              <a:rPr lang="zh-CN" altLang="en-US">
                <a:ea typeface="宋体" panose="02010600030101010101" pitchFamily="2" charset="-122"/>
              </a:rPr>
              <a:t>节点的来验证，即可</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afterHeroNode10 = node4.getRight();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System.out.println(afterHeroNode10);// no=1 name=jack ok</a:t>
            </a:r>
            <a:r>
              <a:rPr lang="zh-CN" altLang="en-US">
                <a:ea typeface="宋体" panose="02010600030101010101" pitchFamily="2" charset="-122"/>
              </a:rPr>
              <a:t>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线索化遍历二叉树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binaryTree.threadList();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HeroNode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int 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String name;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HeroNode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HeroNode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标识左右指针的类型</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我们规定</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//leftType = 0 </a:t>
            </a:r>
            <a:r>
              <a:rPr lang="zh-CN" altLang="en-US">
                <a:ea typeface="宋体" panose="02010600030101010101" pitchFamily="2" charset="-122"/>
              </a:rPr>
              <a:t>表示 </a:t>
            </a:r>
            <a:r>
              <a:rPr lang="en-US" altLang="zh-CN">
                <a:ea typeface="宋体" panose="02010600030101010101" pitchFamily="2" charset="-122"/>
              </a:rPr>
              <a:t>left </a:t>
            </a:r>
            <a:r>
              <a:rPr lang="zh-CN" altLang="en-US">
                <a:ea typeface="宋体" panose="02010600030101010101" pitchFamily="2" charset="-122"/>
              </a:rPr>
              <a:t>指向的是左子树 </a:t>
            </a:r>
            <a:r>
              <a:rPr lang="en-US" altLang="zh-CN">
                <a:ea typeface="宋体" panose="02010600030101010101" pitchFamily="2" charset="-122"/>
              </a:rPr>
              <a:t>leftType = 1 </a:t>
            </a:r>
            <a:r>
              <a:rPr lang="zh-CN" altLang="en-US">
                <a:ea typeface="宋体" panose="02010600030101010101" pitchFamily="2" charset="-122"/>
              </a:rPr>
              <a:t>表示 </a:t>
            </a:r>
            <a:r>
              <a:rPr lang="en-US" altLang="zh-CN">
                <a:ea typeface="宋体" panose="02010600030101010101" pitchFamily="2" charset="-122"/>
              </a:rPr>
              <a:t>left </a:t>
            </a:r>
            <a:r>
              <a:rPr lang="zh-CN" altLang="en-US">
                <a:ea typeface="宋体" panose="02010600030101010101" pitchFamily="2" charset="-122"/>
              </a:rPr>
              <a:t>指向前驱节点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//rightType = 0 </a:t>
            </a:r>
            <a:r>
              <a:rPr lang="zh-CN" altLang="en-US">
                <a:ea typeface="宋体" panose="02010600030101010101" pitchFamily="2" charset="-122"/>
              </a:rPr>
              <a:t>表示 </a:t>
            </a:r>
            <a:r>
              <a:rPr lang="en-US" altLang="zh-CN">
                <a:ea typeface="宋体" panose="02010600030101010101" pitchFamily="2" charset="-122"/>
              </a:rPr>
              <a:t>right </a:t>
            </a:r>
            <a:r>
              <a:rPr lang="zh-CN" altLang="en-US">
                <a:ea typeface="宋体" panose="02010600030101010101" pitchFamily="2" charset="-122"/>
              </a:rPr>
              <a:t>指向的是右子树 </a:t>
            </a:r>
            <a:r>
              <a:rPr lang="en-US" altLang="zh-CN">
                <a:ea typeface="宋体" panose="02010600030101010101" pitchFamily="2" charset="-122"/>
              </a:rPr>
              <a:t>rightType = 1 </a:t>
            </a:r>
            <a:r>
              <a:rPr lang="zh-CN" altLang="en-US">
                <a:ea typeface="宋体" panose="02010600030101010101" pitchFamily="2" charset="-122"/>
              </a:rPr>
              <a:t>表示 </a:t>
            </a:r>
            <a:r>
              <a:rPr lang="en-US" altLang="zh-CN">
                <a:ea typeface="宋体" panose="02010600030101010101" pitchFamily="2" charset="-122"/>
              </a:rPr>
              <a:t>right </a:t>
            </a:r>
            <a:r>
              <a:rPr lang="zh-CN" altLang="en-US">
                <a:ea typeface="宋体" panose="02010600030101010101" pitchFamily="2" charset="-122"/>
              </a:rPr>
              <a:t>指向后继节点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private int leftType;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int rightType;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HeroNode getLeft()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setLeft(HeroNode left)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 =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HeroNode getRight()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setRight(HeroNode right)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 =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getLeftType()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leftType;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setLeftType(int leftType)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this.leftType = leftType;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getRightType()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rightType;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setRightType(int rightType)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this.rightType = rightType;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getNo()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getName()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name;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HeroNode(int hNo, String hName)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 = hNo;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name = hName;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 = heroNode;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 = heroNode;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递归删除</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delNode(int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因为我们的二叉树是单向的，所以我们是判断当前节点的子节点是否需要被删除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而不能判断当前节点</a:t>
            </a:r>
            <a:r>
              <a:rPr lang="en-US" altLang="zh-CN">
                <a:ea typeface="宋体" panose="02010600030101010101" pitchFamily="2" charset="-122"/>
              </a:rPr>
              <a:t>this</a:t>
            </a:r>
            <a:r>
              <a:rPr lang="zh-CN" altLang="en-US">
                <a:ea typeface="宋体" panose="02010600030101010101" pitchFamily="2" charset="-122"/>
              </a:rPr>
              <a:t>是否是要删除的节点</a:t>
            </a:r>
            <a:r>
              <a:rPr lang="en-US" altLang="zh-CN">
                <a:ea typeface="宋体" panose="02010600030101010101" pitchFamily="2" charset="-122"/>
              </a:rPr>
              <a:t>,</a:t>
            </a:r>
            <a:r>
              <a:rPr lang="zh-CN" altLang="en-US">
                <a:ea typeface="宋体" panose="02010600030101010101" pitchFamily="2" charset="-122"/>
              </a:rPr>
              <a:t>否则无法删除</a:t>
            </a:r>
            <a:r>
              <a:rPr lang="en-US" altLang="zh-CN">
                <a:ea typeface="宋体" panose="02010600030101010101" pitchFamily="2" charset="-122"/>
              </a:rPr>
              <a:t>(</a:t>
            </a:r>
            <a:r>
              <a:rPr lang="zh-CN" altLang="en-US">
                <a:ea typeface="宋体" panose="02010600030101010101" pitchFamily="2" charset="-122"/>
              </a:rPr>
              <a:t>单向的</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//2.</a:t>
            </a:r>
            <a:r>
              <a:rPr lang="zh-CN" altLang="en-US">
                <a:ea typeface="宋体" panose="02010600030101010101" pitchFamily="2" charset="-122"/>
              </a:rPr>
              <a:t>并且如果执行到这，说明删除的节点不是</a:t>
            </a:r>
            <a:r>
              <a:rPr lang="en-US" altLang="zh-CN">
                <a:ea typeface="宋体" panose="02010600030101010101" pitchFamily="2" charset="-122"/>
              </a:rPr>
              <a:t>root</a:t>
            </a:r>
            <a:r>
              <a:rPr lang="zh-CN" altLang="en-US">
                <a:ea typeface="宋体" panose="02010600030101010101" pitchFamily="2" charset="-122"/>
              </a:rPr>
              <a:t>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如果删除的是左子节点</a:t>
            </a:r>
            <a:r>
              <a:rPr lang="en-US" altLang="zh-CN">
                <a:ea typeface="宋体" panose="02010600030101010101" pitchFamily="2" charset="-122"/>
              </a:rPr>
              <a:t>, </a:t>
            </a:r>
            <a:r>
              <a:rPr lang="zh-CN" altLang="en-US">
                <a:ea typeface="宋体" panose="02010600030101010101" pitchFamily="2" charset="-122"/>
              </a:rPr>
              <a:t>注意需要判断下 </a:t>
            </a:r>
            <a:r>
              <a:rPr lang="en-US" altLang="zh-CN">
                <a:ea typeface="宋体" panose="02010600030101010101" pitchFamily="2" charset="-122"/>
              </a:rPr>
              <a:t>this.leftNode!=null,</a:t>
            </a:r>
            <a:r>
              <a:rPr lang="zh-CN" altLang="en-US">
                <a:ea typeface="宋体" panose="02010600030101010101" pitchFamily="2" charset="-122"/>
              </a:rPr>
              <a:t>否则有</a:t>
            </a:r>
            <a:r>
              <a:rPr lang="en-US" altLang="zh-CN">
                <a:ea typeface="宋体" panose="02010600030101010101" pitchFamily="2" charset="-122"/>
              </a:rPr>
              <a:t>NUll</a:t>
            </a:r>
            <a:r>
              <a:rPr lang="zh-CN" altLang="en-US">
                <a:ea typeface="宋体" panose="02010600030101010101" pitchFamily="2" charset="-122"/>
              </a:rPr>
              <a:t>异常</a:t>
            </a:r>
            <a:endParaRPr lang="zh-CN" altLang="en-US">
              <a:ea typeface="宋体" panose="02010600030101010101" pitchFamily="2" charset="-122"/>
            </a:endParaRPr>
          </a:p>
          <a:p>
            <a:pPr marL="0" indent="0" eaLnBrk="1" hangingPunct="1">
              <a:buNone/>
            </a:pP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(this.left!=null &amp;&amp; this.left.no ==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判断是否删除的右子节点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(this.right!=null &amp;&amp; this.right.no ==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递归向左子树查找，并删除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this.left.delNode(no);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递归向右子树查找，并删除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this.right.delNode(no);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HeroNode postOrderSeacher(int no)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resNode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resNode = this.left.postOrderSeacher(no);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(resNode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resNode;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resNode = this.right.postOrderSeacher(no);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(resNode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resNode;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(this.no ==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HeroNode preOrderSeacher(int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(this.no ==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resNode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resNode = this.left.preOrderSeacher(no);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(resNode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resNode;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resNode = this.right.preOrderSeacher(no);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resNode;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HeroNode infixOrderSeacher(int no)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HeroNode resNode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resNode = this.left.infixOrderSeacher(no);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(resNode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resNode;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(this.no == no) { // </a:t>
            </a:r>
            <a:r>
              <a:rPr lang="zh-CN" altLang="en-US">
                <a:ea typeface="宋体" panose="02010600030101010101" pitchFamily="2" charset="-122"/>
              </a:rPr>
              <a:t>比较当前节点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resNode = this.right.infixOrderSeacher(no);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resNode;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this.left.postOrder();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this.right.postOrder();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BinaryTree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HeroNode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用于临时存储前驱节点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 </a:t>
            </a:r>
            <a:r>
              <a:rPr lang="zh-CN" altLang="en-US">
                <a:ea typeface="宋体" panose="02010600030101010101" pitchFamily="2" charset="-122"/>
              </a:rPr>
              <a:t>为了能在递归线索化二叉树时，总是保留前一个节点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当递归线索化二叉树时，当前节点</a:t>
            </a:r>
            <a:r>
              <a:rPr lang="en-US" altLang="zh-CN">
                <a:ea typeface="宋体" panose="02010600030101010101" pitchFamily="2" charset="-122"/>
              </a:rPr>
              <a:t>node.left=null , </a:t>
            </a:r>
            <a:r>
              <a:rPr lang="zh-CN" altLang="en-US">
                <a:ea typeface="宋体" panose="02010600030101010101" pitchFamily="2" charset="-122"/>
              </a:rPr>
              <a:t>这个</a:t>
            </a:r>
            <a:r>
              <a:rPr lang="en-US" altLang="zh-CN">
                <a:ea typeface="宋体" panose="02010600030101010101" pitchFamily="2" charset="-122"/>
              </a:rPr>
              <a:t>pre </a:t>
            </a:r>
            <a:r>
              <a:rPr lang="zh-CN" altLang="en-US">
                <a:ea typeface="宋体" panose="02010600030101010101" pitchFamily="2" charset="-122"/>
              </a:rPr>
              <a:t>就是当前</a:t>
            </a:r>
            <a:r>
              <a:rPr lang="en-US" altLang="zh-CN">
                <a:ea typeface="宋体" panose="02010600030101010101" pitchFamily="2" charset="-122"/>
              </a:rPr>
              <a:t>node</a:t>
            </a:r>
            <a:r>
              <a:rPr lang="zh-CN" altLang="en-US">
                <a:ea typeface="宋体" panose="02010600030101010101" pitchFamily="2" charset="-122"/>
              </a:rPr>
              <a:t>的前驱节点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private	HeroNode pre=null;</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中序线索化二叉树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threadNodes()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threadNodes(root);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直接写代码</a:t>
            </a:r>
            <a:r>
              <a:rPr lang="en-US" altLang="zh-CN">
                <a:ea typeface="宋体" panose="02010600030101010101" pitchFamily="2" charset="-122"/>
              </a:rPr>
              <a:t>(</a:t>
            </a:r>
            <a:r>
              <a:rPr lang="zh-CN" altLang="en-US">
                <a:ea typeface="宋体" panose="02010600030101010101" pitchFamily="2" charset="-122"/>
              </a:rPr>
              <a:t>参敲</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threadNodes(HeroNode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当前节点如果为</a:t>
            </a:r>
            <a:r>
              <a:rPr lang="en-US" altLang="zh-CN">
                <a:ea typeface="宋体" panose="02010600030101010101" pitchFamily="2" charset="-122"/>
              </a:rPr>
              <a:t>null</a:t>
            </a:r>
            <a:r>
              <a:rPr lang="zh-CN" altLang="en-US">
                <a:ea typeface="宋体" panose="02010600030101010101" pitchFamily="2" charset="-122"/>
              </a:rPr>
              <a:t>，直接返回</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if(node==null)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threadNodes(node.getLeft());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 </a:t>
            </a:r>
            <a:r>
              <a:rPr lang="zh-CN" altLang="en-US">
                <a:ea typeface="宋体" panose="02010600030101010101" pitchFamily="2" charset="-122"/>
              </a:rPr>
              <a:t>如果递归时，发现</a:t>
            </a:r>
            <a:r>
              <a:rPr lang="en-US" altLang="zh-CN">
                <a:ea typeface="宋体" panose="02010600030101010101" pitchFamily="2" charset="-122"/>
              </a:rPr>
              <a:t>node</a:t>
            </a:r>
            <a:r>
              <a:rPr lang="zh-CN" altLang="en-US">
                <a:ea typeface="宋体" panose="02010600030101010101" pitchFamily="2" charset="-122"/>
              </a:rPr>
              <a:t>节点</a:t>
            </a:r>
            <a:r>
              <a:rPr lang="en-US" altLang="zh-CN">
                <a:ea typeface="宋体" panose="02010600030101010101" pitchFamily="2" charset="-122"/>
              </a:rPr>
              <a:t>left == null ,</a:t>
            </a:r>
            <a:r>
              <a:rPr lang="zh-CN" altLang="en-US">
                <a:ea typeface="宋体" panose="02010600030101010101" pitchFamily="2" charset="-122"/>
              </a:rPr>
              <a:t>则将</a:t>
            </a:r>
            <a:r>
              <a:rPr lang="en-US" altLang="zh-CN">
                <a:ea typeface="宋体" panose="02010600030101010101" pitchFamily="2" charset="-122"/>
              </a:rPr>
              <a:t>node.left </a:t>
            </a:r>
            <a:r>
              <a:rPr lang="zh-CN" altLang="en-US">
                <a:ea typeface="宋体" panose="02010600030101010101" pitchFamily="2" charset="-122"/>
              </a:rPr>
              <a:t>指向前驱节点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以节点 </a:t>
            </a:r>
            <a:r>
              <a:rPr lang="en-US" altLang="zh-CN">
                <a:ea typeface="宋体" panose="02010600030101010101" pitchFamily="2" charset="-122"/>
              </a:rPr>
              <a:t>10 </a:t>
            </a:r>
            <a:r>
              <a:rPr lang="zh-CN" altLang="en-US">
                <a:ea typeface="宋体" panose="02010600030101010101" pitchFamily="2" charset="-122"/>
              </a:rPr>
              <a:t>来讲解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if(node.getLeft()==null){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让当前节点的左指针指向前驱节点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node.setLeft(pre);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改变当前节点左指针的类型</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node.setLeftType(1);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处理前驱节点 的右指针，如果前驱节点的右指针是</a:t>
            </a:r>
            <a:r>
              <a:rPr lang="en-US" altLang="zh-CN">
                <a:ea typeface="宋体" panose="02010600030101010101" pitchFamily="2" charset="-122"/>
              </a:rPr>
              <a:t>null(</a:t>
            </a:r>
            <a:r>
              <a:rPr lang="zh-CN" altLang="en-US">
                <a:ea typeface="宋体" panose="02010600030101010101" pitchFamily="2" charset="-122"/>
              </a:rPr>
              <a:t>没有指下右子树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以 </a:t>
            </a:r>
            <a:r>
              <a:rPr lang="en-US" altLang="zh-CN">
                <a:ea typeface="宋体" panose="02010600030101010101" pitchFamily="2" charset="-122"/>
              </a:rPr>
              <a:t>8 </a:t>
            </a:r>
            <a:r>
              <a:rPr lang="zh-CN" altLang="en-US">
                <a:ea typeface="宋体" panose="02010600030101010101" pitchFamily="2" charset="-122"/>
              </a:rPr>
              <a:t>这个节点来讲解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if(pre!=null&amp;&amp;pre.getRight()==null)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让前驱节点的右指针指向当前节点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pre.setRight(node);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改变前驱节点的右指针类型</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pre.setRightType(1);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每处理一个节点，当前节点是下一个节点的前驱节点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pre=node;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threadNodes(node.getRight());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遍历线索二叉树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threadList()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用于临时存储当前遍历节点</a:t>
            </a:r>
            <a:r>
              <a:rPr lang="en-US" altLang="zh-CN">
                <a:ea typeface="宋体" panose="02010600030101010101" pitchFamily="2" charset="-122"/>
              </a:rPr>
              <a:t>,</a:t>
            </a:r>
            <a:r>
              <a:rPr lang="zh-CN" altLang="en-US">
                <a:ea typeface="宋体" panose="02010600030101010101" pitchFamily="2" charset="-122"/>
              </a:rPr>
              <a:t>从</a:t>
            </a:r>
            <a:r>
              <a:rPr lang="en-US" altLang="zh-CN">
                <a:ea typeface="宋体" panose="02010600030101010101" pitchFamily="2" charset="-122"/>
              </a:rPr>
              <a:t>root</a:t>
            </a:r>
            <a:r>
              <a:rPr lang="zh-CN" altLang="en-US">
                <a:ea typeface="宋体" panose="02010600030101010101" pitchFamily="2" charset="-122"/>
              </a:rPr>
              <a:t>节点开始</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HeroNode node =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while (node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循环找到</a:t>
            </a:r>
            <a:r>
              <a:rPr lang="en-US" altLang="zh-CN">
                <a:ea typeface="宋体" panose="02010600030101010101" pitchFamily="2" charset="-122"/>
              </a:rPr>
              <a:t>leftType </a:t>
            </a:r>
            <a:r>
              <a:rPr lang="zh-CN" altLang="en-US">
                <a:ea typeface="宋体" panose="02010600030101010101" pitchFamily="2" charset="-122"/>
              </a:rPr>
              <a:t>为</a:t>
            </a:r>
            <a:r>
              <a:rPr lang="en-US" altLang="zh-CN">
                <a:ea typeface="宋体" panose="02010600030101010101" pitchFamily="2" charset="-122"/>
              </a:rPr>
              <a:t>1 </a:t>
            </a:r>
            <a:r>
              <a:rPr lang="zh-CN" altLang="en-US">
                <a:ea typeface="宋体" panose="02010600030101010101" pitchFamily="2" charset="-122"/>
              </a:rPr>
              <a:t>的节点</a:t>
            </a:r>
            <a:r>
              <a:rPr lang="en-US" altLang="zh-CN">
                <a:ea typeface="宋体" panose="02010600030101010101" pitchFamily="2" charset="-122"/>
              </a:rPr>
              <a:t>, </a:t>
            </a:r>
            <a:r>
              <a:rPr lang="zh-CN" altLang="en-US">
                <a:ea typeface="宋体" panose="02010600030101010101" pitchFamily="2" charset="-122"/>
              </a:rPr>
              <a:t>第一个就是 </a:t>
            </a:r>
            <a:r>
              <a:rPr lang="en-US" altLang="zh-CN">
                <a:ea typeface="宋体" panose="02010600030101010101" pitchFamily="2" charset="-122"/>
              </a:rPr>
              <a:t>8 </a:t>
            </a:r>
            <a:r>
              <a:rPr lang="zh-CN" altLang="en-US">
                <a:ea typeface="宋体" panose="02010600030101010101" pitchFamily="2" charset="-122"/>
              </a:rPr>
              <a:t>这个节点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后面会随遍历而变化</a:t>
            </a:r>
            <a:r>
              <a:rPr lang="en-US" altLang="zh-CN">
                <a:ea typeface="宋体" panose="02010600030101010101" pitchFamily="2" charset="-122"/>
              </a:rPr>
              <a:t>., </a:t>
            </a:r>
            <a:r>
              <a:rPr lang="zh-CN" altLang="en-US">
                <a:ea typeface="宋体" panose="02010600030101010101" pitchFamily="2" charset="-122"/>
              </a:rPr>
              <a:t>因为 当</a:t>
            </a:r>
            <a:r>
              <a:rPr lang="en-US" altLang="zh-CN">
                <a:ea typeface="宋体" panose="02010600030101010101" pitchFamily="2" charset="-122"/>
              </a:rPr>
              <a:t>leftType 1</a:t>
            </a:r>
            <a:r>
              <a:rPr lang="zh-CN" altLang="en-US">
                <a:ea typeface="宋体" panose="02010600030101010101" pitchFamily="2" charset="-122"/>
              </a:rPr>
              <a:t>时，说明该节点是</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按线索化遍历的有效节点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(node.getLeftType() == 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 node.getLeft();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打印当前节点的值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如果当前节点的右指针指向的是后继节点，就一直输出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直到 </a:t>
            </a:r>
            <a:r>
              <a:rPr lang="en-US" altLang="zh-CN">
                <a:ea typeface="宋体" panose="02010600030101010101" pitchFamily="2" charset="-122"/>
              </a:rPr>
              <a:t>rightType </a:t>
            </a:r>
            <a:r>
              <a:rPr lang="zh-CN" altLang="en-US">
                <a:ea typeface="宋体" panose="02010600030101010101" pitchFamily="2" charset="-122"/>
              </a:rPr>
              <a:t>为 </a:t>
            </a:r>
            <a:r>
              <a:rPr lang="en-US" altLang="zh-CN">
                <a:ea typeface="宋体" panose="02010600030101010101" pitchFamily="2" charset="-122"/>
              </a:rPr>
              <a:t>0 </a:t>
            </a:r>
            <a:r>
              <a:rPr lang="zh-CN" altLang="en-US">
                <a:ea typeface="宋体" panose="02010600030101010101" pitchFamily="2" charset="-122"/>
              </a:rPr>
              <a:t>表示后面是一颗右子树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(node.getRightType() ==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 node.getRight();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替换遍历的节点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 node.getRight();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setRoot(HeroNode 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this.root =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删除节点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delNode(int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如果刚好删除就是</a:t>
            </a:r>
            <a:r>
              <a:rPr lang="en-US" altLang="zh-CN">
                <a:ea typeface="宋体" panose="02010600030101010101" pitchFamily="2" charset="-122"/>
              </a:rPr>
              <a:t>root,</a:t>
            </a:r>
            <a:r>
              <a:rPr lang="zh-CN" altLang="en-US">
                <a:ea typeface="宋体" panose="02010600030101010101" pitchFamily="2" charset="-122"/>
              </a:rPr>
              <a:t>就相当于清空该二叉树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(root.getNo() ==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root.delNode(no);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HeroNode preOrderSearch(int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root.preOrderSeacher(no);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HeroNode infixOrderSearch(int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root.infixOrderSeacher(no);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HeroNode postOrderSearch(int no)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root.postOrderSeacher(no);</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root.postOrder();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具体代码如下</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说明</a:t>
            </a:r>
            <a:r>
              <a:rPr lang="zh-CN" altLang="en-US" baseline="0">
                <a:ea typeface="宋体" panose="02010600030101010101" pitchFamily="2" charset="-122"/>
              </a:rPr>
              <a:t> ， 代码多屏</a:t>
            </a:r>
            <a:r>
              <a:rPr lang="en-US" altLang="zh-CN" baseline="0">
                <a:ea typeface="宋体" panose="02010600030101010101" pitchFamily="2" charset="-122"/>
              </a:rPr>
              <a:t>, </a:t>
            </a:r>
            <a:r>
              <a:rPr lang="zh-CN" altLang="en-US" baseline="0">
                <a:ea typeface="宋体" panose="02010600030101010101" pitchFamily="2" charset="-122"/>
              </a:rPr>
              <a:t>增加部分的代码，我已经标成粗体了</a:t>
            </a:r>
            <a:r>
              <a:rPr lang="en-US" altLang="zh-CN" baseline="0">
                <a:ea typeface="宋体" panose="02010600030101010101" pitchFamily="2" charset="-122"/>
              </a:rPr>
              <a:t>.</a:t>
            </a:r>
            <a:endParaRPr lang="en-US" altLang="zh-CN" baseline="0">
              <a:ea typeface="宋体" panose="02010600030101010101" pitchFamily="2" charset="-122"/>
            </a:endParaRPr>
          </a:p>
          <a:p>
            <a:pPr eaLnBrk="1" hangingPunct="1"/>
            <a:endParaRPr lang="en-US" altLang="zh-CN" baseline="0">
              <a:ea typeface="宋体" panose="02010600030101010101" pitchFamily="2" charset="-122"/>
            </a:endParaRPr>
          </a:p>
          <a:p>
            <a:pPr eaLnBrk="1" hangingPunct="1"/>
            <a:r>
              <a:rPr lang="en-US" altLang="zh-CN">
                <a:ea typeface="宋体" panose="02010600030101010101" pitchFamily="2" charset="-122"/>
              </a:rPr>
              <a:t>package com.atguigu.threadbinarytree;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BinaryTreeDemo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构建二叉树，我们这里先使用指定的方式，后面我们使用递归方式创建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 binaryTree = new BinaryTree();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root = new HeroNode(1, "jack");</a:t>
            </a:r>
            <a:endParaRPr lang="en-US" altLang="zh-CN">
              <a:ea typeface="宋体" panose="02010600030101010101" pitchFamily="2" charset="-122"/>
            </a:endParaRPr>
          </a:p>
          <a:p>
            <a:pPr eaLnBrk="1" hangingPunct="1"/>
            <a:r>
              <a:rPr lang="en-US" altLang="zh-CN">
                <a:ea typeface="宋体" panose="02010600030101010101" pitchFamily="2" charset="-122"/>
              </a:rPr>
              <a:t>		HeroNode node1 = new HeroNode(3, "tom");</a:t>
            </a:r>
            <a:endParaRPr lang="en-US" altLang="zh-CN">
              <a:ea typeface="宋体" panose="02010600030101010101" pitchFamily="2" charset="-122"/>
            </a:endParaRPr>
          </a:p>
          <a:p>
            <a:pPr eaLnBrk="1" hangingPunct="1"/>
            <a:r>
              <a:rPr lang="en-US" altLang="zh-CN">
                <a:ea typeface="宋体" panose="02010600030101010101" pitchFamily="2" charset="-122"/>
              </a:rPr>
              <a:t>		HeroNode node2 = new HeroNode(6, "mike");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root.setLeftNode(node1);</a:t>
            </a:r>
            <a:endParaRPr lang="en-US" altLang="zh-CN">
              <a:ea typeface="宋体" panose="02010600030101010101" pitchFamily="2" charset="-122"/>
            </a:endParaRPr>
          </a:p>
          <a:p>
            <a:pPr eaLnBrk="1" hangingPunct="1"/>
            <a:r>
              <a:rPr lang="en-US" altLang="zh-CN">
                <a:ea typeface="宋体" panose="02010600030101010101" pitchFamily="2" charset="-122"/>
              </a:rPr>
              <a:t>		root.setRightNode(node2);</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binaryTree.setRoot(root);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node3 = new HeroNode(8, "</a:t>
            </a:r>
            <a:r>
              <a:rPr lang="zh-CN" altLang="en-US">
                <a:ea typeface="宋体" panose="02010600030101010101" pitchFamily="2" charset="-122"/>
              </a:rPr>
              <a:t>林冲</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node4 = new HeroNode(10, "</a:t>
            </a:r>
            <a:r>
              <a:rPr lang="zh-CN" altLang="en-US">
                <a:ea typeface="宋体" panose="02010600030101010101" pitchFamily="2" charset="-122"/>
              </a:rPr>
              <a:t>关胜</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node1.setLeftNode(node3);</a:t>
            </a:r>
            <a:endParaRPr lang="en-US" altLang="zh-CN">
              <a:ea typeface="宋体" panose="02010600030101010101" pitchFamily="2" charset="-122"/>
            </a:endParaRPr>
          </a:p>
          <a:p>
            <a:pPr eaLnBrk="1" hangingPunct="1"/>
            <a:r>
              <a:rPr lang="en-US" altLang="zh-CN">
                <a:ea typeface="宋体" panose="02010600030101010101" pitchFamily="2" charset="-122"/>
              </a:rPr>
              <a:t>		node1.setRightNode(node4);</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node5 = new HeroNode(14, "jerry");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node2.setLeftNode(node5);</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中序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binaryTree.infixOrder();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中序线索化二叉树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binaryTree.threadNodes();</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中序线索化二叉树后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测试中序线索化二叉树是否正确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看看  </a:t>
            </a:r>
            <a:r>
              <a:rPr lang="en-US" altLang="zh-CN">
                <a:ea typeface="宋体" panose="02010600030101010101" pitchFamily="2" charset="-122"/>
              </a:rPr>
              <a:t>10 </a:t>
            </a:r>
            <a:r>
              <a:rPr lang="zh-CN" altLang="en-US">
                <a:ea typeface="宋体" panose="02010600030101010101" pitchFamily="2" charset="-122"/>
              </a:rPr>
              <a:t>这个节点后是不是 </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如果不做修改，这里会 </a:t>
            </a:r>
            <a:r>
              <a:rPr lang="en-US" altLang="zh-CN">
                <a:ea typeface="宋体" panose="02010600030101010101" pitchFamily="2" charset="-122"/>
              </a:rPr>
              <a:t>java.lang.StackOverflowError</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原因是因为 进行线索化后，原来的某些节点不再为</a:t>
            </a:r>
            <a:r>
              <a:rPr lang="en-US" altLang="zh-CN">
                <a:ea typeface="宋体" panose="02010600030101010101" pitchFamily="2" charset="-122"/>
              </a:rPr>
              <a:t>null,</a:t>
            </a:r>
            <a:r>
              <a:rPr lang="zh-CN" altLang="en-US">
                <a:ea typeface="宋体" panose="02010600030101010101" pitchFamily="2" charset="-122"/>
              </a:rPr>
              <a:t>因此会无限的查找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你看错误 </a:t>
            </a:r>
            <a:r>
              <a:rPr lang="en-US" altLang="zh-CN">
                <a:ea typeface="宋体" panose="02010600030101010101" pitchFamily="2" charset="-122"/>
              </a:rPr>
              <a:t>195 </a:t>
            </a:r>
            <a:r>
              <a:rPr lang="zh-CN" altLang="en-US">
                <a:ea typeface="宋体" panose="02010600030101010101" pitchFamily="2" charset="-122"/>
              </a:rPr>
              <a:t>行 </a:t>
            </a:r>
            <a:r>
              <a:rPr lang="en-US" altLang="zh-CN">
                <a:ea typeface="宋体" panose="02010600030101010101" pitchFamily="2" charset="-122"/>
              </a:rPr>
              <a:t>189</a:t>
            </a:r>
            <a:r>
              <a:rPr lang="zh-CN" altLang="en-US">
                <a:ea typeface="宋体" panose="02010600030101010101" pitchFamily="2" charset="-122"/>
              </a:rPr>
              <a:t>行 死循环了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com.atguigu.threadbinarytree.HeroNode.preOrderSeacher(BinaryTreeDemo.java:195)</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com.atguigu.threadbinarytree.HeroNode.preOrderSeacher(BinaryTreeDemo.java:189)</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com.atguigu.threadbinarytree.HeroNode.preOrderSeacher(BinaryTreeDemo.java:195)</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com.atguigu.threadbinarytree.HeroNode.preOrderSeacher(BinaryTreeDemo.java:189)</a:t>
            </a:r>
            <a:endParaRPr lang="en-US" altLang="zh-CN">
              <a:ea typeface="宋体" panose="02010600030101010101" pitchFamily="2" charset="-122"/>
            </a:endParaRPr>
          </a:p>
          <a:p>
            <a:pPr eaLnBrk="1" hangingPunct="1"/>
            <a:r>
              <a:rPr lang="en-US" altLang="zh-CN">
                <a:ea typeface="宋体" panose="02010600030101010101" pitchFamily="2" charset="-122"/>
              </a:rPr>
              <a:t>	at com.atguigu.threadbinarytree.HeroNode.preOrderSeacher(BinaryTreeDemo.java:195)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heroNode10 = binaryTree.preOrderSearch(10);</a:t>
            </a:r>
            <a:endParaRPr lang="en-US" altLang="zh-CN">
              <a:ea typeface="宋体" panose="02010600030101010101" pitchFamily="2" charset="-122"/>
            </a:endParaRPr>
          </a:p>
          <a:p>
            <a:pPr eaLnBrk="1" hangingPunct="1"/>
            <a:r>
              <a:rPr lang="en-US" altLang="zh-CN">
                <a:ea typeface="宋体" panose="02010600030101010101" pitchFamily="2" charset="-122"/>
              </a:rPr>
              <a:t>//		HeroNode afterHeroNode10 = heroNode10.getRight();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System.out.println(afterHeroNode10);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测试中序线索化二叉树是否正确</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这里我们直接使用</a:t>
            </a:r>
            <a:r>
              <a:rPr lang="en-US" altLang="zh-CN" b="1">
                <a:ea typeface="宋体" panose="02010600030101010101" pitchFamily="2" charset="-122"/>
              </a:rPr>
              <a:t>10</a:t>
            </a:r>
            <a:r>
              <a:rPr lang="zh-CN" altLang="en-US" b="1">
                <a:ea typeface="宋体" panose="02010600030101010101" pitchFamily="2" charset="-122"/>
              </a:rPr>
              <a:t>节点的来验证，即可</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HeroNode afterHeroNode10 = node4.getRight();</a:t>
            </a:r>
            <a:endParaRPr lang="en-US" altLang="zh-CN" b="1">
              <a:ea typeface="宋体" panose="02010600030101010101" pitchFamily="2" charset="-122"/>
            </a:endParaRPr>
          </a:p>
          <a:p>
            <a:pPr eaLnBrk="1" hangingPunct="1"/>
            <a:r>
              <a:rPr lang="en-US" altLang="zh-CN" b="1">
                <a:ea typeface="宋体" panose="02010600030101010101" pitchFamily="2" charset="-122"/>
              </a:rPr>
              <a:t>		System.out.println(afterHeroNode10);// no=1 name=jack ok</a:t>
            </a:r>
            <a:r>
              <a:rPr lang="zh-CN" altLang="en-US" b="1">
                <a:ea typeface="宋体" panose="02010600030101010101" pitchFamily="2" charset="-122"/>
              </a:rPr>
              <a:t>了</a:t>
            </a:r>
            <a:endParaRPr lang="zh-CN" altLang="en-US" b="1">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String name;</a:t>
            </a:r>
            <a:endParaRPr lang="en-US" altLang="zh-CN">
              <a:ea typeface="宋体" panose="02010600030101010101" pitchFamily="2" charset="-122"/>
            </a:endParaRPr>
          </a:p>
          <a:p>
            <a:pPr eaLnBrk="1" hangingPunct="1"/>
            <a:r>
              <a:rPr lang="en-US" altLang="zh-CN">
                <a:ea typeface="宋体" panose="02010600030101010101" pitchFamily="2" charset="-122"/>
              </a:rPr>
              <a:t>	private HeroNode left;</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标识左右指针的类型</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我们规定</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//leftType = 0 </a:t>
            </a:r>
            <a:r>
              <a:rPr lang="zh-CN" altLang="en-US" b="1">
                <a:ea typeface="宋体" panose="02010600030101010101" pitchFamily="2" charset="-122"/>
              </a:rPr>
              <a:t>表示 </a:t>
            </a:r>
            <a:r>
              <a:rPr lang="en-US" altLang="zh-CN" b="1">
                <a:ea typeface="宋体" panose="02010600030101010101" pitchFamily="2" charset="-122"/>
              </a:rPr>
              <a:t>left </a:t>
            </a:r>
            <a:r>
              <a:rPr lang="zh-CN" altLang="en-US" b="1">
                <a:ea typeface="宋体" panose="02010600030101010101" pitchFamily="2" charset="-122"/>
              </a:rPr>
              <a:t>指向的是左子树 </a:t>
            </a:r>
            <a:r>
              <a:rPr lang="en-US" altLang="zh-CN" b="1">
                <a:ea typeface="宋体" panose="02010600030101010101" pitchFamily="2" charset="-122"/>
              </a:rPr>
              <a:t>leftType = 1 </a:t>
            </a:r>
            <a:r>
              <a:rPr lang="zh-CN" altLang="en-US" b="1">
                <a:ea typeface="宋体" panose="02010600030101010101" pitchFamily="2" charset="-122"/>
              </a:rPr>
              <a:t>表示 </a:t>
            </a:r>
            <a:r>
              <a:rPr lang="en-US" altLang="zh-CN" b="1">
                <a:ea typeface="宋体" panose="02010600030101010101" pitchFamily="2" charset="-122"/>
              </a:rPr>
              <a:t>left </a:t>
            </a:r>
            <a:r>
              <a:rPr lang="zh-CN" altLang="en-US" b="1">
                <a:ea typeface="宋体" panose="02010600030101010101" pitchFamily="2" charset="-122"/>
              </a:rPr>
              <a:t>指向前驱节点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//rightType = 0 </a:t>
            </a:r>
            <a:r>
              <a:rPr lang="zh-CN" altLang="en-US" b="1">
                <a:ea typeface="宋体" panose="02010600030101010101" pitchFamily="2" charset="-122"/>
              </a:rPr>
              <a:t>表示 </a:t>
            </a:r>
            <a:r>
              <a:rPr lang="en-US" altLang="zh-CN" b="1">
                <a:ea typeface="宋体" panose="02010600030101010101" pitchFamily="2" charset="-122"/>
              </a:rPr>
              <a:t>right </a:t>
            </a:r>
            <a:r>
              <a:rPr lang="zh-CN" altLang="en-US" b="1">
                <a:ea typeface="宋体" panose="02010600030101010101" pitchFamily="2" charset="-122"/>
              </a:rPr>
              <a:t>指向的是右子树 </a:t>
            </a:r>
            <a:r>
              <a:rPr lang="en-US" altLang="zh-CN" b="1">
                <a:ea typeface="宋体" panose="02010600030101010101" pitchFamily="2" charset="-122"/>
              </a:rPr>
              <a:t>rightType = 1 </a:t>
            </a:r>
            <a:r>
              <a:rPr lang="zh-CN" altLang="en-US" b="1">
                <a:ea typeface="宋体" panose="02010600030101010101" pitchFamily="2" charset="-122"/>
              </a:rPr>
              <a:t>表示 </a:t>
            </a:r>
            <a:r>
              <a:rPr lang="en-US" altLang="zh-CN" b="1">
                <a:ea typeface="宋体" panose="02010600030101010101" pitchFamily="2" charset="-122"/>
              </a:rPr>
              <a:t>right </a:t>
            </a:r>
            <a:r>
              <a:rPr lang="zh-CN" altLang="en-US" b="1">
                <a:ea typeface="宋体" panose="02010600030101010101" pitchFamily="2" charset="-122"/>
              </a:rPr>
              <a:t>指向后继节点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private int leftType;</a:t>
            </a:r>
            <a:endParaRPr lang="en-US" altLang="zh-CN" b="1">
              <a:ea typeface="宋体" panose="02010600030101010101" pitchFamily="2" charset="-122"/>
            </a:endParaRPr>
          </a:p>
          <a:p>
            <a:pPr eaLnBrk="1" hangingPunct="1"/>
            <a:r>
              <a:rPr lang="en-US" altLang="zh-CN" b="1">
                <a:ea typeface="宋体" panose="02010600030101010101" pitchFamily="2" charset="-122"/>
              </a:rPr>
              <a:t>	private int rightType;</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 getLeft() {</a:t>
            </a:r>
            <a:endParaRPr lang="en-US" altLang="zh-CN">
              <a:ea typeface="宋体" panose="02010600030101010101" pitchFamily="2" charset="-122"/>
            </a:endParaRPr>
          </a:p>
          <a:p>
            <a:pPr eaLnBrk="1" hangingPunct="1"/>
            <a:r>
              <a:rPr lang="en-US" altLang="zh-CN">
                <a:ea typeface="宋体" panose="02010600030101010101" pitchFamily="2" charset="-122"/>
              </a:rPr>
              <a:t>		return 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setLeft(HeroNode left) {</a:t>
            </a:r>
            <a:endParaRPr lang="en-US" altLang="zh-CN">
              <a:ea typeface="宋体" panose="02010600030101010101" pitchFamily="2" charset="-122"/>
            </a:endParaRPr>
          </a:p>
          <a:p>
            <a:pPr eaLnBrk="1" hangingPunct="1"/>
            <a:r>
              <a:rPr lang="en-US" altLang="zh-CN">
                <a:ea typeface="宋体" panose="02010600030101010101" pitchFamily="2" charset="-122"/>
              </a:rPr>
              <a:t>		this.left = 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 getRight() {</a:t>
            </a:r>
            <a:endParaRPr lang="en-US" altLang="zh-CN">
              <a:ea typeface="宋体" panose="02010600030101010101" pitchFamily="2" charset="-122"/>
            </a:endParaRPr>
          </a:p>
          <a:p>
            <a:pPr eaLnBrk="1" hangingPunct="1"/>
            <a:r>
              <a:rPr lang="en-US" altLang="zh-CN">
                <a:ea typeface="宋体" panose="02010600030101010101" pitchFamily="2" charset="-122"/>
              </a:rPr>
              <a:t>		return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setRight(HeroNode right) {</a:t>
            </a:r>
            <a:endParaRPr lang="en-US" altLang="zh-CN">
              <a:ea typeface="宋体" panose="02010600030101010101" pitchFamily="2" charset="-122"/>
            </a:endParaRPr>
          </a:p>
          <a:p>
            <a:pPr eaLnBrk="1" hangingPunct="1"/>
            <a:r>
              <a:rPr lang="en-US" altLang="zh-CN">
                <a:ea typeface="宋体" panose="02010600030101010101" pitchFamily="2" charset="-122"/>
              </a:rPr>
              <a:t>		this.right = 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getLeftType() {</a:t>
            </a:r>
            <a:endParaRPr lang="en-US" altLang="zh-CN">
              <a:ea typeface="宋体" panose="02010600030101010101" pitchFamily="2" charset="-122"/>
            </a:endParaRPr>
          </a:p>
          <a:p>
            <a:pPr eaLnBrk="1" hangingPunct="1"/>
            <a:r>
              <a:rPr lang="en-US" altLang="zh-CN">
                <a:ea typeface="宋体" panose="02010600030101010101" pitchFamily="2" charset="-122"/>
              </a:rPr>
              <a:t>		return leftType;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setLeftType(int leftType) {</a:t>
            </a:r>
            <a:endParaRPr lang="en-US" altLang="zh-CN">
              <a:ea typeface="宋体" panose="02010600030101010101" pitchFamily="2" charset="-122"/>
            </a:endParaRPr>
          </a:p>
          <a:p>
            <a:pPr eaLnBrk="1" hangingPunct="1"/>
            <a:r>
              <a:rPr lang="en-US" altLang="zh-CN">
                <a:ea typeface="宋体" panose="02010600030101010101" pitchFamily="2" charset="-122"/>
              </a:rPr>
              <a:t>		this.leftType = leftType;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getRightType() {</a:t>
            </a:r>
            <a:endParaRPr lang="en-US" altLang="zh-CN">
              <a:ea typeface="宋体" panose="02010600030101010101" pitchFamily="2" charset="-122"/>
            </a:endParaRPr>
          </a:p>
          <a:p>
            <a:pPr eaLnBrk="1" hangingPunct="1"/>
            <a:r>
              <a:rPr lang="en-US" altLang="zh-CN">
                <a:ea typeface="宋体" panose="02010600030101010101" pitchFamily="2" charset="-122"/>
              </a:rPr>
              <a:t>		return rightType;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setRightType(int rightType) {</a:t>
            </a:r>
            <a:endParaRPr lang="en-US" altLang="zh-CN">
              <a:ea typeface="宋体" panose="02010600030101010101" pitchFamily="2" charset="-122"/>
            </a:endParaRPr>
          </a:p>
          <a:p>
            <a:pPr eaLnBrk="1" hangingPunct="1"/>
            <a:r>
              <a:rPr lang="en-US" altLang="zh-CN">
                <a:ea typeface="宋体" panose="02010600030101010101" pitchFamily="2" charset="-122"/>
              </a:rPr>
              <a:t>		this.rightType = rightType;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int getNo() {</a:t>
            </a:r>
            <a:endParaRPr lang="en-US" altLang="zh-CN">
              <a:ea typeface="宋体" panose="02010600030101010101" pitchFamily="2" charset="-122"/>
            </a:endParaRPr>
          </a:p>
          <a:p>
            <a:pPr eaLnBrk="1" hangingPunct="1"/>
            <a:r>
              <a:rPr lang="en-US" altLang="zh-CN">
                <a:ea typeface="宋体" panose="02010600030101010101" pitchFamily="2" charset="-122"/>
              </a:rPr>
              <a:t>		return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String getName() {</a:t>
            </a:r>
            <a:endParaRPr lang="en-US" altLang="zh-CN">
              <a:ea typeface="宋体" panose="02010600030101010101" pitchFamily="2" charset="-122"/>
            </a:endParaRPr>
          </a:p>
          <a:p>
            <a:pPr eaLnBrk="1" hangingPunct="1"/>
            <a:r>
              <a:rPr lang="en-US" altLang="zh-CN">
                <a:ea typeface="宋体" panose="02010600030101010101" pitchFamily="2" charset="-122"/>
              </a:rPr>
              <a:t>		return 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可以给出</a:t>
            </a:r>
            <a:r>
              <a:rPr lang="en-US" altLang="zh-CN">
                <a:ea typeface="宋体" panose="02010600030101010101" pitchFamily="2" charset="-122"/>
              </a:rPr>
              <a:t>setLeft / setRight</a:t>
            </a:r>
            <a:r>
              <a:rPr lang="zh-CN" altLang="en-US">
                <a:ea typeface="宋体" panose="02010600030101010101" pitchFamily="2" charset="-122"/>
              </a:rPr>
              <a:t>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setLeftNode(HeroNode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this.left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setRightNode(HeroNode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this.right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信息</a:t>
            </a:r>
            <a:r>
              <a:rPr lang="en-US" altLang="zh-CN">
                <a:ea typeface="宋体" panose="02010600030101010101" pitchFamily="2" charset="-122"/>
              </a:rPr>
              <a:t>: no=" + this.no + " name=" + this.name;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递归删除</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delNode(int 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因为我们的二叉树是单向的，所以我们是判断当前节点的子节点是否需要被删除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而不能判断当前节点</a:t>
            </a:r>
            <a:r>
              <a:rPr lang="en-US" altLang="zh-CN">
                <a:ea typeface="宋体" panose="02010600030101010101" pitchFamily="2" charset="-122"/>
              </a:rPr>
              <a:t>this</a:t>
            </a:r>
            <a:r>
              <a:rPr lang="zh-CN" altLang="en-US">
                <a:ea typeface="宋体" panose="02010600030101010101" pitchFamily="2" charset="-122"/>
              </a:rPr>
              <a:t>是否是要删除的节点</a:t>
            </a:r>
            <a:r>
              <a:rPr lang="en-US" altLang="zh-CN">
                <a:ea typeface="宋体" panose="02010600030101010101" pitchFamily="2" charset="-122"/>
              </a:rPr>
              <a:t>,</a:t>
            </a:r>
            <a:r>
              <a:rPr lang="zh-CN" altLang="en-US">
                <a:ea typeface="宋体" panose="02010600030101010101" pitchFamily="2" charset="-122"/>
              </a:rPr>
              <a:t>否则无法删除</a:t>
            </a:r>
            <a:r>
              <a:rPr lang="en-US" altLang="zh-CN">
                <a:ea typeface="宋体" panose="02010600030101010101" pitchFamily="2" charset="-122"/>
              </a:rPr>
              <a:t>(</a:t>
            </a:r>
            <a:r>
              <a:rPr lang="zh-CN" altLang="en-US">
                <a:ea typeface="宋体" panose="02010600030101010101" pitchFamily="2" charset="-122"/>
              </a:rPr>
              <a:t>单向的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//2.</a:t>
            </a:r>
            <a:r>
              <a:rPr lang="zh-CN" altLang="en-US">
                <a:ea typeface="宋体" panose="02010600030101010101" pitchFamily="2" charset="-122"/>
              </a:rPr>
              <a:t>并且如果执行到这，说明删除的节点不是</a:t>
            </a:r>
            <a:r>
              <a:rPr lang="en-US" altLang="zh-CN">
                <a:ea typeface="宋体" panose="02010600030101010101" pitchFamily="2" charset="-122"/>
              </a:rPr>
              <a:t>root</a:t>
            </a:r>
            <a:r>
              <a:rPr lang="zh-CN" altLang="en-US">
                <a:ea typeface="宋体" panose="02010600030101010101" pitchFamily="2" charset="-122"/>
              </a:rPr>
              <a:t>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如果删除的是左子节点</a:t>
            </a:r>
            <a:r>
              <a:rPr lang="en-US" altLang="zh-CN">
                <a:ea typeface="宋体" panose="02010600030101010101" pitchFamily="2" charset="-122"/>
              </a:rPr>
              <a:t>, </a:t>
            </a:r>
            <a:r>
              <a:rPr lang="zh-CN" altLang="en-US">
                <a:ea typeface="宋体" panose="02010600030101010101" pitchFamily="2" charset="-122"/>
              </a:rPr>
              <a:t>注意需要判断下 </a:t>
            </a:r>
            <a:r>
              <a:rPr lang="en-US" altLang="zh-CN">
                <a:ea typeface="宋体" panose="02010600030101010101" pitchFamily="2" charset="-122"/>
              </a:rPr>
              <a:t>this.leftNode!=null,</a:t>
            </a:r>
            <a:r>
              <a:rPr lang="zh-CN" altLang="en-US">
                <a:ea typeface="宋体" panose="02010600030101010101" pitchFamily="2" charset="-122"/>
              </a:rPr>
              <a:t>否则有</a:t>
            </a:r>
            <a:r>
              <a:rPr lang="en-US" altLang="zh-CN">
                <a:ea typeface="宋体" panose="02010600030101010101" pitchFamily="2" charset="-122"/>
              </a:rPr>
              <a:t>NUll</a:t>
            </a:r>
            <a:r>
              <a:rPr lang="zh-CN" altLang="en-US">
                <a:ea typeface="宋体" panose="02010600030101010101" pitchFamily="2" charset="-122"/>
              </a:rPr>
              <a:t>异常</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(this.left!=null &amp;&amp; this.left.no == no) {</a:t>
            </a:r>
            <a:endParaRPr lang="en-US" altLang="zh-CN">
              <a:ea typeface="宋体" panose="02010600030101010101" pitchFamily="2" charset="-122"/>
            </a:endParaRPr>
          </a:p>
          <a:p>
            <a:pPr eaLnBrk="1" hangingPunct="1"/>
            <a:r>
              <a:rPr lang="en-US" altLang="zh-CN">
                <a:ea typeface="宋体" panose="02010600030101010101" pitchFamily="2" charset="-122"/>
              </a:rPr>
              <a:t>	      this.left = null;</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判断是否删除的右子节点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(this.right!=null &amp;&amp; this.right.no == no) {</a:t>
            </a:r>
            <a:endParaRPr lang="en-US" altLang="zh-CN">
              <a:ea typeface="宋体" panose="02010600030101010101" pitchFamily="2" charset="-122"/>
            </a:endParaRPr>
          </a:p>
          <a:p>
            <a:pPr eaLnBrk="1" hangingPunct="1"/>
            <a:r>
              <a:rPr lang="en-US" altLang="zh-CN">
                <a:ea typeface="宋体" panose="02010600030101010101" pitchFamily="2" charset="-122"/>
              </a:rPr>
              <a:t>	      this.right = null;</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递归向左子树查找，并删除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递归向右子树查找，并删除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preOrderSeacher(int no) {</a:t>
            </a:r>
            <a:endParaRPr lang="en-US" altLang="zh-CN">
              <a:ea typeface="宋体" panose="02010600030101010101" pitchFamily="2" charset="-122"/>
            </a:endParaRPr>
          </a:p>
          <a:p>
            <a:pPr eaLnBrk="1" hangingPunct="1"/>
            <a:r>
              <a:rPr lang="en-US" altLang="zh-CN">
                <a:ea typeface="宋体" panose="02010600030101010101" pitchFamily="2" charset="-122"/>
              </a:rPr>
              <a:t>		if (this.no == no)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infixOrderSeacher(int no)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resNode = null;</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到左节点</a:t>
            </a:r>
            <a:r>
              <a:rPr lang="en-US" altLang="zh-CN">
                <a:ea typeface="宋体" panose="02010600030101010101" pitchFamily="2" charset="-122"/>
              </a:rPr>
              <a:t>(</a:t>
            </a:r>
            <a:r>
              <a:rPr lang="zh-CN" altLang="en-US">
                <a:ea typeface="宋体" panose="02010600030101010101" pitchFamily="2" charset="-122"/>
              </a:rPr>
              <a:t>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this.left.infixOrderSeacher(no);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(resNode != null)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(this.no == no) { // </a:t>
            </a:r>
            <a:r>
              <a:rPr lang="zh-CN" altLang="en-US">
                <a:ea typeface="宋体" panose="02010600030101010101" pitchFamily="2" charset="-122"/>
              </a:rPr>
              <a:t>比较当前节点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resNode = this.right.infixOrderSeacher(no);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resNode;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BinaryTree {</a:t>
            </a:r>
            <a:endParaRPr lang="en-US" altLang="zh-CN">
              <a:ea typeface="宋体" panose="02010600030101010101" pitchFamily="2" charset="-122"/>
            </a:endParaRPr>
          </a:p>
          <a:p>
            <a:pPr eaLnBrk="1" hangingPunct="1"/>
            <a:r>
              <a:rPr lang="en-US" altLang="zh-CN">
                <a:ea typeface="宋体" panose="02010600030101010101" pitchFamily="2" charset="-122"/>
              </a:rPr>
              <a:t>	private HeroNode root;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用于临时存储前驱节点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说明</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//1. </a:t>
            </a:r>
            <a:r>
              <a:rPr lang="zh-CN" altLang="en-US" b="1">
                <a:ea typeface="宋体" panose="02010600030101010101" pitchFamily="2" charset="-122"/>
              </a:rPr>
              <a:t>为了能在递归线索化二叉树时，总是保留前一个节点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//2. </a:t>
            </a:r>
            <a:r>
              <a:rPr lang="zh-CN" altLang="en-US" b="1">
                <a:ea typeface="宋体" panose="02010600030101010101" pitchFamily="2" charset="-122"/>
              </a:rPr>
              <a:t>当递归线索化二叉树时，当前节点</a:t>
            </a:r>
            <a:r>
              <a:rPr lang="en-US" altLang="zh-CN" b="1">
                <a:ea typeface="宋体" panose="02010600030101010101" pitchFamily="2" charset="-122"/>
              </a:rPr>
              <a:t>node.left=null , </a:t>
            </a:r>
            <a:r>
              <a:rPr lang="zh-CN" altLang="en-US" b="1">
                <a:ea typeface="宋体" panose="02010600030101010101" pitchFamily="2" charset="-122"/>
              </a:rPr>
              <a:t>这个</a:t>
            </a:r>
            <a:r>
              <a:rPr lang="en-US" altLang="zh-CN" b="1">
                <a:ea typeface="宋体" panose="02010600030101010101" pitchFamily="2" charset="-122"/>
              </a:rPr>
              <a:t>pre </a:t>
            </a:r>
            <a:r>
              <a:rPr lang="zh-CN" altLang="en-US" b="1">
                <a:ea typeface="宋体" panose="02010600030101010101" pitchFamily="2" charset="-122"/>
              </a:rPr>
              <a:t>就是当前</a:t>
            </a:r>
            <a:r>
              <a:rPr lang="en-US" altLang="zh-CN" b="1">
                <a:ea typeface="宋体" panose="02010600030101010101" pitchFamily="2" charset="-122"/>
              </a:rPr>
              <a:t>node</a:t>
            </a:r>
            <a:r>
              <a:rPr lang="zh-CN" altLang="en-US" b="1">
                <a:ea typeface="宋体" panose="02010600030101010101" pitchFamily="2" charset="-122"/>
              </a:rPr>
              <a:t>的前驱节点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private	HeroNode pre=null;</a:t>
            </a:r>
            <a:endParaRPr lang="en-US" altLang="zh-CN" b="1">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中序线索化二叉树</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public void threadNodes() {</a:t>
            </a:r>
            <a:endParaRPr lang="en-US" altLang="zh-CN" b="1">
              <a:ea typeface="宋体" panose="02010600030101010101" pitchFamily="2" charset="-122"/>
            </a:endParaRPr>
          </a:p>
          <a:p>
            <a:pPr eaLnBrk="1" hangingPunct="1"/>
            <a:r>
              <a:rPr lang="en-US" altLang="zh-CN" b="1">
                <a:ea typeface="宋体" panose="02010600030101010101" pitchFamily="2" charset="-122"/>
              </a:rPr>
              <a:t>		threadNodes(root);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直接写代码</a:t>
            </a:r>
            <a:r>
              <a:rPr lang="en-US" altLang="zh-CN" b="1">
                <a:ea typeface="宋体" panose="02010600030101010101" pitchFamily="2" charset="-122"/>
              </a:rPr>
              <a:t>(</a:t>
            </a:r>
            <a:r>
              <a:rPr lang="zh-CN" altLang="en-US" b="1">
                <a:ea typeface="宋体" panose="02010600030101010101" pitchFamily="2" charset="-122"/>
              </a:rPr>
              <a:t>参敲</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public void threadNodes(HeroNode node)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当前节点如果为</a:t>
            </a:r>
            <a:r>
              <a:rPr lang="en-US" altLang="zh-CN" b="1">
                <a:ea typeface="宋体" panose="02010600030101010101" pitchFamily="2" charset="-122"/>
              </a:rPr>
              <a:t>null</a:t>
            </a:r>
            <a:r>
              <a:rPr lang="zh-CN" altLang="en-US" b="1">
                <a:ea typeface="宋体" panose="02010600030101010101" pitchFamily="2" charset="-122"/>
              </a:rPr>
              <a:t>，直接返回</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if(node==null) {</a:t>
            </a:r>
            <a:endParaRPr lang="en-US" altLang="zh-CN" b="1">
              <a:ea typeface="宋体" panose="02010600030101010101" pitchFamily="2" charset="-122"/>
            </a:endParaRPr>
          </a:p>
          <a:p>
            <a:pPr eaLnBrk="1" hangingPunct="1"/>
            <a:r>
              <a:rPr lang="en-US" altLang="zh-CN" b="1">
                <a:ea typeface="宋体" panose="02010600030101010101" pitchFamily="2" charset="-122"/>
              </a:rPr>
              <a:t>			return;</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处理左子树</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threadNodes(node.getLeft());</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说明</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//1. </a:t>
            </a:r>
            <a:r>
              <a:rPr lang="zh-CN" altLang="en-US" b="1">
                <a:ea typeface="宋体" panose="02010600030101010101" pitchFamily="2" charset="-122"/>
              </a:rPr>
              <a:t>如果递归时，发现</a:t>
            </a:r>
            <a:r>
              <a:rPr lang="en-US" altLang="zh-CN" b="1">
                <a:ea typeface="宋体" panose="02010600030101010101" pitchFamily="2" charset="-122"/>
              </a:rPr>
              <a:t>node</a:t>
            </a:r>
            <a:r>
              <a:rPr lang="zh-CN" altLang="en-US" b="1">
                <a:ea typeface="宋体" panose="02010600030101010101" pitchFamily="2" charset="-122"/>
              </a:rPr>
              <a:t>节点</a:t>
            </a:r>
            <a:r>
              <a:rPr lang="en-US" altLang="zh-CN" b="1">
                <a:ea typeface="宋体" panose="02010600030101010101" pitchFamily="2" charset="-122"/>
              </a:rPr>
              <a:t>left == null ,</a:t>
            </a:r>
            <a:r>
              <a:rPr lang="zh-CN" altLang="en-US" b="1">
                <a:ea typeface="宋体" panose="02010600030101010101" pitchFamily="2" charset="-122"/>
              </a:rPr>
              <a:t>则将</a:t>
            </a:r>
            <a:r>
              <a:rPr lang="en-US" altLang="zh-CN" b="1">
                <a:ea typeface="宋体" panose="02010600030101010101" pitchFamily="2" charset="-122"/>
              </a:rPr>
              <a:t>node.left </a:t>
            </a:r>
            <a:r>
              <a:rPr lang="zh-CN" altLang="en-US" b="1">
                <a:ea typeface="宋体" panose="02010600030101010101" pitchFamily="2" charset="-122"/>
              </a:rPr>
              <a:t>指向前驱节点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//2. </a:t>
            </a:r>
            <a:r>
              <a:rPr lang="zh-CN" altLang="en-US" b="1">
                <a:ea typeface="宋体" panose="02010600030101010101" pitchFamily="2" charset="-122"/>
              </a:rPr>
              <a:t>以节点 </a:t>
            </a:r>
            <a:r>
              <a:rPr lang="en-US" altLang="zh-CN" b="1">
                <a:ea typeface="宋体" panose="02010600030101010101" pitchFamily="2" charset="-122"/>
              </a:rPr>
              <a:t>10 </a:t>
            </a:r>
            <a:r>
              <a:rPr lang="zh-CN" altLang="en-US" b="1">
                <a:ea typeface="宋体" panose="02010600030101010101" pitchFamily="2" charset="-122"/>
              </a:rPr>
              <a:t>来讲解</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if(node.getLeft()==null){</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让当前节点的左指针指向前驱节点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node.setLeft(pre);</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改变当前节点左指针的类型</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node.setLeftType(1);</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处理前驱节点 的右指针，如果前驱节点的右指针是</a:t>
            </a:r>
            <a:r>
              <a:rPr lang="en-US" altLang="zh-CN" b="1">
                <a:ea typeface="宋体" panose="02010600030101010101" pitchFamily="2" charset="-122"/>
              </a:rPr>
              <a:t>null(</a:t>
            </a:r>
            <a:r>
              <a:rPr lang="zh-CN" altLang="en-US" b="1">
                <a:ea typeface="宋体" panose="02010600030101010101" pitchFamily="2" charset="-122"/>
              </a:rPr>
              <a:t>没有指下右子树</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以 </a:t>
            </a:r>
            <a:r>
              <a:rPr lang="en-US" altLang="zh-CN" b="1">
                <a:ea typeface="宋体" panose="02010600030101010101" pitchFamily="2" charset="-122"/>
              </a:rPr>
              <a:t>8 </a:t>
            </a:r>
            <a:r>
              <a:rPr lang="zh-CN" altLang="en-US" b="1">
                <a:ea typeface="宋体" panose="02010600030101010101" pitchFamily="2" charset="-122"/>
              </a:rPr>
              <a:t>这个节点来讲解</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if(pre!=null&amp;&amp;pre.getRight()==null)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让前驱节点的右指针指向当前节点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pre.setRight(node);</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改变前驱节点的右指针类型</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pre.setRightType(1);</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每处理一个节点，当前节点是下一个节点的前驱节点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pre=node;</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处理右子树</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threadNodes(node.getRight());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setRoot(HeroNode root) {</a:t>
            </a:r>
            <a:endParaRPr lang="en-US" altLang="zh-CN">
              <a:ea typeface="宋体" panose="02010600030101010101" pitchFamily="2" charset="-122"/>
            </a:endParaRPr>
          </a:p>
          <a:p>
            <a:pPr eaLnBrk="1" hangingPunct="1"/>
            <a:r>
              <a:rPr lang="en-US" altLang="zh-CN">
                <a:ea typeface="宋体" panose="02010600030101010101" pitchFamily="2" charset="-122"/>
              </a:rPr>
              <a:t>		this.root = root;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如果删除的节点是叶子节点，则删除该节点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如果删除的节点是非叶子节点，则删除该子树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delNode(int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如果刚好删除就是</a:t>
            </a:r>
            <a:r>
              <a:rPr lang="en-US" altLang="zh-CN">
                <a:ea typeface="宋体" panose="02010600030101010101" pitchFamily="2" charset="-122"/>
              </a:rPr>
              <a:t>root,</a:t>
            </a:r>
            <a:r>
              <a:rPr lang="zh-CN" altLang="en-US">
                <a:ea typeface="宋体" panose="02010600030101010101" pitchFamily="2" charset="-122"/>
              </a:rPr>
              <a:t>就相当于清空该二叉树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(root.getNo() == no) {</a:t>
            </a:r>
            <a:endParaRPr lang="en-US" altLang="zh-CN">
              <a:ea typeface="宋体" panose="02010600030101010101" pitchFamily="2" charset="-122"/>
            </a:endParaRPr>
          </a:p>
          <a:p>
            <a:pPr eaLnBrk="1" hangingPunct="1"/>
            <a:r>
              <a:rPr lang="en-US" altLang="zh-CN">
                <a:ea typeface="宋体" panose="02010600030101010101" pitchFamily="2" charset="-122"/>
              </a:rPr>
              <a:t>	        root = null;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root.delNode(no);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preOrderSearch(int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root.preOrderSeacher(no);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infixOrderSearch(int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root.infixOrderSeacher(no);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HeroNode postOrderSearch(int no)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root.postOrderSeacher(no);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root.preOrder();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postOrder()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root.postOrder();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平均时间复杂度均为</a:t>
            </a:r>
            <a:r>
              <a:rPr lang="en-US" altLang="zh-CN"/>
              <a:t>O(nlogn) </a:t>
            </a:r>
            <a:r>
              <a:rPr lang="zh-CN" altLang="en-US"/>
              <a:t>， </a:t>
            </a:r>
            <a:r>
              <a:rPr lang="en-US" altLang="zh-CN"/>
              <a:t>[</a:t>
            </a:r>
            <a:r>
              <a:rPr lang="zh-CN" altLang="en-US"/>
              <a:t>待</a:t>
            </a:r>
            <a:r>
              <a:rPr lang="en-US" altLang="zh-CN"/>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说明</a:t>
            </a:r>
            <a:endParaRPr lang="en-US" altLang="zh-CN">
              <a:ea typeface="宋体" panose="02010600030101010101" pitchFamily="2" charset="-122"/>
            </a:endParaRPr>
          </a:p>
          <a:p>
            <a:pPr eaLnBrk="1" hangingPunct="1"/>
            <a:r>
              <a:rPr lang="en-US" altLang="zh-CN">
                <a:ea typeface="宋体" panose="02010600030101010101" pitchFamily="2" charset="-122"/>
              </a:rPr>
              <a:t>package com.atguigu.heapsort;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java.text.SimpleDateFormat;</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import java.util.Date;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HeapSort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 = {4,6,8,5,9};</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a:t>
            </a:r>
            <a:r>
              <a:rPr lang="en-US" altLang="zh-CN">
                <a:ea typeface="宋体" panose="02010600030101010101" pitchFamily="2" charset="-122"/>
              </a:rPr>
              <a:t>80000</a:t>
            </a:r>
            <a:r>
              <a:rPr lang="zh-CN" altLang="en-US">
                <a:ea typeface="宋体" panose="02010600030101010101" pitchFamily="2" charset="-122"/>
              </a:rPr>
              <a:t>个随机数据的数组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使用堆排序，大概</a:t>
            </a:r>
            <a:r>
              <a:rPr lang="en-US" altLang="zh-CN">
                <a:ea typeface="宋体" panose="02010600030101010101" pitchFamily="2" charset="-122"/>
              </a:rPr>
              <a:t>0</a:t>
            </a:r>
            <a:r>
              <a:rPr lang="zh-CN" altLang="en-US">
                <a:ea typeface="宋体" panose="02010600030101010101" pitchFamily="2" charset="-122"/>
              </a:rPr>
              <a:t>秒</a:t>
            </a:r>
            <a:r>
              <a:rPr lang="en-US" altLang="zh-CN">
                <a:ea typeface="宋体" panose="02010600030101010101" pitchFamily="2" charset="-122"/>
              </a:rPr>
              <a:t>, </a:t>
            </a:r>
            <a:r>
              <a:rPr lang="zh-CN" altLang="en-US">
                <a:ea typeface="宋体" panose="02010600030101010101" pitchFamily="2" charset="-122"/>
              </a:rPr>
              <a:t>速度非常快</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8000000 </a:t>
            </a:r>
            <a:r>
              <a:rPr lang="zh-CN" altLang="en-US">
                <a:ea typeface="宋体" panose="02010600030101010101" pitchFamily="2" charset="-122"/>
              </a:rPr>
              <a:t>大概 </a:t>
            </a:r>
            <a:r>
              <a:rPr lang="en-US" altLang="zh-CN">
                <a:ea typeface="宋体" panose="02010600030101010101" pitchFamily="2" charset="-122"/>
              </a:rPr>
              <a:t>3</a:t>
            </a:r>
            <a:r>
              <a:rPr lang="zh-CN" altLang="en-US">
                <a:ea typeface="宋体" panose="02010600030101010101" pitchFamily="2" charset="-122"/>
              </a:rPr>
              <a:t>秒</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80000000 </a:t>
            </a:r>
            <a:r>
              <a:rPr lang="zh-CN" altLang="en-US">
                <a:ea typeface="宋体" panose="02010600030101010101" pitchFamily="2" charset="-122"/>
              </a:rPr>
              <a:t>大概 </a:t>
            </a:r>
            <a:r>
              <a:rPr lang="en-US" altLang="zh-CN">
                <a:ea typeface="宋体" panose="02010600030101010101" pitchFamily="2" charset="-122"/>
              </a:rPr>
              <a:t>30</a:t>
            </a:r>
            <a:r>
              <a:rPr lang="zh-CN" altLang="en-US">
                <a:ea typeface="宋体" panose="02010600030101010101" pitchFamily="2" charset="-122"/>
              </a:rPr>
              <a:t>秒</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arr = new int[80000000];</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80000000; i++) {</a:t>
            </a:r>
            <a:endParaRPr lang="en-US" altLang="zh-CN">
              <a:ea typeface="宋体" panose="02010600030101010101" pitchFamily="2" charset="-122"/>
            </a:endParaRPr>
          </a:p>
          <a:p>
            <a:pPr eaLnBrk="1" hangingPunct="1"/>
            <a:r>
              <a:rPr lang="en-US" altLang="zh-CN">
                <a:ea typeface="宋体" panose="02010600030101010101" pitchFamily="2" charset="-122"/>
              </a:rPr>
              <a:t>			arr[i] = (int) (Math.random() * 800000); // </a:t>
            </a:r>
            <a:r>
              <a:rPr lang="zh-CN" altLang="en-US">
                <a:ea typeface="宋体" panose="02010600030101010101" pitchFamily="2" charset="-122"/>
              </a:rPr>
              <a:t>生成一个</a:t>
            </a:r>
            <a:r>
              <a:rPr lang="en-US" altLang="zh-CN">
                <a:ea typeface="宋体" panose="02010600030101010101" pitchFamily="2" charset="-122"/>
              </a:rPr>
              <a:t>[0,800000) </a:t>
            </a:r>
            <a:r>
              <a:rPr lang="zh-CN" altLang="en-US">
                <a:ea typeface="宋体" panose="02010600030101010101" pitchFamily="2" charset="-122"/>
              </a:rPr>
              <a:t>的一个数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 = new Date();</a:t>
            </a:r>
            <a:endParaRPr lang="en-US" altLang="zh-CN">
              <a:ea typeface="宋体" panose="02010600030101010101" pitchFamily="2" charset="-122"/>
            </a:endParaRPr>
          </a:p>
          <a:p>
            <a:pPr eaLnBrk="1" hangingPunct="1"/>
            <a:r>
              <a:rPr lang="en-US" altLang="zh-CN">
                <a:ea typeface="宋体" panose="02010600030101010101" pitchFamily="2" charset="-122"/>
              </a:rPr>
              <a:t>		SimpleDateFormat dateFormat = new SimpleDateFormat("yyyy-MM-dd HH:mm:ss");</a:t>
            </a:r>
            <a:endParaRPr lang="en-US" altLang="zh-CN">
              <a:ea typeface="宋体" panose="02010600030101010101" pitchFamily="2" charset="-122"/>
            </a:endParaRPr>
          </a:p>
          <a:p>
            <a:pPr eaLnBrk="1" hangingPunct="1"/>
            <a:r>
              <a:rPr lang="en-US" altLang="zh-CN">
                <a:ea typeface="宋体" panose="02010600030101010101" pitchFamily="2" charset="-122"/>
              </a:rPr>
              <a:t>		String date1 = dateFormat.format(now);</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排序前时间</a:t>
            </a:r>
            <a:r>
              <a:rPr lang="en-US" altLang="zh-CN">
                <a:ea typeface="宋体" panose="02010600030101010101" pitchFamily="2" charset="-122"/>
              </a:rPr>
              <a:t>=" + date1);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heapSort(arr);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now2 = new Date();</a:t>
            </a:r>
            <a:endParaRPr lang="en-US" altLang="zh-CN">
              <a:ea typeface="宋体" panose="02010600030101010101" pitchFamily="2" charset="-122"/>
            </a:endParaRPr>
          </a:p>
          <a:p>
            <a:pPr eaLnBrk="1" hangingPunct="1"/>
            <a:r>
              <a:rPr lang="en-US" altLang="zh-CN">
                <a:ea typeface="宋体" panose="02010600030101010101" pitchFamily="2" charset="-122"/>
              </a:rPr>
              <a:t>		String date2 = dateFormat.format(now2);</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排序后时间</a:t>
            </a:r>
            <a:r>
              <a:rPr lang="en-US" altLang="zh-CN">
                <a:ea typeface="宋体" panose="02010600030101010101" pitchFamily="2" charset="-122"/>
              </a:rPr>
              <a:t>=" + date2);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堆排序后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heapSort(int []arr){</a:t>
            </a:r>
            <a:endParaRPr lang="en-US" altLang="zh-CN">
              <a:ea typeface="宋体" panose="02010600030101010101" pitchFamily="2" charset="-122"/>
            </a:endParaRPr>
          </a:p>
          <a:p>
            <a:pPr eaLnBrk="1" hangingPunct="1"/>
            <a:r>
              <a:rPr lang="en-US" altLang="zh-CN">
                <a:ea typeface="宋体" panose="02010600030101010101" pitchFamily="2" charset="-122"/>
              </a:rPr>
              <a:t>        //1.</a:t>
            </a:r>
            <a:r>
              <a:rPr lang="zh-CN" altLang="en-US">
                <a:ea typeface="宋体" panose="02010600030101010101" pitchFamily="2" charset="-122"/>
              </a:rPr>
              <a:t>构建大顶堆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i=arr.length/2-1;i&gt;=0;i--){</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从第一个非叶子结点从下至上，从右至左调整结构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adjustHeap(arr,i,arr.length);</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第一次排成大顶堆</a:t>
            </a:r>
            <a:r>
              <a:rPr lang="en-US" altLang="zh-CN">
                <a:ea typeface="宋体" panose="02010600030101010101" pitchFamily="2" charset="-122"/>
              </a:rPr>
              <a:t>=" + 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//swap(arr,0,arr.length-1);</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将堆顶元素与末尾元素进行交换，使末尾元素最大</a:t>
            </a:r>
            <a:r>
              <a:rPr lang="en-US" altLang="zh-CN">
                <a:ea typeface="宋体" panose="02010600030101010101" pitchFamily="2" charset="-122"/>
              </a:rPr>
              <a:t>=" + 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然后继续调整堆，再将堆顶元素与末尾元素交换，得到第二大元素。如此反复进行交换、重建、交换。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调整堆结构</a:t>
            </a:r>
            <a:r>
              <a:rPr lang="en-US" altLang="zh-CN">
                <a:ea typeface="宋体" panose="02010600030101010101" pitchFamily="2" charset="-122"/>
              </a:rPr>
              <a:t>+</a:t>
            </a:r>
            <a:r>
              <a:rPr lang="zh-CN" altLang="en-US">
                <a:ea typeface="宋体" panose="02010600030101010101" pitchFamily="2" charset="-122"/>
              </a:rPr>
              <a:t>交换堆顶元素与末尾元素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j=arr.length-1;j&gt;0;j--){</a:t>
            </a:r>
            <a:endParaRPr lang="en-US" altLang="zh-CN">
              <a:ea typeface="宋体" panose="02010600030101010101" pitchFamily="2" charset="-122"/>
            </a:endParaRPr>
          </a:p>
          <a:p>
            <a:pPr eaLnBrk="1" hangingPunct="1"/>
            <a:r>
              <a:rPr lang="en-US" altLang="zh-CN">
                <a:ea typeface="宋体" panose="02010600030101010101" pitchFamily="2" charset="-122"/>
              </a:rPr>
              <a:t>            swap(arr,0,j);//</a:t>
            </a:r>
            <a:r>
              <a:rPr lang="zh-CN" altLang="en-US">
                <a:ea typeface="宋体" panose="02010600030101010101" pitchFamily="2" charset="-122"/>
              </a:rPr>
              <a:t>将堆顶元素与末尾元素进行交换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adjustHeap(arr,0,j);//</a:t>
            </a:r>
            <a:r>
              <a:rPr lang="zh-CN" altLang="en-US">
                <a:ea typeface="宋体" panose="02010600030101010101" pitchFamily="2" charset="-122"/>
              </a:rPr>
              <a:t>重新对堆进行调整</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调整大顶堆（仅是调整过程，建立在大顶堆已构建的基础上</a:t>
            </a:r>
            <a:r>
              <a:rPr lang="en-US" altLang="zh-CN">
                <a:ea typeface="宋体" panose="02010600030101010101" pitchFamily="2" charset="-122"/>
              </a:rPr>
              <a:t>, </a:t>
            </a:r>
            <a:r>
              <a:rPr lang="zh-CN" altLang="en-US">
                <a:ea typeface="宋体" panose="02010600030101010101" pitchFamily="2" charset="-122"/>
              </a:rPr>
              <a:t>也就是说只调用一次</a:t>
            </a:r>
            <a:r>
              <a:rPr lang="en-US" altLang="zh-CN">
                <a:ea typeface="宋体" panose="02010600030101010101" pitchFamily="2" charset="-122"/>
              </a:rPr>
              <a:t>,</a:t>
            </a:r>
            <a:r>
              <a:rPr lang="zh-CN" altLang="en-US">
                <a:ea typeface="宋体" panose="02010600030101010101" pitchFamily="2" charset="-122"/>
              </a:rPr>
              <a:t>并没有得到大顶堆）</a:t>
            </a:r>
            <a:endParaRPr lang="zh-CN" altLang="en-US">
              <a:ea typeface="宋体" panose="02010600030101010101" pitchFamily="2" charset="-122"/>
            </a:endParaRPr>
          </a:p>
          <a:p>
            <a:pPr eaLnBrk="1" hangingPunct="1"/>
            <a:r>
              <a:rPr lang="zh-CN" altLang="en-US">
                <a:ea typeface="宋体" panose="02010600030101010101" pitchFamily="2" charset="-122"/>
              </a:rPr>
              <a:t>     * 就是将</a:t>
            </a:r>
            <a:r>
              <a:rPr lang="en-US" altLang="zh-CN">
                <a:ea typeface="宋体" panose="02010600030101010101" pitchFamily="2" charset="-122"/>
              </a:rPr>
              <a:t>arr[i] </a:t>
            </a:r>
            <a:r>
              <a:rPr lang="zh-CN" altLang="en-US">
                <a:ea typeface="宋体" panose="02010600030101010101" pitchFamily="2" charset="-122"/>
              </a:rPr>
              <a:t>的值放到本次 调整过程中适当的位置。</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arr : </a:t>
            </a:r>
            <a:r>
              <a:rPr lang="zh-CN" altLang="en-US">
                <a:ea typeface="宋体" panose="02010600030101010101" pitchFamily="2" charset="-122"/>
              </a:rPr>
              <a:t>数组</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i : </a:t>
            </a:r>
            <a:r>
              <a:rPr lang="zh-CN" altLang="en-US">
                <a:ea typeface="宋体" panose="02010600030101010101" pitchFamily="2" charset="-122"/>
              </a:rPr>
              <a:t>非叶子节点的索引 </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length : </a:t>
            </a:r>
            <a:r>
              <a:rPr lang="zh-CN" altLang="en-US">
                <a:ea typeface="宋体" panose="02010600030101010101" pitchFamily="2" charset="-122"/>
              </a:rPr>
              <a:t>对多少个元素进行调整，这个</a:t>
            </a:r>
            <a:r>
              <a:rPr lang="en-US" altLang="zh-CN">
                <a:ea typeface="宋体" panose="02010600030101010101" pitchFamily="2" charset="-122"/>
              </a:rPr>
              <a:t>length</a:t>
            </a:r>
            <a:r>
              <a:rPr lang="zh-CN" altLang="en-US">
                <a:ea typeface="宋体" panose="02010600030101010101" pitchFamily="2" charset="-122"/>
              </a:rPr>
              <a:t>是逐渐减少的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adjustHeap(int []arr,int i,int length){</a:t>
            </a:r>
            <a:endParaRPr lang="en-US" altLang="zh-CN">
              <a:ea typeface="宋体" panose="02010600030101010101" pitchFamily="2" charset="-122"/>
            </a:endParaRPr>
          </a:p>
          <a:p>
            <a:pPr eaLnBrk="1" hangingPunct="1"/>
            <a:r>
              <a:rPr lang="en-US" altLang="zh-CN">
                <a:ea typeface="宋体" panose="02010600030101010101" pitchFamily="2" charset="-122"/>
              </a:rPr>
              <a:t>        int temp = arr[i];//</a:t>
            </a:r>
            <a:r>
              <a:rPr lang="zh-CN" altLang="en-US">
                <a:ea typeface="宋体" panose="02010600030101010101" pitchFamily="2" charset="-122"/>
              </a:rPr>
              <a:t>先取出当前元素</a:t>
            </a:r>
            <a:r>
              <a:rPr lang="en-US" altLang="zh-CN">
                <a:ea typeface="宋体" panose="02010600030101010101" pitchFamily="2" charset="-122"/>
              </a:rPr>
              <a:t>i</a:t>
            </a:r>
            <a:endParaRPr lang="en-US" altLang="zh-CN">
              <a:ea typeface="宋体" panose="02010600030101010101" pitchFamily="2" charset="-122"/>
            </a:endParaRPr>
          </a:p>
          <a:p>
            <a:pPr eaLnBrk="1" hangingPunct="1"/>
            <a:r>
              <a:rPr lang="en-US" altLang="zh-CN">
                <a:ea typeface="宋体" panose="02010600030101010101" pitchFamily="2" charset="-122"/>
              </a:rPr>
              <a:t>        for(int k=i*2+1;k&lt;length;k=k*2+1){//</a:t>
            </a:r>
            <a:r>
              <a:rPr lang="zh-CN" altLang="en-US">
                <a:ea typeface="宋体" panose="02010600030101010101" pitchFamily="2" charset="-122"/>
              </a:rPr>
              <a:t>从</a:t>
            </a:r>
            <a:r>
              <a:rPr lang="en-US" altLang="zh-CN">
                <a:ea typeface="宋体" panose="02010600030101010101" pitchFamily="2" charset="-122"/>
              </a:rPr>
              <a:t>i</a:t>
            </a:r>
            <a:r>
              <a:rPr lang="zh-CN" altLang="en-US">
                <a:ea typeface="宋体" panose="02010600030101010101" pitchFamily="2" charset="-122"/>
              </a:rPr>
              <a:t>结点的左子结点开始，也就是</a:t>
            </a:r>
            <a:r>
              <a:rPr lang="en-US" altLang="zh-CN">
                <a:ea typeface="宋体" panose="02010600030101010101" pitchFamily="2" charset="-122"/>
              </a:rPr>
              <a:t>2*i+1</a:t>
            </a:r>
            <a:r>
              <a:rPr lang="zh-CN" altLang="en-US">
                <a:ea typeface="宋体" panose="02010600030101010101" pitchFamily="2" charset="-122"/>
              </a:rPr>
              <a:t>处开始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if(k+1&lt;length &amp;&amp; arr[k]&lt;arr[k+1]){//</a:t>
            </a:r>
            <a:r>
              <a:rPr lang="zh-CN" altLang="en-US">
                <a:ea typeface="宋体" panose="02010600030101010101" pitchFamily="2" charset="-122"/>
              </a:rPr>
              <a:t>如果左子结点小于右子结点，</a:t>
            </a:r>
            <a:r>
              <a:rPr lang="en-US" altLang="zh-CN">
                <a:ea typeface="宋体" panose="02010600030101010101" pitchFamily="2" charset="-122"/>
              </a:rPr>
              <a:t>k</a:t>
            </a:r>
            <a:r>
              <a:rPr lang="zh-CN" altLang="en-US">
                <a:ea typeface="宋体" panose="02010600030101010101" pitchFamily="2" charset="-122"/>
              </a:rPr>
              <a:t>指向右子结点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if(arr[k] &gt;temp){//</a:t>
            </a:r>
            <a:r>
              <a:rPr lang="zh-CN" altLang="en-US">
                <a:ea typeface="宋体" panose="02010600030101010101" pitchFamily="2" charset="-122"/>
              </a:rPr>
              <a:t>如果子节点大于父节点，将子节点值赋给父节点（不用进行交换）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 = arr[k];//</a:t>
            </a:r>
            <a:r>
              <a:rPr lang="zh-CN" altLang="en-US">
                <a:ea typeface="宋体" panose="02010600030101010101" pitchFamily="2" charset="-122"/>
              </a:rPr>
              <a:t>把较大的值，赋给当前节点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 = k;//i </a:t>
            </a:r>
            <a:r>
              <a:rPr lang="zh-CN" altLang="en-US">
                <a:ea typeface="宋体" panose="02010600030101010101" pitchFamily="2" charset="-122"/>
              </a:rPr>
              <a:t>指向</a:t>
            </a:r>
            <a:r>
              <a:rPr lang="en-US" altLang="zh-CN">
                <a:ea typeface="宋体" panose="02010600030101010101" pitchFamily="2" charset="-122"/>
              </a:rPr>
              <a:t>k,</a:t>
            </a:r>
            <a:r>
              <a:rPr lang="zh-CN" altLang="en-US">
                <a:ea typeface="宋体" panose="02010600030101010101" pitchFamily="2" charset="-122"/>
              </a:rPr>
              <a:t>继续循环比较</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}else{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arr[i] = temp;//</a:t>
            </a:r>
            <a:r>
              <a:rPr lang="zh-CN" altLang="en-US">
                <a:ea typeface="宋体" panose="02010600030101010101" pitchFamily="2" charset="-122"/>
              </a:rPr>
              <a:t>将</a:t>
            </a:r>
            <a:r>
              <a:rPr lang="en-US" altLang="zh-CN">
                <a:ea typeface="宋体" panose="02010600030101010101" pitchFamily="2" charset="-122"/>
              </a:rPr>
              <a:t>temp</a:t>
            </a:r>
            <a:r>
              <a:rPr lang="zh-CN" altLang="en-US">
                <a:ea typeface="宋体" panose="02010600030101010101" pitchFamily="2" charset="-122"/>
              </a:rPr>
              <a:t>值放到最终的位置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交换元素</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arr</a:t>
            </a:r>
            <a:endParaRPr lang="en-US" altLang="zh-CN">
              <a:ea typeface="宋体" panose="02010600030101010101" pitchFamily="2" charset="-122"/>
            </a:endParaRPr>
          </a:p>
          <a:p>
            <a:pPr eaLnBrk="1" hangingPunct="1"/>
            <a:r>
              <a:rPr lang="en-US" altLang="zh-CN">
                <a:ea typeface="宋体" panose="02010600030101010101" pitchFamily="2" charset="-122"/>
              </a:rPr>
              <a:t>     * @param a</a:t>
            </a:r>
            <a:endParaRPr lang="en-US" altLang="zh-CN">
              <a:ea typeface="宋体" panose="02010600030101010101" pitchFamily="2" charset="-122"/>
            </a:endParaRPr>
          </a:p>
          <a:p>
            <a:pPr eaLnBrk="1" hangingPunct="1"/>
            <a:r>
              <a:rPr lang="en-US" altLang="zh-CN">
                <a:ea typeface="宋体" panose="02010600030101010101" pitchFamily="2" charset="-122"/>
              </a:rPr>
              <a:t>     * @param b</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swap(int []arr,int a ,int b){</a:t>
            </a:r>
            <a:endParaRPr lang="en-US" altLang="zh-CN">
              <a:ea typeface="宋体" panose="02010600030101010101" pitchFamily="2" charset="-122"/>
            </a:endParaRPr>
          </a:p>
          <a:p>
            <a:pPr eaLnBrk="1" hangingPunct="1"/>
            <a:r>
              <a:rPr lang="en-US" altLang="zh-CN">
                <a:ea typeface="宋体" panose="02010600030101010101" pitchFamily="2" charset="-122"/>
              </a:rPr>
              <a:t>        int temp=arr[a];</a:t>
            </a:r>
            <a:endParaRPr lang="en-US" altLang="zh-CN">
              <a:ea typeface="宋体" panose="02010600030101010101" pitchFamily="2" charset="-122"/>
            </a:endParaRPr>
          </a:p>
          <a:p>
            <a:pPr eaLnBrk="1" hangingPunct="1"/>
            <a:r>
              <a:rPr lang="en-US" altLang="zh-CN">
                <a:ea typeface="宋体" panose="02010600030101010101" pitchFamily="2" charset="-122"/>
              </a:rPr>
              <a:t>        arr[a] = arr[b];</a:t>
            </a:r>
            <a:endParaRPr lang="en-US" altLang="zh-CN">
              <a:ea typeface="宋体" panose="02010600030101010101" pitchFamily="2" charset="-122"/>
            </a:endParaRPr>
          </a:p>
          <a:p>
            <a:pPr eaLnBrk="1" hangingPunct="1"/>
            <a:r>
              <a:rPr lang="en-US" altLang="zh-CN">
                <a:ea typeface="宋体" panose="02010600030101010101" pitchFamily="2" charset="-122"/>
              </a:rPr>
              <a:t>        arr[b]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说明</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1.</a:t>
            </a:r>
            <a:r>
              <a:rPr lang="en-US" altLang="zh-CN" baseline="0">
                <a:ea typeface="宋体" panose="02010600030101010101" pitchFamily="2" charset="-122"/>
              </a:rPr>
              <a:t> </a:t>
            </a:r>
            <a:r>
              <a:rPr lang="zh-CN" altLang="en-US" baseline="0">
                <a:ea typeface="宋体" panose="02010600030101010101" pitchFamily="2" charset="-122"/>
              </a:rPr>
              <a:t>后面解释 </a:t>
            </a:r>
            <a:r>
              <a:rPr lang="zh-CN" altLang="en-US"/>
              <a:t>树的</a:t>
            </a:r>
            <a:r>
              <a:rPr lang="zh-CN" altLang="en-US">
                <a:solidFill>
                  <a:srgbClr val="0070C0"/>
                </a:solidFill>
              </a:rPr>
              <a:t>带权路径长度</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13</a:t>
            </a:r>
            <a:r>
              <a:rPr lang="en-US" altLang="zh-CN" baseline="0">
                <a:ea typeface="宋体" panose="02010600030101010101" pitchFamily="2" charset="-122"/>
              </a:rPr>
              <a:t> </a:t>
            </a:r>
            <a:r>
              <a:rPr lang="zh-CN" altLang="en-US" baseline="0">
                <a:ea typeface="宋体" panose="02010600030101010101" pitchFamily="2" charset="-122"/>
              </a:rPr>
              <a:t>这个结点的权是 </a:t>
            </a:r>
            <a:r>
              <a:rPr lang="en-US" altLang="zh-CN" baseline="0">
                <a:ea typeface="宋体" panose="02010600030101010101" pitchFamily="2" charset="-122"/>
              </a:rPr>
              <a:t>13,</a:t>
            </a:r>
            <a:r>
              <a:rPr lang="zh-CN" altLang="en-US" baseline="0">
                <a:ea typeface="宋体" panose="02010600030101010101" pitchFamily="2" charset="-122"/>
              </a:rPr>
              <a:t>它的</a:t>
            </a:r>
            <a:r>
              <a:rPr lang="zh-CN" altLang="en-US" b="1"/>
              <a:t>带权路径长度 </a:t>
            </a:r>
            <a:r>
              <a:rPr lang="en-US" altLang="zh-CN" b="1"/>
              <a:t>13 * 2 = 26</a:t>
            </a:r>
            <a:endParaRPr lang="en-US" altLang="zh-CN" b="1"/>
          </a:p>
          <a:p>
            <a:pPr marL="0" indent="0" eaLnBrk="1" hangingPunct="1">
              <a:buNone/>
            </a:pPr>
            <a:r>
              <a:rPr lang="en-US" altLang="zh-CN" b="1">
                <a:ea typeface="宋体" panose="02010600030101010101" pitchFamily="2" charset="-122"/>
              </a:rPr>
              <a:t>3</a:t>
            </a:r>
            <a:r>
              <a:rPr lang="en-US" altLang="zh-CN" b="1" baseline="0">
                <a:ea typeface="宋体" panose="02010600030101010101" pitchFamily="2" charset="-122"/>
              </a:rPr>
              <a:t> </a:t>
            </a:r>
            <a:r>
              <a:rPr lang="zh-CN" altLang="en-US" b="1" baseline="0">
                <a:ea typeface="宋体" panose="02010600030101010101" pitchFamily="2" charset="-122"/>
              </a:rPr>
              <a:t>这个结点的权是 </a:t>
            </a:r>
            <a:r>
              <a:rPr lang="en-US" altLang="zh-CN" b="1" baseline="0">
                <a:ea typeface="宋体" panose="02010600030101010101" pitchFamily="2" charset="-122"/>
              </a:rPr>
              <a:t>3, </a:t>
            </a:r>
            <a:r>
              <a:rPr lang="zh-CN" altLang="en-US" b="1" baseline="0">
                <a:ea typeface="宋体" panose="02010600030101010101" pitchFamily="2" charset="-122"/>
              </a:rPr>
              <a:t>它的带权路径长度是 </a:t>
            </a:r>
            <a:r>
              <a:rPr lang="en-US" altLang="zh-CN" b="1" baseline="0">
                <a:ea typeface="宋体" panose="02010600030101010101" pitchFamily="2" charset="-122"/>
              </a:rPr>
              <a:t>3 * 2 = 6</a:t>
            </a:r>
            <a:endParaRPr lang="en-US" altLang="zh-CN" b="1" baseline="0">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 </a:t>
            </a:r>
            <a:r>
              <a:rPr lang="zh-CN" altLang="en-US">
                <a:ea typeface="宋体" panose="02010600030101010101" pitchFamily="2" charset="-122"/>
              </a:rPr>
              <a:t>这里的第二颗树就是</a:t>
            </a:r>
            <a:r>
              <a:rPr lang="zh-CN" altLang="en-US" baseline="0">
                <a:ea typeface="宋体" panose="02010600030101010101" pitchFamily="2" charset="-122"/>
              </a:rPr>
              <a:t> 最优二叉树</a:t>
            </a:r>
            <a:r>
              <a:rPr lang="en-US" altLang="zh-CN" baseline="0">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说明：较小的值</a:t>
            </a:r>
            <a:r>
              <a:rPr lang="en-US" altLang="zh-CN">
                <a:ea typeface="宋体" panose="02010600030101010101" pitchFamily="2" charset="-122"/>
              </a:rPr>
              <a:t>(</a:t>
            </a:r>
            <a:r>
              <a:rPr lang="zh-CN" altLang="en-US">
                <a:ea typeface="宋体" panose="02010600030101010101" pitchFamily="2" charset="-122"/>
              </a:rPr>
              <a:t>或者新的二叉树权值较小</a:t>
            </a:r>
            <a:r>
              <a:rPr lang="en-US" altLang="zh-CN">
                <a:ea typeface="宋体" panose="02010600030101010101" pitchFamily="2" charset="-122"/>
              </a:rPr>
              <a:t>)</a:t>
            </a:r>
            <a:r>
              <a:rPr lang="zh-CN" altLang="en-US">
                <a:ea typeface="宋体" panose="02010600030101010101" pitchFamily="2" charset="-122"/>
              </a:rPr>
              <a:t>，放在下一个新的二叉树的左边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生成的步骤和讲解参</a:t>
            </a:r>
            <a:r>
              <a:rPr lang="en-US" altLang="zh-CN" baseline="0">
                <a:ea typeface="宋体" panose="02010600030101010101" pitchFamily="2" charset="-122"/>
              </a:rPr>
              <a:t>41</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代码如下</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com.atguigu.huffmantree;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java.util.Collections;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java.util.List;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Huffmantree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arr = {1, 3, 6, 7, 8, 13, 29};</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node = createHuffmanTree(arr);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看看赫夫曼树是否创建成功</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前序遍历赫夫曼树</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preOrder(node);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static Node createHuffmanTree(int[] arr)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先使用数组中所有的元素创建若干个二叉树，（只有一个节点）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List&lt;Node&gt; nodes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value : arr)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nodes.add(new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循环处理，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(nodes.size() &gt; 1) { // </a:t>
            </a:r>
            <a:r>
              <a:rPr lang="zh-CN" altLang="en-US">
                <a:ea typeface="宋体" panose="02010600030101010101" pitchFamily="2" charset="-122"/>
              </a:rPr>
              <a:t>保证可以</a:t>
            </a:r>
            <a:r>
              <a:rPr lang="en-US" altLang="zh-CN">
                <a:ea typeface="宋体" panose="02010600030101010101" pitchFamily="2" charset="-122"/>
              </a:rPr>
              <a:t>get(0) </a:t>
            </a:r>
            <a:r>
              <a:rPr lang="zh-CN" altLang="en-US">
                <a:ea typeface="宋体" panose="02010600030101010101" pitchFamily="2" charset="-122"/>
              </a:rPr>
              <a:t>和 </a:t>
            </a:r>
            <a:r>
              <a:rPr lang="en-US" altLang="zh-CN">
                <a:ea typeface="宋体" panose="02010600030101010101" pitchFamily="2" charset="-122"/>
              </a:rPr>
              <a:t>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 </a:t>
            </a:r>
            <a:r>
              <a:rPr lang="zh-CN" altLang="en-US">
                <a:ea typeface="宋体" panose="02010600030101010101" pitchFamily="2" charset="-122"/>
              </a:rPr>
              <a:t>需要</a:t>
            </a:r>
            <a:r>
              <a:rPr lang="en-US" altLang="zh-CN">
                <a:ea typeface="宋体" panose="02010600030101010101" pitchFamily="2" charset="-122"/>
              </a:rPr>
              <a:t>nodes </a:t>
            </a:r>
            <a:r>
              <a:rPr lang="zh-CN" altLang="en-US">
                <a:ea typeface="宋体" panose="02010600030101010101" pitchFamily="2" charset="-122"/>
              </a:rPr>
              <a:t>集合存放的对象实现 </a:t>
            </a:r>
            <a:r>
              <a:rPr lang="en-US" altLang="zh-CN">
                <a:ea typeface="宋体" panose="02010600030101010101" pitchFamily="2" charset="-122"/>
              </a:rPr>
              <a:t>Comparable</a:t>
            </a:r>
            <a:r>
              <a:rPr lang="zh-CN" altLang="en-US">
                <a:ea typeface="宋体" panose="02010600030101010101" pitchFamily="2" charset="-122"/>
              </a:rPr>
              <a:t>接口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Collections.sort(nodes);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取出来权值最小的两个二叉树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取出最权值最小的二叉树</a:t>
            </a:r>
            <a:r>
              <a:rPr lang="en-US" altLang="zh-CN">
                <a:ea typeface="宋体" panose="02010600030101010101" pitchFamily="2" charset="-122"/>
              </a:rPr>
              <a:t>, </a:t>
            </a:r>
            <a:r>
              <a:rPr lang="zh-CN" altLang="en-US">
                <a:ea typeface="宋体" panose="02010600030101010101" pitchFamily="2" charset="-122"/>
              </a:rPr>
              <a:t>作为新的二叉树的左子树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a:t>
            </a:r>
            <a:r>
              <a:rPr lang="en-US" altLang="zh-CN">
                <a:ea typeface="宋体" panose="02010600030101010101" pitchFamily="2" charset="-122"/>
              </a:rPr>
              <a:t>nodes </a:t>
            </a:r>
            <a:r>
              <a:rPr lang="zh-CN" altLang="en-US">
                <a:ea typeface="宋体" panose="02010600030101010101" pitchFamily="2" charset="-122"/>
              </a:rPr>
              <a:t>是从大到小排序，则 </a:t>
            </a:r>
            <a:r>
              <a:rPr lang="en-US" altLang="zh-CN">
                <a:ea typeface="宋体" panose="02010600030101010101" pitchFamily="2" charset="-122"/>
              </a:rPr>
              <a:t>Node left = nodes.get(nodes.size()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Node left = nodes.get(nodes.size()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left =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取出最权值次小的二叉树</a:t>
            </a:r>
            <a:r>
              <a:rPr lang="en-US" altLang="zh-CN">
                <a:ea typeface="宋体" panose="02010600030101010101" pitchFamily="2" charset="-122"/>
              </a:rPr>
              <a:t>, </a:t>
            </a:r>
            <a:r>
              <a:rPr lang="zh-CN" altLang="en-US">
                <a:ea typeface="宋体" panose="02010600030101010101" pitchFamily="2" charset="-122"/>
              </a:rPr>
              <a:t>作为新的二叉树的右子树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a:t>
            </a:r>
            <a:r>
              <a:rPr lang="en-US" altLang="zh-CN">
                <a:ea typeface="宋体" panose="02010600030101010101" pitchFamily="2" charset="-122"/>
              </a:rPr>
              <a:t>nodes </a:t>
            </a:r>
            <a:r>
              <a:rPr lang="zh-CN" altLang="en-US">
                <a:ea typeface="宋体" panose="02010600030101010101" pitchFamily="2" charset="-122"/>
              </a:rPr>
              <a:t>是从大到小排序，则 </a:t>
            </a:r>
            <a:r>
              <a:rPr lang="en-US" altLang="zh-CN">
                <a:ea typeface="宋体" panose="02010600030101010101" pitchFamily="2" charset="-122"/>
              </a:rPr>
              <a:t>Node left = nodes.get(nodes.size() - 2);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Node left = nodes.get(nodes.size() - 2);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 = nodes.get(1);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创建一颗新的二叉树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new Node(left.value + right.value);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把之前取出来的两颗二叉树设置为新创建的二叉树的子树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把取出来的两个二叉树移除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nodes.remove(left);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nodes.remove(right);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放入原来的二叉树集合中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nodes.add(parent);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返回的节点就是赫夫曼树的根节点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前序遍历赫夫曼树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static void preOrder(Node 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实现 </a:t>
            </a:r>
            <a:r>
              <a:rPr lang="en-US" altLang="zh-CN">
                <a:ea typeface="宋体" panose="02010600030101010101" pitchFamily="2" charset="-122"/>
              </a:rPr>
              <a:t>Comparable&lt;Node&gt; </a:t>
            </a:r>
            <a:r>
              <a:rPr lang="zh-CN" altLang="en-US">
                <a:ea typeface="宋体" panose="02010600030101010101" pitchFamily="2" charset="-122"/>
              </a:rPr>
              <a:t>接口是让</a:t>
            </a:r>
            <a:r>
              <a:rPr lang="en-US" altLang="zh-CN">
                <a:ea typeface="宋体" panose="02010600030101010101" pitchFamily="2" charset="-122"/>
              </a:rPr>
              <a:t>Node </a:t>
            </a:r>
            <a:r>
              <a:rPr lang="zh-CN" altLang="en-US">
                <a:ea typeface="宋体" panose="02010600030101010101" pitchFamily="2" charset="-122"/>
              </a:rPr>
              <a:t>对象可以进行排序</a:t>
            </a:r>
            <a:endParaRPr lang="zh-CN" altLang="en-US">
              <a:ea typeface="宋体" panose="02010600030101010101" pitchFamily="2" charset="-122"/>
            </a:endParaRPr>
          </a:p>
          <a:p>
            <a:pPr marL="0" indent="0" eaLnBrk="1" hangingPunct="1">
              <a:buNone/>
            </a:pPr>
            <a:r>
              <a:rPr lang="en-US" altLang="zh-CN">
                <a:ea typeface="宋体" panose="02010600030101010101" pitchFamily="2" charset="-122"/>
              </a:rPr>
              <a:t>class Node implements Comparable&lt;Node&gt;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this.value = 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compareTo(Node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这样写是从小到大排序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this.value -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 [value=" + value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anose="020B0604020202020204" pitchFamily="34" charset="0"/>
              <a:cs typeface="Arial" panose="020B0604020202020204" pitchFamily="34" charset="0"/>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anose="020B0604020202020204" pitchFamily="34" charset="0"/>
              <a:cs typeface="Arial" panose="020B0604020202020204" pitchFamily="34" charset="0"/>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a:t>此编码满足前缀编码</a:t>
            </a:r>
            <a:r>
              <a:rPr lang="en-US" altLang="zh-CN" sz="1200"/>
              <a:t>, </a:t>
            </a:r>
            <a:r>
              <a:rPr lang="zh-CN" altLang="en-US" sz="1200"/>
              <a:t>即字符的编码都不能是其他字符编码的前缀</a:t>
            </a:r>
            <a:r>
              <a:rPr lang="en-US" altLang="zh-CN" sz="1200"/>
              <a:t>(</a:t>
            </a:r>
            <a:r>
              <a:rPr lang="zh-CN" altLang="en-US" sz="1200"/>
              <a:t>这样就不会造成匹配的混乱</a:t>
            </a:r>
            <a:r>
              <a:rPr lang="en-US" altLang="zh-CN" sz="1200"/>
              <a:t>)</a:t>
            </a:r>
            <a:r>
              <a:rPr lang="zh-CN" altLang="en-US" sz="1200"/>
              <a:t>。这个怎么理解</a:t>
            </a:r>
            <a:r>
              <a:rPr lang="en-US" altLang="zh-CN" sz="1200"/>
              <a:t>:</a:t>
            </a:r>
            <a:endParaRPr lang="en-US" altLang="zh-CN" sz="120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a:t>可以找一段编码</a:t>
            </a:r>
            <a:endParaRPr lang="en-US" altLang="zh-CN" sz="120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a:t>101(i 101 </a:t>
            </a:r>
            <a:r>
              <a:rPr lang="zh-CN" altLang="en-US" sz="1200"/>
              <a:t>是</a:t>
            </a:r>
            <a:r>
              <a:rPr lang="en-US" altLang="zh-CN" sz="1200"/>
              <a:t>i </a:t>
            </a:r>
            <a:r>
              <a:rPr lang="zh-CN" altLang="en-US" sz="1200"/>
              <a:t>的编码，不是其他任何字符编码的前缀，因此匹配很清晰</a:t>
            </a:r>
            <a:r>
              <a:rPr lang="en-US" altLang="zh-CN" sz="1200"/>
              <a:t>)01(01</a:t>
            </a:r>
            <a:r>
              <a:rPr lang="en-US" altLang="zh-CN" sz="1200" baseline="0"/>
              <a:t> </a:t>
            </a:r>
            <a:r>
              <a:rPr lang="zh-CN" altLang="en-US" sz="1200" baseline="0"/>
              <a:t>是空格的编码，不是任何其他字符编码的前缀，不会造成匹配的多义性</a:t>
            </a:r>
            <a:r>
              <a:rPr lang="en-US" altLang="zh-CN" sz="1200"/>
              <a:t>)001(001 </a:t>
            </a:r>
            <a:r>
              <a:rPr lang="zh-CN" altLang="en-US" sz="1200"/>
              <a:t>是</a:t>
            </a:r>
            <a:r>
              <a:rPr lang="en-US" altLang="zh-CN" sz="1200"/>
              <a:t>l </a:t>
            </a:r>
            <a:r>
              <a:rPr lang="zh-CN" altLang="en-US" sz="1200"/>
              <a:t>的编码，不是其他任何字符编码的前缀，不会造成匹配的多义性</a:t>
            </a:r>
            <a:r>
              <a:rPr lang="en-US" altLang="zh-CN" sz="1200"/>
              <a:t>)101111011110100110111101111010011011</a:t>
            </a:r>
            <a:endParaRPr lang="en-US" altLang="zh-CN" sz="120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a:t>
            </a:r>
            <a:endParaRPr lang="en-US" altLang="zh-CN"/>
          </a:p>
          <a:p>
            <a:pPr marL="0" indent="0" eaLnBrk="1" hangingPunct="1">
              <a:buNone/>
            </a:pPr>
            <a:r>
              <a:rPr lang="zh-CN" altLang="en-US">
                <a:ea typeface="宋体" panose="02010600030101010101" pitchFamily="2" charset="-122"/>
              </a:rPr>
              <a:t>那么对应的赫夫曼编码数据，长度也是一样的</a:t>
            </a:r>
            <a:r>
              <a:rPr lang="en-US" altLang="zh-CN">
                <a:ea typeface="宋体" panose="02010600030101010101" pitchFamily="2" charset="-122"/>
              </a:rPr>
              <a:t>.[</a:t>
            </a:r>
            <a:r>
              <a:rPr lang="zh-CN" altLang="en-US">
                <a:ea typeface="宋体" panose="02010600030101010101" pitchFamily="2" charset="-122"/>
              </a:rPr>
              <a:t>就是这样的</a:t>
            </a:r>
            <a:r>
              <a:rPr lang="en-US" altLang="zh-CN">
                <a:ea typeface="宋体" panose="02010600030101010101" pitchFamily="2" charset="-122"/>
              </a:rPr>
              <a:t>,</a:t>
            </a:r>
            <a:r>
              <a:rPr lang="zh-CN" altLang="en-US">
                <a:ea typeface="宋体" panose="02010600030101010101" pitchFamily="2" charset="-122"/>
              </a:rPr>
              <a:t>没有问题</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代码如下：</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com.atguigu.huffmancode;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java.util.Collections;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java.util.HashMap;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java.util.Map;</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HuffmanCode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content="i like like like java do you like a java";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转成</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bytes = content.getBytes();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进行赫夫曼编码压缩</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huffmanZip(bytes);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huffmanZip(byte[]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先统计每一个</a:t>
            </a:r>
            <a:r>
              <a:rPr lang="en-US" altLang="zh-CN">
                <a:ea typeface="宋体" panose="02010600030101010101" pitchFamily="2" charset="-122"/>
              </a:rPr>
              <a:t>byte</a:t>
            </a:r>
            <a:r>
              <a:rPr lang="zh-CN" altLang="en-US">
                <a:ea typeface="宋体" panose="02010600030101010101" pitchFamily="2" charset="-122"/>
              </a:rPr>
              <a:t>出现的次数，并放入一个集合中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List&lt;Node&gt; nodes = getNodes(bytes);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创建一颗赫夫曼树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root = createHuffmanTree(nodes);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测试一下 赫夫曼树 是否创建成功</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a:t>
            </a:r>
            <a:r>
              <a:rPr lang="en-US" altLang="zh-CN">
                <a:ea typeface="宋体" panose="02010600030101010101" pitchFamily="2" charset="-122"/>
              </a:rPr>
              <a:t>root </a:t>
            </a:r>
            <a:r>
              <a:rPr lang="zh-CN" altLang="en-US">
                <a:ea typeface="宋体" panose="02010600030101010101" pitchFamily="2" charset="-122"/>
              </a:rPr>
              <a:t>的 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System.out.println(root + " " + root.left + " " + root.right);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byte</a:t>
            </a:r>
            <a:r>
              <a:rPr lang="zh-CN" altLang="en-US">
                <a:ea typeface="宋体" panose="02010600030101010101" pitchFamily="2" charset="-122"/>
              </a:rPr>
              <a:t>数组，就是内容字符串对应的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List&lt;Node&gt; </a:t>
            </a:r>
            <a:r>
              <a:rPr lang="zh-CN" altLang="en-US">
                <a:ea typeface="宋体" panose="02010600030101010101" pitchFamily="2" charset="-122"/>
              </a:rPr>
              <a:t>形式如 </a:t>
            </a:r>
            <a:r>
              <a:rPr lang="en-US" altLang="zh-CN">
                <a:ea typeface="宋体" panose="02010600030101010101" pitchFamily="2" charset="-122"/>
              </a:rPr>
              <a:t>{Node{'i', 3}, Node{'a', 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List&lt;Node&gt; getNodes(byte[]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List&lt;Node&gt; nodes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存储每一个</a:t>
            </a:r>
            <a:r>
              <a:rPr lang="en-US" altLang="zh-CN">
                <a:ea typeface="宋体" panose="02010600030101010101" pitchFamily="2" charset="-122"/>
              </a:rPr>
              <a:t>byte</a:t>
            </a:r>
            <a:r>
              <a:rPr lang="zh-CN" altLang="en-US">
                <a:ea typeface="宋体" panose="02010600030101010101" pitchFamily="2" charset="-122"/>
              </a:rPr>
              <a:t>出现了多少次。</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Integer&gt; counts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统计每一个</a:t>
            </a:r>
            <a:r>
              <a:rPr lang="en-US" altLang="zh-CN">
                <a:ea typeface="宋体" panose="02010600030101010101" pitchFamily="2" charset="-122"/>
              </a:rPr>
              <a:t>byte</a:t>
            </a:r>
            <a:r>
              <a:rPr lang="zh-CN" altLang="en-US">
                <a:ea typeface="宋体" panose="02010600030101010101" pitchFamily="2" charset="-122"/>
              </a:rPr>
              <a:t>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Integer count = counts.get(b);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if(count==null)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count+1);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把每一个键值对转为一个</a:t>
            </a:r>
            <a:r>
              <a:rPr lang="en-US" altLang="zh-CN">
                <a:ea typeface="宋体" panose="02010600030101010101" pitchFamily="2" charset="-122"/>
              </a:rPr>
              <a:t>node</a:t>
            </a:r>
            <a:r>
              <a:rPr lang="zh-CN" altLang="en-US">
                <a:ea typeface="宋体" panose="02010600030101010101" pitchFamily="2" charset="-122"/>
              </a:rPr>
              <a:t>对象</a:t>
            </a:r>
            <a:r>
              <a:rPr lang="en-US" altLang="zh-CN">
                <a:ea typeface="宋体" panose="02010600030101010101" pitchFamily="2" charset="-122"/>
              </a:rPr>
              <a:t>,</a:t>
            </a:r>
            <a:r>
              <a:rPr lang="zh-CN" altLang="en-US">
                <a:ea typeface="宋体" panose="02010600030101010101" pitchFamily="2" charset="-122"/>
              </a:rPr>
              <a:t>并加入到 </a:t>
            </a:r>
            <a:r>
              <a:rPr lang="en-US" altLang="zh-CN">
                <a:ea typeface="宋体" panose="02010600030101010101" pitchFamily="2" charset="-122"/>
              </a:rPr>
              <a:t>nodes</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for(Map.Entry&lt;Byte, Integer&gt; entry:counts.entrySet())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nodes.add(new Node(entry.getKey(), entry.getValue()));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nodes </a:t>
            </a:r>
            <a:r>
              <a:rPr lang="zh-CN" altLang="en-US">
                <a:ea typeface="宋体" panose="02010600030101010101" pitchFamily="2" charset="-122"/>
              </a:rPr>
              <a:t>传入的是一个</a:t>
            </a:r>
            <a:r>
              <a:rPr lang="en-US" altLang="zh-CN">
                <a:ea typeface="宋体" panose="02010600030101010101" pitchFamily="2" charset="-122"/>
              </a:rPr>
              <a:t>node</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a:t>
            </a:r>
            <a:r>
              <a:rPr lang="zh-CN" altLang="en-US">
                <a:ea typeface="宋体" panose="02010600030101010101" pitchFamily="2" charset="-122"/>
              </a:rPr>
              <a:t>返回赫夫曼树的根节点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Node createHuffmanTree(List&lt;Node&gt; nodes)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循环处理，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(nodes.size() &gt; 1) { // </a:t>
            </a:r>
            <a:r>
              <a:rPr lang="zh-CN" altLang="en-US">
                <a:ea typeface="宋体" panose="02010600030101010101" pitchFamily="2" charset="-122"/>
              </a:rPr>
              <a:t>保证可以</a:t>
            </a:r>
            <a:r>
              <a:rPr lang="en-US" altLang="zh-CN">
                <a:ea typeface="宋体" panose="02010600030101010101" pitchFamily="2" charset="-122"/>
              </a:rPr>
              <a:t>get(0) </a:t>
            </a:r>
            <a:r>
              <a:rPr lang="zh-CN" altLang="en-US">
                <a:ea typeface="宋体" panose="02010600030101010101" pitchFamily="2" charset="-122"/>
              </a:rPr>
              <a:t>和 </a:t>
            </a:r>
            <a:r>
              <a:rPr lang="en-US" altLang="zh-CN">
                <a:ea typeface="宋体" panose="02010600030101010101" pitchFamily="2" charset="-122"/>
              </a:rPr>
              <a:t>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需要</a:t>
            </a:r>
            <a:r>
              <a:rPr lang="en-US" altLang="zh-CN">
                <a:ea typeface="宋体" panose="02010600030101010101" pitchFamily="2" charset="-122"/>
              </a:rPr>
              <a:t>nodes </a:t>
            </a:r>
            <a:r>
              <a:rPr lang="zh-CN" altLang="en-US">
                <a:ea typeface="宋体" panose="02010600030101010101" pitchFamily="2" charset="-122"/>
              </a:rPr>
              <a:t>集合存放的对象实现 </a:t>
            </a:r>
            <a:r>
              <a:rPr lang="en-US" altLang="zh-CN">
                <a:ea typeface="宋体" panose="02010600030101010101" pitchFamily="2" charset="-122"/>
              </a:rPr>
              <a:t>Comparable</a:t>
            </a:r>
            <a:r>
              <a:rPr lang="zh-CN" altLang="en-US">
                <a:ea typeface="宋体" panose="02010600030101010101" pitchFamily="2" charset="-122"/>
              </a:rPr>
              <a:t>接口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Collections.sort(nodes);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取出来权值最小的两个二叉树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 =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取出最权值次小的二叉树</a:t>
            </a:r>
            <a:r>
              <a:rPr lang="en-US" altLang="zh-CN">
                <a:ea typeface="宋体" panose="02010600030101010101" pitchFamily="2" charset="-122"/>
              </a:rPr>
              <a:t>, </a:t>
            </a:r>
            <a:r>
              <a:rPr lang="zh-CN" altLang="en-US">
                <a:ea typeface="宋体" panose="02010600030101010101" pitchFamily="2" charset="-122"/>
              </a:rPr>
              <a:t>作为新的二叉树的右子树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right = nodes.get(1);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创建一颗新的二叉树 ， 新的节点 </a:t>
            </a:r>
            <a:r>
              <a:rPr lang="en-US" altLang="zh-CN">
                <a:ea typeface="宋体" panose="02010600030101010101" pitchFamily="2" charset="-122"/>
              </a:rPr>
              <a:t>data </a:t>
            </a:r>
            <a:r>
              <a:rPr lang="zh-CN" altLang="en-US">
                <a:ea typeface="宋体" panose="02010600030101010101" pitchFamily="2" charset="-122"/>
              </a:rPr>
              <a:t>没有，权值为两颗子树权值和</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new Node(null, left.weight + right.weight);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把之前取出来的两颗二叉树设置为新创建的二叉树的子树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parent.left =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把取出来的两个二叉树移除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nodes.remove(left);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nodes.remove(right);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放入原来的二叉树集合中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nodes.add(parent);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返回的节点就是赫夫曼树的根节点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实现 </a:t>
            </a:r>
            <a:r>
              <a:rPr lang="en-US" altLang="zh-CN">
                <a:ea typeface="宋体" panose="02010600030101010101" pitchFamily="2" charset="-122"/>
              </a:rPr>
              <a:t>Comparable&lt;Node&gt; </a:t>
            </a:r>
            <a:r>
              <a:rPr lang="zh-CN" altLang="en-US">
                <a:ea typeface="宋体" panose="02010600030101010101" pitchFamily="2" charset="-122"/>
              </a:rPr>
              <a:t>接口是让</a:t>
            </a:r>
            <a:r>
              <a:rPr lang="en-US" altLang="zh-CN">
                <a:ea typeface="宋体" panose="02010600030101010101" pitchFamily="2" charset="-122"/>
              </a:rPr>
              <a:t>Node </a:t>
            </a:r>
            <a:r>
              <a:rPr lang="zh-CN" altLang="en-US">
                <a:ea typeface="宋体" panose="02010600030101010101" pitchFamily="2" charset="-122"/>
              </a:rPr>
              <a:t>对象可以进行排序</a:t>
            </a:r>
            <a:endParaRPr lang="zh-CN" altLang="en-US">
              <a:ea typeface="宋体" panose="02010600030101010101" pitchFamily="2" charset="-122"/>
            </a:endParaRPr>
          </a:p>
          <a:p>
            <a:pPr marL="0" indent="0" eaLnBrk="1" hangingPunct="1">
              <a:buNone/>
            </a:pPr>
            <a:r>
              <a:rPr lang="en-US" altLang="zh-CN">
                <a:ea typeface="宋体" panose="02010600030101010101" pitchFamily="2" charset="-122"/>
              </a:rPr>
              <a:t>class Node implements Comparable&lt;Node&gt;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data;  // </a:t>
            </a:r>
            <a:r>
              <a:rPr lang="zh-CN" altLang="en-US">
                <a:ea typeface="宋体" panose="02010600030101010101" pitchFamily="2" charset="-122"/>
              </a:rPr>
              <a:t>数据本身 </a:t>
            </a:r>
            <a:r>
              <a:rPr lang="en-US" altLang="zh-CN">
                <a:ea typeface="宋体" panose="02010600030101010101" pitchFamily="2" charset="-122"/>
              </a:rPr>
              <a:t>, char </a:t>
            </a:r>
            <a:r>
              <a:rPr lang="zh-CN" altLang="en-US">
                <a:ea typeface="宋体" panose="02010600030101010101" pitchFamily="2" charset="-122"/>
              </a:rPr>
              <a:t>本质就是 </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weight; // </a:t>
            </a:r>
            <a:r>
              <a:rPr lang="zh-CN" altLang="en-US">
                <a:ea typeface="宋体" panose="02010600030101010101" pitchFamily="2" charset="-122"/>
              </a:rPr>
              <a:t>可以理解成权值</a:t>
            </a:r>
            <a:r>
              <a:rPr lang="en-US" altLang="zh-CN">
                <a:ea typeface="宋体" panose="02010600030101010101" pitchFamily="2" charset="-122"/>
              </a:rPr>
              <a:t>, </a:t>
            </a:r>
            <a:r>
              <a:rPr lang="zh-CN" altLang="en-US">
                <a:ea typeface="宋体" panose="02010600030101010101" pitchFamily="2" charset="-122"/>
              </a:rPr>
              <a:t>即字符出现的次数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Node(Byte data, int weight)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this.data = data;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this.weight = 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compareTo(Node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这样写是从小到大排序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this.weight - node.weight;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 [data=" + data + ", weight=" + weight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com.atguigu.huffmancode;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java.util.Collections;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java.util.HashMap;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java.util.Set;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HuffmanCode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content="i like like like java do you like a java";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转成</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bytes = content.getBytes();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进行赫夫曼编码压缩</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huffmanBytes = huffmanZip(bytes);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将 </a:t>
            </a:r>
            <a:r>
              <a:rPr lang="en-US" altLang="zh-CN">
                <a:ea typeface="宋体" panose="02010600030101010101" pitchFamily="2" charset="-122"/>
              </a:rPr>
              <a:t>content </a:t>
            </a:r>
            <a:r>
              <a:rPr lang="zh-CN" altLang="en-US">
                <a:ea typeface="宋体" panose="02010600030101010101" pitchFamily="2" charset="-122"/>
              </a:rPr>
              <a:t>进程赫夫曼编码，返回的就是 按 赫夫曼编码后的 </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比如</a:t>
            </a:r>
            <a:r>
              <a:rPr lang="en-US" altLang="zh-CN">
                <a:ea typeface="宋体" panose="02010600030101010101" pitchFamily="2" charset="-122"/>
              </a:rPr>
              <a:t>: "i like like like java do you like a java" =&gt;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101010011011110111101001101111011110100..  </a:t>
            </a:r>
            <a:r>
              <a:rPr lang="zh-CN" altLang="en-US">
                <a:ea typeface="宋体" panose="02010600030101010101" pitchFamily="2" charset="-122"/>
              </a:rPr>
              <a:t>但是 是按照 </a:t>
            </a:r>
            <a:r>
              <a:rPr lang="en-US" altLang="zh-CN">
                <a:ea typeface="宋体" panose="02010600030101010101" pitchFamily="2" charset="-122"/>
              </a:rPr>
              <a:t>byte</a:t>
            </a:r>
            <a:r>
              <a:rPr lang="zh-CN" altLang="en-US">
                <a:ea typeface="宋体" panose="02010600030101010101" pitchFamily="2" charset="-122"/>
              </a:rPr>
              <a:t>数组来存放的</a:t>
            </a:r>
            <a:r>
              <a:rPr lang="en-US" altLang="zh-CN">
                <a:ea typeface="宋体" panose="02010600030101010101" pitchFamily="2" charset="-122"/>
              </a:rPr>
              <a:t>,</a:t>
            </a:r>
            <a:r>
              <a:rPr lang="zh-CN" altLang="en-US">
                <a:ea typeface="宋体" panose="02010600030101010101" pitchFamily="2" charset="-122"/>
              </a:rPr>
              <a:t>每</a:t>
            </a:r>
            <a:r>
              <a:rPr lang="en-US" altLang="zh-CN">
                <a:ea typeface="宋体" panose="02010600030101010101" pitchFamily="2" charset="-122"/>
              </a:rPr>
              <a:t>8</a:t>
            </a:r>
            <a:r>
              <a:rPr lang="zh-CN" altLang="en-US">
                <a:ea typeface="宋体" panose="02010600030101010101" pitchFamily="2" charset="-122"/>
              </a:rPr>
              <a:t>位 放入到一个 </a:t>
            </a:r>
            <a:r>
              <a:rPr lang="en-US" altLang="zh-CN">
                <a:ea typeface="宋体" panose="02010600030101010101" pitchFamily="2" charset="-122"/>
              </a:rPr>
              <a:t>byte</a:t>
            </a:r>
            <a:r>
              <a:rPr lang="zh-CN" altLang="en-US">
                <a:ea typeface="宋体" panose="02010600030101010101" pitchFamily="2" charset="-122"/>
              </a:rPr>
              <a:t>中</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a:t>
            </a:r>
            <a:r>
              <a:rPr lang="en-US" altLang="zh-CN">
                <a:ea typeface="宋体" panose="02010600030101010101" pitchFamily="2" charset="-122"/>
              </a:rPr>
              <a:t>huffmanBytes[0] = -41(10101001)  huffmanBytes[1] = -61(10111101)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huffmanZip(byte[]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先统计每一个</a:t>
            </a:r>
            <a:r>
              <a:rPr lang="en-US" altLang="zh-CN">
                <a:ea typeface="宋体" panose="02010600030101010101" pitchFamily="2" charset="-122"/>
              </a:rPr>
              <a:t>byte</a:t>
            </a:r>
            <a:r>
              <a:rPr lang="zh-CN" altLang="en-US">
                <a:ea typeface="宋体" panose="02010600030101010101" pitchFamily="2" charset="-122"/>
              </a:rPr>
              <a:t>出现的次数，并放入一个集合中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List&lt;Node&gt; nodes = getNodes(bytes);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创建一颗赫夫曼树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root = createHuffmanTree(nodes);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测试一下 赫夫曼树 是否创建成功</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a:t>
            </a:r>
            <a:r>
              <a:rPr lang="en-US" altLang="zh-CN">
                <a:ea typeface="宋体" panose="02010600030101010101" pitchFamily="2" charset="-122"/>
              </a:rPr>
              <a:t>root </a:t>
            </a:r>
            <a:r>
              <a:rPr lang="zh-CN" altLang="en-US">
                <a:ea typeface="宋体" panose="02010600030101010101" pitchFamily="2" charset="-122"/>
              </a:rPr>
              <a:t>的 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//System.out.println(root + " " + root.left + " " + root.right);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创建一个赫夫曼编码表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String&gt; huffmanCodes = getCodes(root);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测试一把</a:t>
            </a:r>
            <a:r>
              <a:rPr lang="en-US" altLang="zh-CN">
                <a:ea typeface="宋体" panose="02010600030101010101" pitchFamily="2" charset="-122"/>
              </a:rPr>
              <a:t>, </a:t>
            </a:r>
            <a:r>
              <a:rPr lang="zh-CN" altLang="en-US">
                <a:ea typeface="宋体" panose="02010600030101010101" pitchFamily="2" charset="-122"/>
              </a:rPr>
              <a:t>看看 	赫夫曼编码表 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遍历一把</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Set&lt;Byte&gt; keySet = huffmanCodes.keySet();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key: keySet)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System.out.print((char)key.intValue() + "=" + huffmanCodes.get(key) +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 </a:t>
            </a:r>
            <a:r>
              <a:rPr lang="en-US" altLang="zh-CN">
                <a:ea typeface="宋体" panose="02010600030101010101" pitchFamily="2" charset="-122"/>
              </a:rPr>
              <a:t>bytes </a:t>
            </a:r>
            <a:r>
              <a:rPr lang="zh-CN" altLang="en-US">
                <a:ea typeface="宋体" panose="02010600030101010101" pitchFamily="2" charset="-122"/>
              </a:rPr>
              <a:t>进行哈夫曼编码，返回的是 一个</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 like like like java do you like a java"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对应的 是 </a:t>
            </a:r>
            <a:r>
              <a:rPr lang="en-US" altLang="zh-CN">
                <a:ea typeface="宋体" panose="02010600030101010101" pitchFamily="2" charset="-122"/>
              </a:rPr>
              <a:t>"1010100010111111110.."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//huffmanBytes[0] = 10101000 = -88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//huffmanBytes[1] = 10111111 = -65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huffmanBytes = zip(bytes,huffmanCodes);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测试一个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System.out.println("\n" + Arrays.toString(huffmanBytes));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某个叶子节点存储路径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存储赫夫曼编码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Map&lt;Byte, String&gt; huffmanCodes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传入赫夫曼树的根节点，返回对应的赫夫曼编码 </a:t>
            </a:r>
            <a:r>
              <a:rPr lang="en-US" altLang="zh-CN">
                <a:ea typeface="宋体" panose="02010600030101010101" pitchFamily="2" charset="-122"/>
              </a:rPr>
              <a:t>Map&lt;Byte, String&gt;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即形式如</a:t>
            </a:r>
            <a:r>
              <a:rPr lang="en-US" altLang="zh-CN">
                <a:ea typeface="宋体" panose="02010600030101010101" pitchFamily="2" charset="-122"/>
              </a:rPr>
              <a:t>(</a:t>
            </a:r>
            <a:r>
              <a:rPr lang="zh-CN" altLang="en-US">
                <a:ea typeface="宋体" panose="02010600030101010101" pitchFamily="2" charset="-122"/>
              </a:rPr>
              <a:t>和生成的赫夫曼树有关系</a:t>
            </a:r>
            <a:r>
              <a:rPr lang="en-US" altLang="zh-CN">
                <a:ea typeface="宋体" panose="02010600030101010101" pitchFamily="2" charset="-122"/>
              </a:rPr>
              <a:t>)</a:t>
            </a: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o: 1000   	u: 10010  	d: 100110  		y: 100111  		i: 101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 110     k: 1110    	e: 1111       	j: 0000       	v: 0001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 001 		 : 01</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Map&lt;Byte, String&gt; getCodes(Node 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if(root==null)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getCodes(root.left,"0",stringBuilder);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getCodes(root.right,"1",stringBuilder);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该方法会</a:t>
            </a:r>
            <a:r>
              <a:rPr lang="en-US" altLang="zh-CN">
                <a:ea typeface="宋体" panose="02010600030101010101" pitchFamily="2" charset="-122"/>
              </a:rPr>
              <a:t>node </a:t>
            </a:r>
            <a:r>
              <a:rPr lang="zh-CN" altLang="en-US">
                <a:ea typeface="宋体" panose="02010600030101010101" pitchFamily="2" charset="-122"/>
              </a:rPr>
              <a:t>节点的所有叶子节点的赫夫曼编码</a:t>
            </a:r>
            <a:r>
              <a:rPr lang="en-US" altLang="zh-CN">
                <a:ea typeface="宋体" panose="02010600030101010101" pitchFamily="2" charset="-122"/>
              </a:rPr>
              <a:t>,</a:t>
            </a:r>
            <a:r>
              <a:rPr lang="zh-CN" altLang="en-US">
                <a:ea typeface="宋体" panose="02010600030101010101" pitchFamily="2" charset="-122"/>
              </a:rPr>
              <a:t>并存放在</a:t>
            </a:r>
            <a:r>
              <a:rPr lang="en-US" altLang="zh-CN">
                <a:ea typeface="宋体" panose="02010600030101010101" pitchFamily="2" charset="-122"/>
              </a:rPr>
              <a:t>huffmanCodes</a:t>
            </a:r>
            <a:r>
              <a:rPr lang="zh-CN" altLang="en-US">
                <a:ea typeface="宋体" panose="02010600030101010101" pitchFamily="2" charset="-122"/>
              </a:rPr>
              <a:t>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其形式如：</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void getCodes(Node node, String code, StringBuilder stringBuilder)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stringBuilder2 = new StringBuilder(stringBuilder);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stringBuilder2.append(code);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(node.data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getCodes(node.left, "0",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getCodes(node.right, "1",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huffmanCodes.put(node.data, stringBuilder2.toString());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a:t>
            </a:r>
            <a:r>
              <a:rPr lang="zh-CN" altLang="en-US">
                <a:ea typeface="宋体" panose="02010600030101010101" pitchFamily="2" charset="-122"/>
              </a:rPr>
              <a:t>传入的</a:t>
            </a:r>
            <a:r>
              <a:rPr lang="en-US" altLang="zh-CN">
                <a:ea typeface="宋体" panose="02010600030101010101" pitchFamily="2" charset="-122"/>
              </a:rPr>
              <a:t>"i like .." </a:t>
            </a:r>
            <a:r>
              <a:rPr lang="zh-CN" altLang="en-US">
                <a:ea typeface="宋体" panose="02010600030101010101" pitchFamily="2" charset="-122"/>
              </a:rPr>
              <a:t>对应的字节数组，和 哈夫曼编码表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huffCodes </a:t>
            </a:r>
            <a:r>
              <a:rPr lang="zh-CN" altLang="en-US">
                <a:ea typeface="宋体" panose="02010600030101010101" pitchFamily="2" charset="-122"/>
              </a:rPr>
              <a:t>返回哈夫曼编码后的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zip(byte[] bytes, Map&lt;Byte, String&gt; huffmanCodes)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把需要压缩的</a:t>
            </a:r>
            <a:r>
              <a:rPr lang="en-US" altLang="zh-CN">
                <a:ea typeface="宋体" panose="02010600030101010101" pitchFamily="2" charset="-122"/>
              </a:rPr>
              <a:t>byte</a:t>
            </a:r>
            <a:r>
              <a:rPr lang="zh-CN" altLang="en-US">
                <a:ea typeface="宋体" panose="02010600030101010101" pitchFamily="2" charset="-122"/>
              </a:rPr>
              <a:t>数组处理成一个二进制的字符串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//stringBuilder </a:t>
            </a:r>
            <a:r>
              <a:rPr lang="zh-CN" altLang="en-US">
                <a:ea typeface="宋体" panose="02010600030101010101" pitchFamily="2" charset="-122"/>
              </a:rPr>
              <a:t>就是 形式如 </a:t>
            </a:r>
            <a:r>
              <a:rPr lang="en-US" altLang="zh-CN">
                <a:ea typeface="宋体" panose="02010600030101010101" pitchFamily="2" charset="-122"/>
              </a:rPr>
              <a:t>"10101001101111011110..."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stringBuilder.append(huffmanCodes.get(b));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System.out.println("stringBuilder(</a:t>
            </a:r>
            <a:r>
              <a:rPr lang="zh-CN" altLang="en-US">
                <a:ea typeface="宋体" panose="02010600030101010101" pitchFamily="2" charset="-122"/>
              </a:rPr>
              <a:t>就是哈夫曼编码后的串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定义就是需要多少个</a:t>
            </a:r>
            <a:r>
              <a:rPr lang="en-US" altLang="zh-CN">
                <a:ea typeface="宋体" panose="02010600030101010101" pitchFamily="2" charset="-122"/>
              </a:rPr>
              <a:t>byte</a:t>
            </a:r>
            <a:r>
              <a:rPr lang="zh-CN" altLang="en-US">
                <a:ea typeface="宋体" panose="02010600030101010101" pitchFamily="2" charset="-122"/>
              </a:rPr>
              <a:t>来存储，这样就可以定义</a:t>
            </a:r>
            <a:r>
              <a:rPr lang="en-US" altLang="zh-CN">
                <a:ea typeface="宋体" panose="02010600030101010101" pitchFamily="2" charset="-122"/>
              </a:rPr>
              <a:t>byte[] </a:t>
            </a:r>
            <a:r>
              <a:rPr lang="zh-CN" altLang="en-US">
                <a:ea typeface="宋体" panose="02010600030101010101" pitchFamily="2" charset="-122"/>
              </a:rPr>
              <a:t>的大小了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也可以一句话 </a:t>
            </a:r>
            <a:r>
              <a:rPr lang="en-US" altLang="zh-CN">
                <a:ea typeface="宋体" panose="02010600030101010101" pitchFamily="2" charset="-122"/>
              </a:rPr>
              <a:t>len = (stringBuilder.length()+7)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len;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(stringBuilder.length() % 8 == 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用于存储压缩后的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 = new byte[len];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记录新</a:t>
            </a:r>
            <a:r>
              <a:rPr lang="en-US" altLang="zh-CN">
                <a:ea typeface="宋体" panose="02010600030101010101" pitchFamily="2" charset="-122"/>
              </a:rPr>
              <a:t>byte</a:t>
            </a:r>
            <a:r>
              <a:rPr lang="zh-CN" altLang="en-US">
                <a:ea typeface="宋体" panose="02010600030101010101" pitchFamily="2" charset="-122"/>
              </a:rPr>
              <a:t>的位置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index =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for(int i=0;i&lt;stringBuilder.length();i+=8)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if(i+8&gt;stringBuilder.length())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 i+8);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byt = (byte)Integer.parseInt(strByte, 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by[index]=byt;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index++;</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byte</a:t>
            </a:r>
            <a:r>
              <a:rPr lang="zh-CN" altLang="en-US">
                <a:ea typeface="宋体" panose="02010600030101010101" pitchFamily="2" charset="-122"/>
              </a:rPr>
              <a:t>数组，就是内容字符串对应的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List&lt;Node&gt; </a:t>
            </a:r>
            <a:r>
              <a:rPr lang="zh-CN" altLang="en-US">
                <a:ea typeface="宋体" panose="02010600030101010101" pitchFamily="2" charset="-122"/>
              </a:rPr>
              <a:t>形式如 </a:t>
            </a:r>
            <a:r>
              <a:rPr lang="en-US" altLang="zh-CN">
                <a:ea typeface="宋体" panose="02010600030101010101" pitchFamily="2" charset="-122"/>
              </a:rPr>
              <a:t>{Node{'i', 3}, Node{'a', 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List&lt;Node&gt; getNodes(byte[]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List&lt;Node&gt; nodes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存储每一个</a:t>
            </a:r>
            <a:r>
              <a:rPr lang="en-US" altLang="zh-CN">
                <a:ea typeface="宋体" panose="02010600030101010101" pitchFamily="2" charset="-122"/>
              </a:rPr>
              <a:t>byte</a:t>
            </a:r>
            <a:r>
              <a:rPr lang="zh-CN" altLang="en-US">
                <a:ea typeface="宋体" panose="02010600030101010101" pitchFamily="2" charset="-122"/>
              </a:rPr>
              <a:t>出现了多少次。</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Integer&gt; counts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统计每一个</a:t>
            </a:r>
            <a:r>
              <a:rPr lang="en-US" altLang="zh-CN">
                <a:ea typeface="宋体" panose="02010600030101010101" pitchFamily="2" charset="-122"/>
              </a:rPr>
              <a:t>byte</a:t>
            </a:r>
            <a:r>
              <a:rPr lang="zh-CN" altLang="en-US">
                <a:ea typeface="宋体" panose="02010600030101010101" pitchFamily="2" charset="-122"/>
              </a:rPr>
              <a:t>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Integer count = counts.get(b);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if(count==null)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count+1);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把每一个键值对转为一个</a:t>
            </a:r>
            <a:r>
              <a:rPr lang="en-US" altLang="zh-CN">
                <a:ea typeface="宋体" panose="02010600030101010101" pitchFamily="2" charset="-122"/>
              </a:rPr>
              <a:t>node</a:t>
            </a:r>
            <a:r>
              <a:rPr lang="zh-CN" altLang="en-US">
                <a:ea typeface="宋体" panose="02010600030101010101" pitchFamily="2" charset="-122"/>
              </a:rPr>
              <a:t>对象</a:t>
            </a:r>
            <a:r>
              <a:rPr lang="en-US" altLang="zh-CN">
                <a:ea typeface="宋体" panose="02010600030101010101" pitchFamily="2" charset="-122"/>
              </a:rPr>
              <a:t>,</a:t>
            </a:r>
            <a:r>
              <a:rPr lang="zh-CN" altLang="en-US">
                <a:ea typeface="宋体" panose="02010600030101010101" pitchFamily="2" charset="-122"/>
              </a:rPr>
              <a:t>并加入到 </a:t>
            </a:r>
            <a:r>
              <a:rPr lang="en-US" altLang="zh-CN">
                <a:ea typeface="宋体" panose="02010600030101010101" pitchFamily="2" charset="-122"/>
              </a:rPr>
              <a:t>nodes</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for(Map.Entry&lt;Byte, Integer&gt; entry:counts.entrySet())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nodes.add(new Node(entry.getKey(), entry.getValue()));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nodes </a:t>
            </a:r>
            <a:r>
              <a:rPr lang="zh-CN" altLang="en-US">
                <a:ea typeface="宋体" panose="02010600030101010101" pitchFamily="2" charset="-122"/>
              </a:rPr>
              <a:t>传入的是一个</a:t>
            </a:r>
            <a:r>
              <a:rPr lang="en-US" altLang="zh-CN">
                <a:ea typeface="宋体" panose="02010600030101010101" pitchFamily="2" charset="-122"/>
              </a:rPr>
              <a:t>node</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a:t>
            </a:r>
            <a:r>
              <a:rPr lang="zh-CN" altLang="en-US">
                <a:ea typeface="宋体" panose="02010600030101010101" pitchFamily="2" charset="-122"/>
              </a:rPr>
              <a:t>返回赫夫曼树的根节点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Node createHuffmanTree(List&lt;Node&gt; nodes)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循环处理，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(nodes.size() &gt; 1) { // </a:t>
            </a:r>
            <a:r>
              <a:rPr lang="zh-CN" altLang="en-US">
                <a:ea typeface="宋体" panose="02010600030101010101" pitchFamily="2" charset="-122"/>
              </a:rPr>
              <a:t>保证可以</a:t>
            </a:r>
            <a:r>
              <a:rPr lang="en-US" altLang="zh-CN">
                <a:ea typeface="宋体" panose="02010600030101010101" pitchFamily="2" charset="-122"/>
              </a:rPr>
              <a:t>get(0) </a:t>
            </a:r>
            <a:r>
              <a:rPr lang="zh-CN" altLang="en-US">
                <a:ea typeface="宋体" panose="02010600030101010101" pitchFamily="2" charset="-122"/>
              </a:rPr>
              <a:t>和 </a:t>
            </a:r>
            <a:r>
              <a:rPr lang="en-US" altLang="zh-CN">
                <a:ea typeface="宋体" panose="02010600030101010101" pitchFamily="2" charset="-122"/>
              </a:rPr>
              <a:t>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需要</a:t>
            </a:r>
            <a:r>
              <a:rPr lang="en-US" altLang="zh-CN">
                <a:ea typeface="宋体" panose="02010600030101010101" pitchFamily="2" charset="-122"/>
              </a:rPr>
              <a:t>nodes </a:t>
            </a:r>
            <a:r>
              <a:rPr lang="zh-CN" altLang="en-US">
                <a:ea typeface="宋体" panose="02010600030101010101" pitchFamily="2" charset="-122"/>
              </a:rPr>
              <a:t>集合存放的对象实现 </a:t>
            </a:r>
            <a:r>
              <a:rPr lang="en-US" altLang="zh-CN">
                <a:ea typeface="宋体" panose="02010600030101010101" pitchFamily="2" charset="-122"/>
              </a:rPr>
              <a:t>Comparable</a:t>
            </a:r>
            <a:r>
              <a:rPr lang="zh-CN" altLang="en-US">
                <a:ea typeface="宋体" panose="02010600030101010101" pitchFamily="2" charset="-122"/>
              </a:rPr>
              <a:t>接口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Collections.sort(nodes);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取出来权值最小的两个二叉树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 =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取出最权值次小的二叉树</a:t>
            </a:r>
            <a:r>
              <a:rPr lang="en-US" altLang="zh-CN">
                <a:ea typeface="宋体" panose="02010600030101010101" pitchFamily="2" charset="-122"/>
              </a:rPr>
              <a:t>, </a:t>
            </a:r>
            <a:r>
              <a:rPr lang="zh-CN" altLang="en-US">
                <a:ea typeface="宋体" panose="02010600030101010101" pitchFamily="2" charset="-122"/>
              </a:rPr>
              <a:t>作为新的二叉树的右子树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right = nodes.get(1);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创建一颗新的二叉树 ， 新的节点 </a:t>
            </a:r>
            <a:r>
              <a:rPr lang="en-US" altLang="zh-CN">
                <a:ea typeface="宋体" panose="02010600030101010101" pitchFamily="2" charset="-122"/>
              </a:rPr>
              <a:t>data </a:t>
            </a:r>
            <a:r>
              <a:rPr lang="zh-CN" altLang="en-US">
                <a:ea typeface="宋体" panose="02010600030101010101" pitchFamily="2" charset="-122"/>
              </a:rPr>
              <a:t>没有，权值为两颗子树权值和</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new Node(null, left.weight + right.weight);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把之前取出来的两颗二叉树设置为新创建的二叉树的子树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parent.left =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把取出来的两个二叉树移除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nodes.remove(left);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nodes.remove(right);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放入原来的二叉树集合中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nodes.add(parent);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返回的节点就是赫夫曼树的根节点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实现 </a:t>
            </a:r>
            <a:r>
              <a:rPr lang="en-US" altLang="zh-CN">
                <a:ea typeface="宋体" panose="02010600030101010101" pitchFamily="2" charset="-122"/>
              </a:rPr>
              <a:t>Comparable&lt;Node&gt; </a:t>
            </a:r>
            <a:r>
              <a:rPr lang="zh-CN" altLang="en-US">
                <a:ea typeface="宋体" panose="02010600030101010101" pitchFamily="2" charset="-122"/>
              </a:rPr>
              <a:t>接口是让</a:t>
            </a:r>
            <a:r>
              <a:rPr lang="en-US" altLang="zh-CN">
                <a:ea typeface="宋体" panose="02010600030101010101" pitchFamily="2" charset="-122"/>
              </a:rPr>
              <a:t>Node </a:t>
            </a:r>
            <a:r>
              <a:rPr lang="zh-CN" altLang="en-US">
                <a:ea typeface="宋体" panose="02010600030101010101" pitchFamily="2" charset="-122"/>
              </a:rPr>
              <a:t>对象可以进行排序</a:t>
            </a:r>
            <a:endParaRPr lang="zh-CN" altLang="en-US">
              <a:ea typeface="宋体" panose="02010600030101010101" pitchFamily="2" charset="-122"/>
            </a:endParaRPr>
          </a:p>
          <a:p>
            <a:pPr marL="0" indent="0" eaLnBrk="1" hangingPunct="1">
              <a:buNone/>
            </a:pPr>
            <a:r>
              <a:rPr lang="en-US" altLang="zh-CN">
                <a:ea typeface="宋体" panose="02010600030101010101" pitchFamily="2" charset="-122"/>
              </a:rPr>
              <a:t>class Node implements Comparable&lt;Node&gt;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data;  // </a:t>
            </a:r>
            <a:r>
              <a:rPr lang="zh-CN" altLang="en-US">
                <a:ea typeface="宋体" panose="02010600030101010101" pitchFamily="2" charset="-122"/>
              </a:rPr>
              <a:t>数据本身 </a:t>
            </a:r>
            <a:r>
              <a:rPr lang="en-US" altLang="zh-CN">
                <a:ea typeface="宋体" panose="02010600030101010101" pitchFamily="2" charset="-122"/>
              </a:rPr>
              <a:t>, char </a:t>
            </a:r>
            <a:r>
              <a:rPr lang="zh-CN" altLang="en-US">
                <a:ea typeface="宋体" panose="02010600030101010101" pitchFamily="2" charset="-122"/>
              </a:rPr>
              <a:t>本质就是 </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weight; // </a:t>
            </a:r>
            <a:r>
              <a:rPr lang="zh-CN" altLang="en-US">
                <a:ea typeface="宋体" panose="02010600030101010101" pitchFamily="2" charset="-122"/>
              </a:rPr>
              <a:t>可以理解成权值</a:t>
            </a:r>
            <a:r>
              <a:rPr lang="en-US" altLang="zh-CN">
                <a:ea typeface="宋体" panose="02010600030101010101" pitchFamily="2" charset="-122"/>
              </a:rPr>
              <a:t>, </a:t>
            </a:r>
            <a:r>
              <a:rPr lang="zh-CN" altLang="en-US">
                <a:ea typeface="宋体" panose="02010600030101010101" pitchFamily="2" charset="-122"/>
              </a:rPr>
              <a:t>即字符出现的次数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Node(Byte data, int weight)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this.data = data;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this.weight = 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compareTo(Node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这样写是从小到大排序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this.weight - node.weight;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 [data=" + data + ", weight=" + weight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代码实现</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com.atguigu.huffmancode;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java.util.Collections;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java.util.HashMap;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java.util.Set;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HuffmanCode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content="i like like like java do you like a java";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转成</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bytes = content.getBytes();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源字符串大小</a:t>
            </a:r>
            <a:r>
              <a:rPr lang="en-US" altLang="zh-CN">
                <a:ea typeface="宋体" panose="02010600030101010101" pitchFamily="2" charset="-122"/>
              </a:rPr>
              <a:t>=" + bytes.length);//40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进行赫夫曼编码压缩</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huffmanBytes = huffmanZip(bytes);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赫夫曼编码后大小</a:t>
            </a:r>
            <a:r>
              <a:rPr lang="en-US" altLang="zh-CN">
                <a:ea typeface="宋体" panose="02010600030101010101" pitchFamily="2" charset="-122"/>
              </a:rPr>
              <a:t>=" + huffmanBytes.length);//17</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a:t>
            </a:r>
            <a:r>
              <a:rPr lang="en-US" altLang="zh-CN">
                <a:ea typeface="宋体" panose="02010600030101010101" pitchFamily="2" charset="-122"/>
              </a:rPr>
              <a:t>byteToBitStr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//System.out.println(byteToBitStr(true, (byte)1));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//System.out.println(byteToBitStr(true, (byte)-1));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使用赫夫曼编码进行解码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sourceBytes = decode(huffmanCodes,huffmanBytes);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恢复后源字符串大小</a:t>
            </a:r>
            <a:r>
              <a:rPr lang="en-US" altLang="zh-CN">
                <a:ea typeface="宋体" panose="02010600030101010101" pitchFamily="2" charset="-122"/>
              </a:rPr>
              <a:t>=" + sourceBytes.length);//40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看看是不是原来的内容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 sourceString = new String(sourceBytes);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恢复后源字符串</a:t>
            </a:r>
            <a:r>
              <a:rPr lang="en-US" altLang="zh-CN">
                <a:ea typeface="宋体" panose="02010600030101010101" pitchFamily="2" charset="-122"/>
              </a:rPr>
              <a:t>=" + sourceString);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decode(Map&lt;Byte, String&gt; huffmanCodes, byte[] huffmanBytes)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这个就是存放 赫夫曼编码的原生态的二进制码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即： </a:t>
            </a:r>
            <a:r>
              <a:rPr lang="en-US" altLang="zh-CN">
                <a:ea typeface="宋体" panose="02010600030101010101" pitchFamily="2" charset="-122"/>
              </a:rPr>
              <a:t>101010001011111111001000101111111100100010111111110010010100110111000111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0000011011101000111100101000101111111100110001001010011011100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a:t>
            </a:r>
            <a:r>
              <a:rPr lang="en-US" altLang="zh-CN">
                <a:ea typeface="宋体" panose="02010600030101010101" pitchFamily="2" charset="-122"/>
              </a:rPr>
              <a:t>byte</a:t>
            </a:r>
            <a:r>
              <a:rPr lang="zh-CN" altLang="en-US">
                <a:ea typeface="宋体" panose="02010600030101010101" pitchFamily="2" charset="-122"/>
              </a:rPr>
              <a:t>数组转为一个二进制的字符串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比如 </a:t>
            </a:r>
            <a:r>
              <a:rPr lang="en-US" altLang="zh-CN">
                <a:ea typeface="宋体" panose="02010600030101010101" pitchFamily="2" charset="-122"/>
              </a:rPr>
              <a:t>-88 =&gt; 10101000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i = 0; i &lt; huffmanBytes.length;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 = huffmanBytes[i];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判断是不是最后一个，因为最后一个不需要补高位。</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boolean flag = (i == huffmanBytes.length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stringBuilder.append(byteToBitStr(!flag, b)); //</a:t>
            </a:r>
            <a:r>
              <a:rPr lang="zh-CN" altLang="en-US">
                <a:ea typeface="宋体" panose="02010600030101010101" pitchFamily="2" charset="-122"/>
              </a:rPr>
              <a:t>拼接到</a:t>
            </a:r>
            <a:r>
              <a:rPr lang="en-US" altLang="zh-CN">
                <a:ea typeface="宋体" panose="02010600030101010101" pitchFamily="2" charset="-122"/>
              </a:rPr>
              <a:t>stringBuilder</a:t>
            </a:r>
            <a:r>
              <a:rPr lang="zh-CN" altLang="en-US">
                <a:ea typeface="宋体" panose="02010600030101010101" pitchFamily="2" charset="-122"/>
              </a:rPr>
              <a:t>中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赫夫曼编码二进制串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把字符串按照指定的赫夫曼编码进行解码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把赫夫曼编码的键值对进行调换</a:t>
            </a:r>
            <a:r>
              <a:rPr lang="en-US" altLang="zh-CN">
                <a:ea typeface="宋体" panose="02010600030101010101" pitchFamily="2" charset="-122"/>
              </a:rPr>
              <a:t>, </a:t>
            </a:r>
            <a:r>
              <a:rPr lang="zh-CN" altLang="en-US">
                <a:ea typeface="宋体" panose="02010600030101010101" pitchFamily="2" charset="-122"/>
              </a:rPr>
              <a:t>因为要反向查询了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//10101000101111111100 , </a:t>
            </a:r>
            <a:r>
              <a:rPr lang="zh-CN" altLang="en-US">
                <a:ea typeface="宋体" panose="02010600030101010101" pitchFamily="2" charset="-122"/>
              </a:rPr>
              <a:t>中的 </a:t>
            </a:r>
            <a:r>
              <a:rPr lang="en-US" altLang="zh-CN">
                <a:ea typeface="宋体" panose="02010600030101010101" pitchFamily="2" charset="-122"/>
              </a:rPr>
              <a:t>101=》i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Map&lt;String, Byte&gt; map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(Map.Entry&lt;Byte, String&gt; entry : huffmanCodes.entrySet())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map.put(entry.getValue(), entry.getKey());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创建一个集合，用于存</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List&lt;Byte&gt; list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处理字符串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 (int i = 0; i &lt; 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count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boolean flag = true;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循环从</a:t>
            </a:r>
            <a:r>
              <a:rPr lang="en-US" altLang="zh-CN">
                <a:ea typeface="宋体" panose="02010600030101010101" pitchFamily="2" charset="-122"/>
              </a:rPr>
              <a:t>stringBuilder</a:t>
            </a:r>
            <a:r>
              <a:rPr lang="zh-CN" altLang="en-US">
                <a:ea typeface="宋体" panose="02010600030101010101" pitchFamily="2" charset="-122"/>
              </a:rPr>
              <a:t>依次取出子串</a:t>
            </a:r>
            <a:r>
              <a:rPr lang="en-US" altLang="zh-CN">
                <a:ea typeface="宋体" panose="02010600030101010101" pitchFamily="2" charset="-122"/>
              </a:rPr>
              <a:t>(</a:t>
            </a:r>
            <a:r>
              <a:rPr lang="zh-CN" altLang="en-US">
                <a:ea typeface="宋体" panose="02010600030101010101" pitchFamily="2" charset="-122"/>
              </a:rPr>
              <a:t>依次增长</a:t>
            </a:r>
            <a:r>
              <a:rPr lang="en-US" altLang="zh-CN">
                <a:ea typeface="宋体" panose="02010600030101010101" pitchFamily="2" charset="-122"/>
              </a:rPr>
              <a:t>)</a:t>
            </a:r>
            <a:r>
              <a:rPr lang="zh-CN" altLang="en-US">
                <a:ea typeface="宋体" panose="02010600030101010101" pitchFamily="2" charset="-122"/>
              </a:rPr>
              <a:t>，然后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到</a:t>
            </a:r>
            <a:r>
              <a:rPr lang="en-US" altLang="zh-CN">
                <a:ea typeface="宋体" panose="02010600030101010101" pitchFamily="2" charset="-122"/>
              </a:rPr>
              <a:t>map</a:t>
            </a:r>
            <a:r>
              <a:rPr lang="zh-CN" altLang="en-US">
                <a:ea typeface="宋体" panose="02010600030101010101" pitchFamily="2" charset="-122"/>
              </a:rPr>
              <a:t>中，去匹配，如果有则表示匹配到一个原始的字符了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因为</a:t>
            </a:r>
            <a:r>
              <a:rPr lang="en-US" altLang="zh-CN">
                <a:ea typeface="宋体" panose="02010600030101010101" pitchFamily="2" charset="-122"/>
              </a:rPr>
              <a:t>huffman</a:t>
            </a:r>
            <a:r>
              <a:rPr lang="zh-CN" altLang="en-US">
                <a:ea typeface="宋体" panose="02010600030101010101" pitchFamily="2" charset="-122"/>
              </a:rPr>
              <a:t>编码是前缀编码，因此前面分析过不会出现匹配多义性问题</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(flag)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key = stringBuilder.substring(i, i +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 = map.get(key);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(b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flag = false;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list.add(b);//</a:t>
            </a:r>
            <a:r>
              <a:rPr lang="zh-CN" altLang="en-US">
                <a:ea typeface="宋体" panose="02010600030101010101" pitchFamily="2" charset="-122"/>
              </a:rPr>
              <a:t>匹配到一个就加入</a:t>
            </a:r>
            <a:r>
              <a:rPr lang="en-US" altLang="zh-CN">
                <a:ea typeface="宋体" panose="02010600030101010101" pitchFamily="2" charset="-122"/>
              </a:rPr>
              <a:t>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 +=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把集合转为数组</a:t>
            </a:r>
            <a:r>
              <a:rPr lang="en-US" altLang="zh-CN">
                <a:ea typeface="宋体" panose="02010600030101010101" pitchFamily="2" charset="-122"/>
              </a:rPr>
              <a:t>, </a:t>
            </a:r>
            <a:r>
              <a:rPr lang="zh-CN" altLang="en-US">
                <a:ea typeface="宋体" panose="02010600030101010101" pitchFamily="2" charset="-122"/>
              </a:rPr>
              <a:t>即原字符串</a:t>
            </a:r>
            <a:r>
              <a:rPr lang="en-US" altLang="zh-CN">
                <a:ea typeface="宋体" panose="02010600030101010101" pitchFamily="2" charset="-122"/>
              </a:rPr>
              <a:t>"i like like ..."</a:t>
            </a:r>
            <a:r>
              <a:rPr lang="zh-CN" altLang="en-US">
                <a:ea typeface="宋体" panose="02010600030101010101" pitchFamily="2" charset="-122"/>
              </a:rPr>
              <a:t>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 = new byte[list.size()];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i = 0; i &lt; b.length;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 = list.get(i);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功能对一个</a:t>
            </a:r>
            <a:r>
              <a:rPr lang="en-US" altLang="zh-CN">
                <a:ea typeface="宋体" panose="02010600030101010101" pitchFamily="2" charset="-122"/>
              </a:rPr>
              <a:t>byte </a:t>
            </a:r>
            <a:r>
              <a:rPr lang="zh-CN" altLang="en-US">
                <a:ea typeface="宋体" panose="02010600030101010101" pitchFamily="2" charset="-122"/>
              </a:rPr>
              <a:t>值转成二进制后补高位</a:t>
            </a:r>
            <a:r>
              <a:rPr lang="en-US" altLang="zh-CN">
                <a:ea typeface="宋体" panose="02010600030101010101" pitchFamily="2" charset="-122"/>
              </a:rPr>
              <a:t>, </a:t>
            </a:r>
            <a:r>
              <a:rPr lang="zh-CN" altLang="en-US">
                <a:ea typeface="宋体" panose="02010600030101010101" pitchFamily="2" charset="-122"/>
              </a:rPr>
              <a:t>注意返回的补码！这个是数运行中真正的二进制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提示：对二进制不理解的同学可以看我的</a:t>
            </a:r>
            <a:r>
              <a:rPr lang="en-US" altLang="zh-CN">
                <a:ea typeface="宋体" panose="02010600030101010101" pitchFamily="2" charset="-122"/>
              </a:rPr>
              <a:t>java</a:t>
            </a:r>
            <a:r>
              <a:rPr lang="zh-CN" altLang="en-US">
                <a:ea typeface="宋体" panose="02010600030101010101" pitchFamily="2" charset="-122"/>
              </a:rPr>
              <a:t>基础课程</a:t>
            </a:r>
            <a:r>
              <a:rPr lang="en-US" altLang="zh-CN">
                <a:ea typeface="宋体" panose="02010600030101010101" pitchFamily="2" charset="-122"/>
              </a:rPr>
              <a:t>[</a:t>
            </a:r>
            <a:r>
              <a:rPr lang="zh-CN" altLang="en-US">
                <a:ea typeface="宋体" panose="02010600030101010101" pitchFamily="2" charset="-122"/>
              </a:rPr>
              <a:t>二进制本质剖析章节</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 </a:t>
            </a:r>
            <a:r>
              <a:rPr lang="en-US" altLang="zh-CN">
                <a:ea typeface="宋体" panose="02010600030101010101" pitchFamily="2" charset="-122"/>
              </a:rPr>
              <a:t>1 =&gt; 0000 0001  -1 =&gt; 1111 1111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flag </a:t>
            </a:r>
            <a:r>
              <a:rPr lang="zh-CN" altLang="en-US">
                <a:ea typeface="宋体" panose="02010600030101010101" pitchFamily="2" charset="-122"/>
              </a:rPr>
              <a:t>标识是否需要补高位 </a:t>
            </a:r>
            <a:r>
              <a:rPr lang="en-US" altLang="zh-CN">
                <a:ea typeface="宋体" panose="02010600030101010101" pitchFamily="2" charset="-122"/>
              </a:rPr>
              <a:t>true </a:t>
            </a:r>
            <a:r>
              <a:rPr lang="zh-CN" altLang="en-US">
                <a:ea typeface="宋体" panose="02010600030101010101" pitchFamily="2" charset="-122"/>
              </a:rPr>
              <a:t>表示要补高位，</a:t>
            </a:r>
            <a:r>
              <a:rPr lang="en-US" altLang="zh-CN">
                <a:ea typeface="宋体" panose="02010600030101010101" pitchFamily="2" charset="-122"/>
              </a:rPr>
              <a:t>false</a:t>
            </a:r>
            <a:r>
              <a:rPr lang="zh-CN" altLang="en-US">
                <a:ea typeface="宋体" panose="02010600030101010101" pitchFamily="2" charset="-122"/>
              </a:rPr>
              <a:t>表示不补</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 </a:t>
            </a:r>
            <a:r>
              <a:rPr lang="zh-CN" altLang="en-US">
                <a:ea typeface="宋体" panose="02010600030101010101" pitchFamily="2" charset="-122"/>
              </a:rPr>
              <a:t>返回对应的二进制字符串</a:t>
            </a:r>
            <a:r>
              <a:rPr lang="en-US" altLang="zh-CN">
                <a:ea typeface="宋体" panose="02010600030101010101" pitchFamily="2" charset="-122"/>
              </a:rPr>
              <a:t>(</a:t>
            </a:r>
            <a:r>
              <a:rPr lang="zh-CN" altLang="en-US">
                <a:ea typeface="宋体" panose="02010600030101010101" pitchFamily="2" charset="-122"/>
              </a:rPr>
              <a:t>补码形式的</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String byteToBitStr(boolean flag, byte 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temp =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(flag)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temp |= 256; //</a:t>
            </a:r>
            <a:r>
              <a:rPr lang="zh-CN" altLang="en-US">
                <a:ea typeface="宋体" panose="02010600030101010101" pitchFamily="2" charset="-122"/>
              </a:rPr>
              <a:t>因为 </a:t>
            </a:r>
            <a:r>
              <a:rPr lang="en-US" altLang="zh-CN">
                <a:ea typeface="宋体" panose="02010600030101010101" pitchFamily="2" charset="-122"/>
              </a:rPr>
              <a:t>256 </a:t>
            </a:r>
            <a:r>
              <a:rPr lang="zh-CN" altLang="en-US">
                <a:ea typeface="宋体" panose="02010600030101010101" pitchFamily="2" charset="-122"/>
              </a:rPr>
              <a:t>是 </a:t>
            </a:r>
            <a:r>
              <a:rPr lang="en-US" altLang="zh-CN">
                <a:ea typeface="宋体" panose="02010600030101010101" pitchFamily="2" charset="-122"/>
              </a:rPr>
              <a:t>1 0000 0000 (256</a:t>
            </a:r>
            <a:r>
              <a:rPr lang="zh-CN" altLang="en-US">
                <a:ea typeface="宋体" panose="02010600030101010101" pitchFamily="2" charset="-122"/>
              </a:rPr>
              <a:t>是</a:t>
            </a:r>
            <a:r>
              <a:rPr lang="en-US" altLang="zh-CN">
                <a:ea typeface="宋体" panose="02010600030101010101" pitchFamily="2" charset="-122"/>
              </a:rPr>
              <a:t>int</a:t>
            </a:r>
            <a:r>
              <a:rPr lang="zh-CN" altLang="en-US">
                <a:ea typeface="宋体" panose="02010600030101010101" pitchFamily="2" charset="-122"/>
              </a:rPr>
              <a:t>类型 </a:t>
            </a:r>
            <a:r>
              <a:rPr lang="en-US" altLang="zh-CN">
                <a:ea typeface="宋体" panose="02010600030101010101" pitchFamily="2" charset="-122"/>
              </a:rPr>
              <a:t>1</a:t>
            </a:r>
            <a:r>
              <a:rPr lang="zh-CN" altLang="en-US">
                <a:ea typeface="宋体" panose="02010600030101010101" pitchFamily="2" charset="-122"/>
              </a:rPr>
              <a:t>不是符号位</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 = Integer.toBinaryString(temp);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(flag)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截取 后八位 </a:t>
            </a:r>
            <a:r>
              <a:rPr lang="en-US" altLang="zh-CN">
                <a:ea typeface="宋体" panose="02010600030101010101" pitchFamily="2" charset="-122"/>
              </a:rPr>
              <a:t>[</a:t>
            </a:r>
            <a:r>
              <a:rPr lang="zh-CN" altLang="en-US">
                <a:ea typeface="宋体" panose="02010600030101010101" pitchFamily="2" charset="-122"/>
              </a:rPr>
              <a:t>低</a:t>
            </a:r>
            <a:r>
              <a:rPr lang="en-US" altLang="zh-CN">
                <a:ea typeface="宋体" panose="02010600030101010101" pitchFamily="2" charset="-122"/>
              </a:rPr>
              <a:t>8</a:t>
            </a:r>
            <a:r>
              <a:rPr lang="zh-CN" altLang="en-US">
                <a:ea typeface="宋体" panose="02010600030101010101" pitchFamily="2" charset="-122"/>
              </a:rPr>
              <a:t>位，刚好是一个</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str.substring(str.length()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str;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将 </a:t>
            </a:r>
            <a:r>
              <a:rPr lang="en-US" altLang="zh-CN">
                <a:ea typeface="宋体" panose="02010600030101010101" pitchFamily="2" charset="-122"/>
              </a:rPr>
              <a:t>content </a:t>
            </a:r>
            <a:r>
              <a:rPr lang="zh-CN" altLang="en-US">
                <a:ea typeface="宋体" panose="02010600030101010101" pitchFamily="2" charset="-122"/>
              </a:rPr>
              <a:t>进程赫夫曼编码，返回的就是 按 赫夫曼编码后的 </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比如</a:t>
            </a:r>
            <a:r>
              <a:rPr lang="en-US" altLang="zh-CN">
                <a:ea typeface="宋体" panose="02010600030101010101" pitchFamily="2" charset="-122"/>
              </a:rPr>
              <a:t>: "i like like like java do you like a java" =&gt;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101010011011110111101001101111011110100..  </a:t>
            </a:r>
            <a:r>
              <a:rPr lang="zh-CN" altLang="en-US">
                <a:ea typeface="宋体" panose="02010600030101010101" pitchFamily="2" charset="-122"/>
              </a:rPr>
              <a:t>但是 是按照 </a:t>
            </a:r>
            <a:r>
              <a:rPr lang="en-US" altLang="zh-CN">
                <a:ea typeface="宋体" panose="02010600030101010101" pitchFamily="2" charset="-122"/>
              </a:rPr>
              <a:t>byte</a:t>
            </a:r>
            <a:r>
              <a:rPr lang="zh-CN" altLang="en-US">
                <a:ea typeface="宋体" panose="02010600030101010101" pitchFamily="2" charset="-122"/>
              </a:rPr>
              <a:t>数组来存放的</a:t>
            </a:r>
            <a:r>
              <a:rPr lang="en-US" altLang="zh-CN">
                <a:ea typeface="宋体" panose="02010600030101010101" pitchFamily="2" charset="-122"/>
              </a:rPr>
              <a:t>,</a:t>
            </a:r>
            <a:r>
              <a:rPr lang="zh-CN" altLang="en-US">
                <a:ea typeface="宋体" panose="02010600030101010101" pitchFamily="2" charset="-122"/>
              </a:rPr>
              <a:t>每</a:t>
            </a:r>
            <a:r>
              <a:rPr lang="en-US" altLang="zh-CN">
                <a:ea typeface="宋体" panose="02010600030101010101" pitchFamily="2" charset="-122"/>
              </a:rPr>
              <a:t>8</a:t>
            </a:r>
            <a:r>
              <a:rPr lang="zh-CN" altLang="en-US">
                <a:ea typeface="宋体" panose="02010600030101010101" pitchFamily="2" charset="-122"/>
              </a:rPr>
              <a:t>位 放入到一个 </a:t>
            </a:r>
            <a:r>
              <a:rPr lang="en-US" altLang="zh-CN">
                <a:ea typeface="宋体" panose="02010600030101010101" pitchFamily="2" charset="-122"/>
              </a:rPr>
              <a:t>byte</a:t>
            </a:r>
            <a:r>
              <a:rPr lang="zh-CN" altLang="en-US">
                <a:ea typeface="宋体" panose="02010600030101010101" pitchFamily="2" charset="-122"/>
              </a:rPr>
              <a:t>中</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a:t>
            </a:r>
            <a:r>
              <a:rPr lang="en-US" altLang="zh-CN">
                <a:ea typeface="宋体" panose="02010600030101010101" pitchFamily="2" charset="-122"/>
              </a:rPr>
              <a:t>huffmanBytes[0] = -41(10101001)  huffmanBytes[1] = -61(10111101)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huffmanZip(byte[]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先统计每一个</a:t>
            </a:r>
            <a:r>
              <a:rPr lang="en-US" altLang="zh-CN">
                <a:ea typeface="宋体" panose="02010600030101010101" pitchFamily="2" charset="-122"/>
              </a:rPr>
              <a:t>byte</a:t>
            </a:r>
            <a:r>
              <a:rPr lang="zh-CN" altLang="en-US">
                <a:ea typeface="宋体" panose="02010600030101010101" pitchFamily="2" charset="-122"/>
              </a:rPr>
              <a:t>出现的次数，并放入一个集合中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List&lt;Node&gt; nodes = getNodes(bytes);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创建一颗赫夫曼树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root = createHuffmanTree(nodes);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测试一下 赫夫曼树 是否创建成功</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a:t>
            </a:r>
            <a:r>
              <a:rPr lang="en-US" altLang="zh-CN">
                <a:ea typeface="宋体" panose="02010600030101010101" pitchFamily="2" charset="-122"/>
              </a:rPr>
              <a:t>root </a:t>
            </a:r>
            <a:r>
              <a:rPr lang="zh-CN" altLang="en-US">
                <a:ea typeface="宋体" panose="02010600030101010101" pitchFamily="2" charset="-122"/>
              </a:rPr>
              <a:t>的 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//System.out.println(root + " " + root.left + " " + root.right);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创建一个赫夫曼编码表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String&gt; huffmanCodes = getCodes(root);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测试一把</a:t>
            </a:r>
            <a:r>
              <a:rPr lang="en-US" altLang="zh-CN">
                <a:ea typeface="宋体" panose="02010600030101010101" pitchFamily="2" charset="-122"/>
              </a:rPr>
              <a:t>, </a:t>
            </a:r>
            <a:r>
              <a:rPr lang="zh-CN" altLang="en-US">
                <a:ea typeface="宋体" panose="02010600030101010101" pitchFamily="2" charset="-122"/>
              </a:rPr>
              <a:t>看看 	赫夫曼编码表 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遍历一把</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Set&lt;Byte&gt; keySet = huffmanCodes.keySet();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key: keySet)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System.out.print((char)key.intValue() + "=" + huffmanCodes.get(key) +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 </a:t>
            </a:r>
            <a:r>
              <a:rPr lang="en-US" altLang="zh-CN">
                <a:ea typeface="宋体" panose="02010600030101010101" pitchFamily="2" charset="-122"/>
              </a:rPr>
              <a:t>bytes </a:t>
            </a:r>
            <a:r>
              <a:rPr lang="zh-CN" altLang="en-US">
                <a:ea typeface="宋体" panose="02010600030101010101" pitchFamily="2" charset="-122"/>
              </a:rPr>
              <a:t>进行哈夫曼编码，返回的是 一个</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 like like like java do you like a java"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对应的 是 </a:t>
            </a:r>
            <a:r>
              <a:rPr lang="en-US" altLang="zh-CN">
                <a:ea typeface="宋体" panose="02010600030101010101" pitchFamily="2" charset="-122"/>
              </a:rPr>
              <a:t>"1010100010111111110.."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//huffmanBytes[0] = 10101000 = -88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//huffmanBytes[1] = 10111111 = -65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huffmanBytes = zip(bytes,huffmanCodes);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测试一个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System.out.println("\n" + Arrays.toString(huffmanBytes));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某个叶子节点存储路径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存储赫夫曼编码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Map&lt;Byte, String&gt; huffmanCodes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传入赫夫曼树的根节点，返回对应的赫夫曼编码 </a:t>
            </a:r>
            <a:r>
              <a:rPr lang="en-US" altLang="zh-CN">
                <a:ea typeface="宋体" panose="02010600030101010101" pitchFamily="2" charset="-122"/>
              </a:rPr>
              <a:t>Map&lt;Byte, String&gt;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即形式如</a:t>
            </a:r>
            <a:r>
              <a:rPr lang="en-US" altLang="zh-CN">
                <a:ea typeface="宋体" panose="02010600030101010101" pitchFamily="2" charset="-122"/>
              </a:rPr>
              <a:t>(</a:t>
            </a:r>
            <a:r>
              <a:rPr lang="zh-CN" altLang="en-US">
                <a:ea typeface="宋体" panose="02010600030101010101" pitchFamily="2" charset="-122"/>
              </a:rPr>
              <a:t>和生成的赫夫曼树有关系</a:t>
            </a:r>
            <a:r>
              <a:rPr lang="en-US" altLang="zh-CN">
                <a:ea typeface="宋体" panose="02010600030101010101" pitchFamily="2" charset="-122"/>
              </a:rPr>
              <a:t>)</a:t>
            </a: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o: 1000   	u: 10010  	d: 100110  		y: 100111  		i: 101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 110     k: 1110    	e: 1111       	j: 0000       	v: 0001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 001 		 : 01</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Map&lt;Byte, String&gt; getCodes(Node 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if(root==null)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getCodes(root.left,"0",stringBuilder);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getCodes(root.right,"1",stringBuilder);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该方法会</a:t>
            </a:r>
            <a:r>
              <a:rPr lang="en-US" altLang="zh-CN">
                <a:ea typeface="宋体" panose="02010600030101010101" pitchFamily="2" charset="-122"/>
              </a:rPr>
              <a:t>node </a:t>
            </a:r>
            <a:r>
              <a:rPr lang="zh-CN" altLang="en-US">
                <a:ea typeface="宋体" panose="02010600030101010101" pitchFamily="2" charset="-122"/>
              </a:rPr>
              <a:t>节点的所有叶子节点的赫夫曼编码</a:t>
            </a:r>
            <a:r>
              <a:rPr lang="en-US" altLang="zh-CN">
                <a:ea typeface="宋体" panose="02010600030101010101" pitchFamily="2" charset="-122"/>
              </a:rPr>
              <a:t>,</a:t>
            </a:r>
            <a:r>
              <a:rPr lang="zh-CN" altLang="en-US">
                <a:ea typeface="宋体" panose="02010600030101010101" pitchFamily="2" charset="-122"/>
              </a:rPr>
              <a:t>并存放在</a:t>
            </a:r>
            <a:r>
              <a:rPr lang="en-US" altLang="zh-CN">
                <a:ea typeface="宋体" panose="02010600030101010101" pitchFamily="2" charset="-122"/>
              </a:rPr>
              <a:t>huffmanCodes</a:t>
            </a:r>
            <a:r>
              <a:rPr lang="zh-CN" altLang="en-US">
                <a:ea typeface="宋体" panose="02010600030101010101" pitchFamily="2" charset="-122"/>
              </a:rPr>
              <a:t>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其形式如：</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void getCodes(Node node, String code, StringBuilder stringBuilder)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stringBuilder2 = new StringBuilder(stringBuilder);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stringBuilder2.append(code);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(node.data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getCodes(node.left, "0",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getCodes(node.right, "1",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huffmanCodes.put(node.data, stringBuilder2.toString());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a:t>
            </a:r>
            <a:r>
              <a:rPr lang="zh-CN" altLang="en-US">
                <a:ea typeface="宋体" panose="02010600030101010101" pitchFamily="2" charset="-122"/>
              </a:rPr>
              <a:t>传入的</a:t>
            </a:r>
            <a:r>
              <a:rPr lang="en-US" altLang="zh-CN">
                <a:ea typeface="宋体" panose="02010600030101010101" pitchFamily="2" charset="-122"/>
              </a:rPr>
              <a:t>"i like .." </a:t>
            </a:r>
            <a:r>
              <a:rPr lang="zh-CN" altLang="en-US">
                <a:ea typeface="宋体" panose="02010600030101010101" pitchFamily="2" charset="-122"/>
              </a:rPr>
              <a:t>对应的字节数组，和 哈夫曼编码表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huffCodes </a:t>
            </a:r>
            <a:r>
              <a:rPr lang="zh-CN" altLang="en-US">
                <a:ea typeface="宋体" panose="02010600030101010101" pitchFamily="2" charset="-122"/>
              </a:rPr>
              <a:t>返回哈夫曼编码后的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zip(byte[] bytes, Map&lt;Byte, String&gt; huffmanCodes)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把需要压缩的</a:t>
            </a:r>
            <a:r>
              <a:rPr lang="en-US" altLang="zh-CN">
                <a:ea typeface="宋体" panose="02010600030101010101" pitchFamily="2" charset="-122"/>
              </a:rPr>
              <a:t>byte</a:t>
            </a:r>
            <a:r>
              <a:rPr lang="zh-CN" altLang="en-US">
                <a:ea typeface="宋体" panose="02010600030101010101" pitchFamily="2" charset="-122"/>
              </a:rPr>
              <a:t>数组处理成一个二进制的字符串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//stringBuilder </a:t>
            </a:r>
            <a:r>
              <a:rPr lang="zh-CN" altLang="en-US">
                <a:ea typeface="宋体" panose="02010600030101010101" pitchFamily="2" charset="-122"/>
              </a:rPr>
              <a:t>就是 形式如 </a:t>
            </a:r>
            <a:r>
              <a:rPr lang="en-US" altLang="zh-CN">
                <a:ea typeface="宋体" panose="02010600030101010101" pitchFamily="2" charset="-122"/>
              </a:rPr>
              <a:t>"10101001101111011110..."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stringBuilder.append(huffmanCodes.get(b));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System.out.println("stringBuilder(</a:t>
            </a:r>
            <a:r>
              <a:rPr lang="zh-CN" altLang="en-US">
                <a:ea typeface="宋体" panose="02010600030101010101" pitchFamily="2" charset="-122"/>
              </a:rPr>
              <a:t>就是哈夫曼编码后的串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定义就是需要多少个</a:t>
            </a:r>
            <a:r>
              <a:rPr lang="en-US" altLang="zh-CN">
                <a:ea typeface="宋体" panose="02010600030101010101" pitchFamily="2" charset="-122"/>
              </a:rPr>
              <a:t>byte</a:t>
            </a:r>
            <a:r>
              <a:rPr lang="zh-CN" altLang="en-US">
                <a:ea typeface="宋体" panose="02010600030101010101" pitchFamily="2" charset="-122"/>
              </a:rPr>
              <a:t>来存储，这样就可以定义</a:t>
            </a:r>
            <a:r>
              <a:rPr lang="en-US" altLang="zh-CN">
                <a:ea typeface="宋体" panose="02010600030101010101" pitchFamily="2" charset="-122"/>
              </a:rPr>
              <a:t>byte[] </a:t>
            </a:r>
            <a:r>
              <a:rPr lang="zh-CN" altLang="en-US">
                <a:ea typeface="宋体" panose="02010600030101010101" pitchFamily="2" charset="-122"/>
              </a:rPr>
              <a:t>的大小了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也可以一句话 </a:t>
            </a:r>
            <a:r>
              <a:rPr lang="en-US" altLang="zh-CN">
                <a:ea typeface="宋体" panose="02010600030101010101" pitchFamily="2" charset="-122"/>
              </a:rPr>
              <a:t>len = (stringBuilder.length()+7)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len;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(stringBuilder.length() % 8 == 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用于存储压缩后的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 = new byte[len];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记录新</a:t>
            </a:r>
            <a:r>
              <a:rPr lang="en-US" altLang="zh-CN">
                <a:ea typeface="宋体" panose="02010600030101010101" pitchFamily="2" charset="-122"/>
              </a:rPr>
              <a:t>byte</a:t>
            </a:r>
            <a:r>
              <a:rPr lang="zh-CN" altLang="en-US">
                <a:ea typeface="宋体" panose="02010600030101010101" pitchFamily="2" charset="-122"/>
              </a:rPr>
              <a:t>的位置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index =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for(int i=0;i&lt;stringBuilder.length();i+=8)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if(i+8&gt;stringBuilder.length())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 i+8);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byt = (byte)Integer.parseInt(strByte, 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by[index]=byt;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index++;</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byte</a:t>
            </a:r>
            <a:r>
              <a:rPr lang="zh-CN" altLang="en-US">
                <a:ea typeface="宋体" panose="02010600030101010101" pitchFamily="2" charset="-122"/>
              </a:rPr>
              <a:t>数组，就是内容字符串对应的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List&lt;Node&gt; </a:t>
            </a:r>
            <a:r>
              <a:rPr lang="zh-CN" altLang="en-US">
                <a:ea typeface="宋体" panose="02010600030101010101" pitchFamily="2" charset="-122"/>
              </a:rPr>
              <a:t>形式如 </a:t>
            </a:r>
            <a:r>
              <a:rPr lang="en-US" altLang="zh-CN">
                <a:ea typeface="宋体" panose="02010600030101010101" pitchFamily="2" charset="-122"/>
              </a:rPr>
              <a:t>{Node{'i', 3}, Node{'a', 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List&lt;Node&gt; getNodes(byte[]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List&lt;Node&gt; nodes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存储每一个</a:t>
            </a:r>
            <a:r>
              <a:rPr lang="en-US" altLang="zh-CN">
                <a:ea typeface="宋体" panose="02010600030101010101" pitchFamily="2" charset="-122"/>
              </a:rPr>
              <a:t>byte</a:t>
            </a:r>
            <a:r>
              <a:rPr lang="zh-CN" altLang="en-US">
                <a:ea typeface="宋体" panose="02010600030101010101" pitchFamily="2" charset="-122"/>
              </a:rPr>
              <a:t>出现了多少次。</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Integer&gt; counts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统计每一个</a:t>
            </a:r>
            <a:r>
              <a:rPr lang="en-US" altLang="zh-CN">
                <a:ea typeface="宋体" panose="02010600030101010101" pitchFamily="2" charset="-122"/>
              </a:rPr>
              <a:t>byte</a:t>
            </a:r>
            <a:r>
              <a:rPr lang="zh-CN" altLang="en-US">
                <a:ea typeface="宋体" panose="02010600030101010101" pitchFamily="2" charset="-122"/>
              </a:rPr>
              <a:t>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Integer count = counts.get(b);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if(count==null)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count+1);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把每一个键值对转为一个</a:t>
            </a:r>
            <a:r>
              <a:rPr lang="en-US" altLang="zh-CN">
                <a:ea typeface="宋体" panose="02010600030101010101" pitchFamily="2" charset="-122"/>
              </a:rPr>
              <a:t>node</a:t>
            </a:r>
            <a:r>
              <a:rPr lang="zh-CN" altLang="en-US">
                <a:ea typeface="宋体" panose="02010600030101010101" pitchFamily="2" charset="-122"/>
              </a:rPr>
              <a:t>对象</a:t>
            </a:r>
            <a:r>
              <a:rPr lang="en-US" altLang="zh-CN">
                <a:ea typeface="宋体" panose="02010600030101010101" pitchFamily="2" charset="-122"/>
              </a:rPr>
              <a:t>,</a:t>
            </a:r>
            <a:r>
              <a:rPr lang="zh-CN" altLang="en-US">
                <a:ea typeface="宋体" panose="02010600030101010101" pitchFamily="2" charset="-122"/>
              </a:rPr>
              <a:t>并加入到 </a:t>
            </a:r>
            <a:r>
              <a:rPr lang="en-US" altLang="zh-CN">
                <a:ea typeface="宋体" panose="02010600030101010101" pitchFamily="2" charset="-122"/>
              </a:rPr>
              <a:t>nodes</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for(Map.Entry&lt;Byte, Integer&gt; entry:counts.entrySet())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nodes.add(new Node(entry.getKey(), entry.getValue()));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nodes </a:t>
            </a:r>
            <a:r>
              <a:rPr lang="zh-CN" altLang="en-US">
                <a:ea typeface="宋体" panose="02010600030101010101" pitchFamily="2" charset="-122"/>
              </a:rPr>
              <a:t>传入的是一个</a:t>
            </a:r>
            <a:r>
              <a:rPr lang="en-US" altLang="zh-CN">
                <a:ea typeface="宋体" panose="02010600030101010101" pitchFamily="2" charset="-122"/>
              </a:rPr>
              <a:t>node</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a:t>
            </a:r>
            <a:r>
              <a:rPr lang="zh-CN" altLang="en-US">
                <a:ea typeface="宋体" panose="02010600030101010101" pitchFamily="2" charset="-122"/>
              </a:rPr>
              <a:t>返回赫夫曼树的根节点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Node createHuffmanTree(List&lt;Node&gt; nodes)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循环处理，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(nodes.size() &gt; 1) { // </a:t>
            </a:r>
            <a:r>
              <a:rPr lang="zh-CN" altLang="en-US">
                <a:ea typeface="宋体" panose="02010600030101010101" pitchFamily="2" charset="-122"/>
              </a:rPr>
              <a:t>保证可以</a:t>
            </a:r>
            <a:r>
              <a:rPr lang="en-US" altLang="zh-CN">
                <a:ea typeface="宋体" panose="02010600030101010101" pitchFamily="2" charset="-122"/>
              </a:rPr>
              <a:t>get(0) </a:t>
            </a:r>
            <a:r>
              <a:rPr lang="zh-CN" altLang="en-US">
                <a:ea typeface="宋体" panose="02010600030101010101" pitchFamily="2" charset="-122"/>
              </a:rPr>
              <a:t>和 </a:t>
            </a:r>
            <a:r>
              <a:rPr lang="en-US" altLang="zh-CN">
                <a:ea typeface="宋体" panose="02010600030101010101" pitchFamily="2" charset="-122"/>
              </a:rPr>
              <a:t>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需要</a:t>
            </a:r>
            <a:r>
              <a:rPr lang="en-US" altLang="zh-CN">
                <a:ea typeface="宋体" panose="02010600030101010101" pitchFamily="2" charset="-122"/>
              </a:rPr>
              <a:t>nodes </a:t>
            </a:r>
            <a:r>
              <a:rPr lang="zh-CN" altLang="en-US">
                <a:ea typeface="宋体" panose="02010600030101010101" pitchFamily="2" charset="-122"/>
              </a:rPr>
              <a:t>集合存放的对象实现 </a:t>
            </a:r>
            <a:r>
              <a:rPr lang="en-US" altLang="zh-CN">
                <a:ea typeface="宋体" panose="02010600030101010101" pitchFamily="2" charset="-122"/>
              </a:rPr>
              <a:t>Comparable</a:t>
            </a:r>
            <a:r>
              <a:rPr lang="zh-CN" altLang="en-US">
                <a:ea typeface="宋体" panose="02010600030101010101" pitchFamily="2" charset="-122"/>
              </a:rPr>
              <a:t>接口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Collections.sort(nodes);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取出来权值最小的两个二叉树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 =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取出最权值次小的二叉树</a:t>
            </a:r>
            <a:r>
              <a:rPr lang="en-US" altLang="zh-CN">
                <a:ea typeface="宋体" panose="02010600030101010101" pitchFamily="2" charset="-122"/>
              </a:rPr>
              <a:t>, </a:t>
            </a:r>
            <a:r>
              <a:rPr lang="zh-CN" altLang="en-US">
                <a:ea typeface="宋体" panose="02010600030101010101" pitchFamily="2" charset="-122"/>
              </a:rPr>
              <a:t>作为新的二叉树的右子树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right = nodes.get(1);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创建一颗新的二叉树 ， 新的节点 </a:t>
            </a:r>
            <a:r>
              <a:rPr lang="en-US" altLang="zh-CN">
                <a:ea typeface="宋体" panose="02010600030101010101" pitchFamily="2" charset="-122"/>
              </a:rPr>
              <a:t>data </a:t>
            </a:r>
            <a:r>
              <a:rPr lang="zh-CN" altLang="en-US">
                <a:ea typeface="宋体" panose="02010600030101010101" pitchFamily="2" charset="-122"/>
              </a:rPr>
              <a:t>没有，权值为两颗子树权值和</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new Node(null, left.weight + right.weight);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把之前取出来的两颗二叉树设置为新创建的二叉树的子树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parent.left =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把取出来的两个二叉树移除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nodes.remove(left);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nodes.remove(right);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放入原来的二叉树集合中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nodes.add(parent);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返回的节点就是赫夫曼树的根节点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实现 </a:t>
            </a:r>
            <a:r>
              <a:rPr lang="en-US" altLang="zh-CN">
                <a:ea typeface="宋体" panose="02010600030101010101" pitchFamily="2" charset="-122"/>
              </a:rPr>
              <a:t>Comparable&lt;Node&gt; </a:t>
            </a:r>
            <a:r>
              <a:rPr lang="zh-CN" altLang="en-US">
                <a:ea typeface="宋体" panose="02010600030101010101" pitchFamily="2" charset="-122"/>
              </a:rPr>
              <a:t>接口是让</a:t>
            </a:r>
            <a:r>
              <a:rPr lang="en-US" altLang="zh-CN">
                <a:ea typeface="宋体" panose="02010600030101010101" pitchFamily="2" charset="-122"/>
              </a:rPr>
              <a:t>Node </a:t>
            </a:r>
            <a:r>
              <a:rPr lang="zh-CN" altLang="en-US">
                <a:ea typeface="宋体" panose="02010600030101010101" pitchFamily="2" charset="-122"/>
              </a:rPr>
              <a:t>对象可以进行排序</a:t>
            </a:r>
            <a:endParaRPr lang="zh-CN" altLang="en-US">
              <a:ea typeface="宋体" panose="02010600030101010101" pitchFamily="2" charset="-122"/>
            </a:endParaRPr>
          </a:p>
          <a:p>
            <a:pPr marL="0" indent="0" eaLnBrk="1" hangingPunct="1">
              <a:buNone/>
            </a:pPr>
            <a:r>
              <a:rPr lang="en-US" altLang="zh-CN">
                <a:ea typeface="宋体" panose="02010600030101010101" pitchFamily="2" charset="-122"/>
              </a:rPr>
              <a:t>class Node implements Comparable&lt;Node&gt;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data;  // </a:t>
            </a:r>
            <a:r>
              <a:rPr lang="zh-CN" altLang="en-US">
                <a:ea typeface="宋体" panose="02010600030101010101" pitchFamily="2" charset="-122"/>
              </a:rPr>
              <a:t>数据本身 </a:t>
            </a:r>
            <a:r>
              <a:rPr lang="en-US" altLang="zh-CN">
                <a:ea typeface="宋体" panose="02010600030101010101" pitchFamily="2" charset="-122"/>
              </a:rPr>
              <a:t>, char </a:t>
            </a:r>
            <a:r>
              <a:rPr lang="zh-CN" altLang="en-US">
                <a:ea typeface="宋体" panose="02010600030101010101" pitchFamily="2" charset="-122"/>
              </a:rPr>
              <a:t>本质就是 </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weight; // </a:t>
            </a:r>
            <a:r>
              <a:rPr lang="zh-CN" altLang="en-US">
                <a:ea typeface="宋体" panose="02010600030101010101" pitchFamily="2" charset="-122"/>
              </a:rPr>
              <a:t>可以理解成权值</a:t>
            </a:r>
            <a:r>
              <a:rPr lang="en-US" altLang="zh-CN">
                <a:ea typeface="宋体" panose="02010600030101010101" pitchFamily="2" charset="-122"/>
              </a:rPr>
              <a:t>, </a:t>
            </a:r>
            <a:r>
              <a:rPr lang="zh-CN" altLang="en-US">
                <a:ea typeface="宋体" panose="02010600030101010101" pitchFamily="2" charset="-122"/>
              </a:rPr>
              <a:t>即字符出现的次数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Node(Byte data, int weight)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this.data = data;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this.weight = 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compareTo(Node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这样写是从小到大排序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this.weight - node.weight;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 [data=" + data + ", weight=" + weight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说明</a:t>
            </a:r>
            <a:endParaRPr lang="en-US" altLang="zh-CN">
              <a:ea typeface="宋体" panose="02010600030101010101" pitchFamily="2" charset="-122"/>
            </a:endParaRPr>
          </a:p>
          <a:p>
            <a:pPr marL="228600" indent="-228600" eaLnBrk="1" hangingPunct="1">
              <a:buAutoNum type="arabicPeriod"/>
            </a:pPr>
            <a:r>
              <a:rPr lang="zh-CN" altLang="en-US">
                <a:ea typeface="宋体" panose="02010600030101010101" pitchFamily="2" charset="-122"/>
              </a:rPr>
              <a:t>保存成</a:t>
            </a:r>
            <a:r>
              <a:rPr lang="en-US" altLang="zh-CN">
                <a:ea typeface="宋体" panose="02010600030101010101" pitchFamily="2" charset="-122"/>
              </a:rPr>
              <a:t>256</a:t>
            </a:r>
            <a:r>
              <a:rPr lang="zh-CN" altLang="en-US">
                <a:ea typeface="宋体" panose="02010600030101010101" pitchFamily="2" charset="-122"/>
              </a:rPr>
              <a:t>色位图，好看效果</a:t>
            </a:r>
            <a:r>
              <a:rPr lang="en-US" altLang="zh-CN">
                <a:ea typeface="宋体" panose="02010600030101010101" pitchFamily="2" charset="-122"/>
              </a:rPr>
              <a:t>!!</a:t>
            </a:r>
            <a:endParaRPr lang="en-US" altLang="zh-CN">
              <a:ea typeface="宋体" panose="02010600030101010101" pitchFamily="2" charset="-122"/>
            </a:endParaRPr>
          </a:p>
          <a:p>
            <a:pPr marL="228600" indent="-228600" eaLnBrk="1" hangingPunct="1">
              <a:buAutoNum type="arabicPeriod"/>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com.atguigu.huffmancode;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java.io.FileInputStream;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java.io.FileNotFoundException;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java.io.FileOutputStream;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java.io.IOException;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java.io.InputStream;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java.io.ObjectOutputStream;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java.util.Collections;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java.util.HashMap;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java.util.Set;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HuffmanCode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content="i like like like java do you like a java";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转成</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bytes = content.getBytes();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源字符串大小</a:t>
            </a:r>
            <a:r>
              <a:rPr lang="en-US" altLang="zh-CN">
                <a:ea typeface="宋体" panose="02010600030101010101" pitchFamily="2" charset="-122"/>
              </a:rPr>
              <a:t>=" + bytes.length);//40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进行赫夫曼编码压缩</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huffmanBytes = huffmanZip(bytes);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赫夫曼编码后大小</a:t>
            </a:r>
            <a:r>
              <a:rPr lang="en-US" altLang="zh-CN">
                <a:ea typeface="宋体" panose="02010600030101010101" pitchFamily="2" charset="-122"/>
              </a:rPr>
              <a:t>=" + huffmanBytes.length);//17</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a:t>
            </a:r>
            <a:r>
              <a:rPr lang="en-US" altLang="zh-CN">
                <a:ea typeface="宋体" panose="02010600030101010101" pitchFamily="2" charset="-122"/>
              </a:rPr>
              <a:t>byteToBitStr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//System.out.println(byteToBitStr(true, (byte)1));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//System.out.println(byteToBitStr(true, (byte)-1));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使用赫夫曼编码进行解码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sourceBytes = decode(huffmanCodes,huffmanBytes);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恢复后源字符串大小</a:t>
            </a:r>
            <a:r>
              <a:rPr lang="en-US" altLang="zh-CN">
                <a:ea typeface="宋体" panose="02010600030101010101" pitchFamily="2" charset="-122"/>
              </a:rPr>
              <a:t>=" + sourceBytes.length);//40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看看是不是原来的内容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 sourceString = new String(sourceBytes);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恢复后源字符串</a:t>
            </a:r>
            <a:r>
              <a:rPr lang="en-US" altLang="zh-CN">
                <a:ea typeface="宋体" panose="02010600030101010101" pitchFamily="2" charset="-122"/>
              </a:rPr>
              <a:t>=" + sourceString);*/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演示压缩文件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 src="d:/src.bmp";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dst="d:/dst.zip";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zipFile(src, dst);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压缩文件</a:t>
            </a:r>
            <a:r>
              <a:rPr lang="en-US" altLang="zh-CN">
                <a:ea typeface="宋体" panose="02010600030101010101" pitchFamily="2" charset="-122"/>
              </a:rPr>
              <a:t>ok~~");</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zipFile(String srcFile,String dstFile)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OutputStream os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ObjectOutputStream oos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try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创建一个文件输入流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InputStream is = new FileInputStream(srcFile);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创建一个和源文件文件大小一样的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 = new byte[is.available()];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读取文件内容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is.read(b);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使用赫夫曼编码进行编码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huffmanBytes = huffmanZip(b);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创建一个文件输出流</a:t>
            </a:r>
            <a:r>
              <a:rPr lang="en-US" altLang="zh-CN">
                <a:ea typeface="宋体" panose="02010600030101010101" pitchFamily="2" charset="-122"/>
              </a:rPr>
              <a:t>, </a:t>
            </a:r>
            <a:r>
              <a:rPr lang="zh-CN" altLang="en-US">
                <a:ea typeface="宋体" panose="02010600030101010101" pitchFamily="2" charset="-122"/>
              </a:rPr>
              <a:t>存放压缩文件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os = new FileOutputStream(dstFile);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创建一个和文件输出流关联的</a:t>
            </a:r>
            <a:r>
              <a:rPr lang="en-US" altLang="zh-CN">
                <a:ea typeface="宋体" panose="02010600030101010101" pitchFamily="2" charset="-122"/>
              </a:rPr>
              <a:t>ObjectOutputStream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 = new ObjectOutputStream(os);</a:t>
            </a:r>
            <a:endParaRPr lang="en-US" altLang="zh-CN">
              <a:ea typeface="宋体" panose="02010600030101010101" pitchFamily="2" charset="-122"/>
            </a:endParaRPr>
          </a:p>
          <a:p>
            <a:r>
              <a:rPr lang="en-US" altLang="zh-CN">
                <a:ea typeface="宋体" panose="02010600030101010101" pitchFamily="2" charset="-122"/>
              </a:rPr>
              <a:t>			</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说明</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这里使用对象输出流的方式写入，是方便解压的时候再以对象的方式恢复</a:t>
            </a:r>
            <a:r>
              <a:rPr lang="en-US" altLang="zh-CN" sz="1200" kern="1200">
                <a:solidFill>
                  <a:schemeClr val="tx1"/>
                </a:solidFill>
                <a:latin typeface="+mn-lt"/>
                <a:ea typeface="+mn-ea"/>
                <a:cs typeface="+mn-cs"/>
              </a:rPr>
              <a:t>.</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oos.writeObject(huffmanBytes);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把赫夫曼编码表写入文件</a:t>
            </a:r>
            <a:r>
              <a:rPr lang="en-US" altLang="zh-CN">
                <a:ea typeface="宋体" panose="02010600030101010101" pitchFamily="2" charset="-122"/>
              </a:rPr>
              <a:t>, </a:t>
            </a:r>
            <a:r>
              <a:rPr lang="zh-CN" altLang="en-US">
                <a:ea typeface="宋体" panose="02010600030101010101" pitchFamily="2" charset="-122"/>
              </a:rPr>
              <a:t>这个部分不是文件本身的部分，是为了将来解压准备的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如果不保存 该文件对应的赫夫曼编码表，将来无法解压文件</a:t>
            </a:r>
            <a:r>
              <a:rPr lang="en-US" altLang="zh-CN">
                <a:ea typeface="宋体" panose="02010600030101010101" pitchFamily="2" charset="-122"/>
              </a:rPr>
              <a:t>(</a:t>
            </a:r>
            <a:r>
              <a:rPr lang="zh-CN" altLang="en-US">
                <a:ea typeface="宋体" panose="02010600030101010101" pitchFamily="2" charset="-122"/>
              </a:rPr>
              <a:t>恢复文件</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oos.writeObject(huffmanCodes);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catch (Exception 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e.printStackTrace();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finally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try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catch (IOException 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e.printStackTrace();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decode(Map&lt;Byte, String&gt; huffmanCodes, byte[] huffmanBytes)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这个就是存放 赫夫曼编码的原生态的二进制码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即： </a:t>
            </a:r>
            <a:r>
              <a:rPr lang="en-US" altLang="zh-CN">
                <a:ea typeface="宋体" panose="02010600030101010101" pitchFamily="2" charset="-122"/>
              </a:rPr>
              <a:t>101010001011111111001000101111111100100010111111110010010100110111000111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0000011011101000111100101000101111111100110001001010011011100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a:t>
            </a:r>
            <a:r>
              <a:rPr lang="en-US" altLang="zh-CN">
                <a:ea typeface="宋体" panose="02010600030101010101" pitchFamily="2" charset="-122"/>
              </a:rPr>
              <a:t>byte</a:t>
            </a:r>
            <a:r>
              <a:rPr lang="zh-CN" altLang="en-US">
                <a:ea typeface="宋体" panose="02010600030101010101" pitchFamily="2" charset="-122"/>
              </a:rPr>
              <a:t>数组转为一个二进制的字符串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比如 </a:t>
            </a:r>
            <a:r>
              <a:rPr lang="en-US" altLang="zh-CN">
                <a:ea typeface="宋体" panose="02010600030101010101" pitchFamily="2" charset="-122"/>
              </a:rPr>
              <a:t>-88 =&gt; 10101000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i = 0; i &lt; huffmanBytes.length;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 = huffmanBytes[i];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判断是不是最后一个，因为最后一个不需要补高位。</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boolean flag = (i == huffmanBytes.length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stringBuilder.append(byteToBitStr(!flag, b)); //</a:t>
            </a:r>
            <a:r>
              <a:rPr lang="zh-CN" altLang="en-US">
                <a:ea typeface="宋体" panose="02010600030101010101" pitchFamily="2" charset="-122"/>
              </a:rPr>
              <a:t>拼接到</a:t>
            </a:r>
            <a:r>
              <a:rPr lang="en-US" altLang="zh-CN">
                <a:ea typeface="宋体" panose="02010600030101010101" pitchFamily="2" charset="-122"/>
              </a:rPr>
              <a:t>stringBuilder</a:t>
            </a:r>
            <a:r>
              <a:rPr lang="zh-CN" altLang="en-US">
                <a:ea typeface="宋体" panose="02010600030101010101" pitchFamily="2" charset="-122"/>
              </a:rPr>
              <a:t>中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赫夫曼编码二进制串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把字符串按照指定的赫夫曼编码进行解码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把赫夫曼编码的键值对进行调换</a:t>
            </a:r>
            <a:r>
              <a:rPr lang="en-US" altLang="zh-CN">
                <a:ea typeface="宋体" panose="02010600030101010101" pitchFamily="2" charset="-122"/>
              </a:rPr>
              <a:t>, </a:t>
            </a:r>
            <a:r>
              <a:rPr lang="zh-CN" altLang="en-US">
                <a:ea typeface="宋体" panose="02010600030101010101" pitchFamily="2" charset="-122"/>
              </a:rPr>
              <a:t>因为要反向查询了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//10101000101111111100 , </a:t>
            </a:r>
            <a:r>
              <a:rPr lang="zh-CN" altLang="en-US">
                <a:ea typeface="宋体" panose="02010600030101010101" pitchFamily="2" charset="-122"/>
              </a:rPr>
              <a:t>中的 </a:t>
            </a:r>
            <a:r>
              <a:rPr lang="en-US" altLang="zh-CN">
                <a:ea typeface="宋体" panose="02010600030101010101" pitchFamily="2" charset="-122"/>
              </a:rPr>
              <a:t>101=》i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Map&lt;String, Byte&gt; map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(Map.Entry&lt;Byte, String&gt; entry : huffmanCodes.entrySet())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map.put(entry.getValue(), entry.getKey());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创建一个集合，用于存</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List&lt;Byte&gt; list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处理字符串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 (int i = 0; i &lt; 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count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boolean flag = true;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循环从</a:t>
            </a:r>
            <a:r>
              <a:rPr lang="en-US" altLang="zh-CN">
                <a:ea typeface="宋体" panose="02010600030101010101" pitchFamily="2" charset="-122"/>
              </a:rPr>
              <a:t>stringBuilder</a:t>
            </a:r>
            <a:r>
              <a:rPr lang="zh-CN" altLang="en-US">
                <a:ea typeface="宋体" panose="02010600030101010101" pitchFamily="2" charset="-122"/>
              </a:rPr>
              <a:t>依次取出子串</a:t>
            </a:r>
            <a:r>
              <a:rPr lang="en-US" altLang="zh-CN">
                <a:ea typeface="宋体" panose="02010600030101010101" pitchFamily="2" charset="-122"/>
              </a:rPr>
              <a:t>(</a:t>
            </a:r>
            <a:r>
              <a:rPr lang="zh-CN" altLang="en-US">
                <a:ea typeface="宋体" panose="02010600030101010101" pitchFamily="2" charset="-122"/>
              </a:rPr>
              <a:t>依次增长</a:t>
            </a:r>
            <a:r>
              <a:rPr lang="en-US" altLang="zh-CN">
                <a:ea typeface="宋体" panose="02010600030101010101" pitchFamily="2" charset="-122"/>
              </a:rPr>
              <a:t>)</a:t>
            </a:r>
            <a:r>
              <a:rPr lang="zh-CN" altLang="en-US">
                <a:ea typeface="宋体" panose="02010600030101010101" pitchFamily="2" charset="-122"/>
              </a:rPr>
              <a:t>，然后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到</a:t>
            </a:r>
            <a:r>
              <a:rPr lang="en-US" altLang="zh-CN">
                <a:ea typeface="宋体" panose="02010600030101010101" pitchFamily="2" charset="-122"/>
              </a:rPr>
              <a:t>map</a:t>
            </a:r>
            <a:r>
              <a:rPr lang="zh-CN" altLang="en-US">
                <a:ea typeface="宋体" panose="02010600030101010101" pitchFamily="2" charset="-122"/>
              </a:rPr>
              <a:t>中，去匹配，如果有则表示匹配到一个原始的字符了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因为</a:t>
            </a:r>
            <a:r>
              <a:rPr lang="en-US" altLang="zh-CN">
                <a:ea typeface="宋体" panose="02010600030101010101" pitchFamily="2" charset="-122"/>
              </a:rPr>
              <a:t>huffman</a:t>
            </a:r>
            <a:r>
              <a:rPr lang="zh-CN" altLang="en-US">
                <a:ea typeface="宋体" panose="02010600030101010101" pitchFamily="2" charset="-122"/>
              </a:rPr>
              <a:t>编码是前缀编码，因此前面分析过不会出现匹配多义性问题</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(flag)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key = stringBuilder.substring(i, i +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 = map.get(key);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(b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flag = false;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list.add(b);//</a:t>
            </a:r>
            <a:r>
              <a:rPr lang="zh-CN" altLang="en-US">
                <a:ea typeface="宋体" panose="02010600030101010101" pitchFamily="2" charset="-122"/>
              </a:rPr>
              <a:t>匹配到一个就加入</a:t>
            </a:r>
            <a:r>
              <a:rPr lang="en-US" altLang="zh-CN">
                <a:ea typeface="宋体" panose="02010600030101010101" pitchFamily="2" charset="-122"/>
              </a:rPr>
              <a:t>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 +=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把集合转为数组</a:t>
            </a:r>
            <a:r>
              <a:rPr lang="en-US" altLang="zh-CN">
                <a:ea typeface="宋体" panose="02010600030101010101" pitchFamily="2" charset="-122"/>
              </a:rPr>
              <a:t>, </a:t>
            </a:r>
            <a:r>
              <a:rPr lang="zh-CN" altLang="en-US">
                <a:ea typeface="宋体" panose="02010600030101010101" pitchFamily="2" charset="-122"/>
              </a:rPr>
              <a:t>即原字符串</a:t>
            </a:r>
            <a:r>
              <a:rPr lang="en-US" altLang="zh-CN">
                <a:ea typeface="宋体" panose="02010600030101010101" pitchFamily="2" charset="-122"/>
              </a:rPr>
              <a:t>"i like like ..."</a:t>
            </a:r>
            <a:r>
              <a:rPr lang="zh-CN" altLang="en-US">
                <a:ea typeface="宋体" panose="02010600030101010101" pitchFamily="2" charset="-122"/>
              </a:rPr>
              <a:t>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 = new byte[list.size()];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i = 0; i &lt; b.length;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 = list.get(i);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功能对一个</a:t>
            </a:r>
            <a:r>
              <a:rPr lang="en-US" altLang="zh-CN">
                <a:ea typeface="宋体" panose="02010600030101010101" pitchFamily="2" charset="-122"/>
              </a:rPr>
              <a:t>byte </a:t>
            </a:r>
            <a:r>
              <a:rPr lang="zh-CN" altLang="en-US">
                <a:ea typeface="宋体" panose="02010600030101010101" pitchFamily="2" charset="-122"/>
              </a:rPr>
              <a:t>值转成二进制后补高位</a:t>
            </a:r>
            <a:r>
              <a:rPr lang="en-US" altLang="zh-CN">
                <a:ea typeface="宋体" panose="02010600030101010101" pitchFamily="2" charset="-122"/>
              </a:rPr>
              <a:t>, </a:t>
            </a:r>
            <a:r>
              <a:rPr lang="zh-CN" altLang="en-US">
                <a:ea typeface="宋体" panose="02010600030101010101" pitchFamily="2" charset="-122"/>
              </a:rPr>
              <a:t>注意返回的补码！这个是数运行中真正的二进制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提示：对二进制不理解的同学可以看我的</a:t>
            </a:r>
            <a:r>
              <a:rPr lang="en-US" altLang="zh-CN">
                <a:ea typeface="宋体" panose="02010600030101010101" pitchFamily="2" charset="-122"/>
              </a:rPr>
              <a:t>java</a:t>
            </a:r>
            <a:r>
              <a:rPr lang="zh-CN" altLang="en-US">
                <a:ea typeface="宋体" panose="02010600030101010101" pitchFamily="2" charset="-122"/>
              </a:rPr>
              <a:t>基础课程</a:t>
            </a:r>
            <a:r>
              <a:rPr lang="en-US" altLang="zh-CN">
                <a:ea typeface="宋体" panose="02010600030101010101" pitchFamily="2" charset="-122"/>
              </a:rPr>
              <a:t>[</a:t>
            </a:r>
            <a:r>
              <a:rPr lang="zh-CN" altLang="en-US">
                <a:ea typeface="宋体" panose="02010600030101010101" pitchFamily="2" charset="-122"/>
              </a:rPr>
              <a:t>二进制本质剖析章节</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 </a:t>
            </a:r>
            <a:r>
              <a:rPr lang="en-US" altLang="zh-CN">
                <a:ea typeface="宋体" panose="02010600030101010101" pitchFamily="2" charset="-122"/>
              </a:rPr>
              <a:t>1 =&gt; 0000 0001  -1 =&gt; 1111 1111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flag </a:t>
            </a:r>
            <a:r>
              <a:rPr lang="zh-CN" altLang="en-US">
                <a:ea typeface="宋体" panose="02010600030101010101" pitchFamily="2" charset="-122"/>
              </a:rPr>
              <a:t>标识是否需要补高位 </a:t>
            </a:r>
            <a:r>
              <a:rPr lang="en-US" altLang="zh-CN">
                <a:ea typeface="宋体" panose="02010600030101010101" pitchFamily="2" charset="-122"/>
              </a:rPr>
              <a:t>true </a:t>
            </a:r>
            <a:r>
              <a:rPr lang="zh-CN" altLang="en-US">
                <a:ea typeface="宋体" panose="02010600030101010101" pitchFamily="2" charset="-122"/>
              </a:rPr>
              <a:t>表示要补高位，</a:t>
            </a:r>
            <a:r>
              <a:rPr lang="en-US" altLang="zh-CN">
                <a:ea typeface="宋体" panose="02010600030101010101" pitchFamily="2" charset="-122"/>
              </a:rPr>
              <a:t>false</a:t>
            </a:r>
            <a:r>
              <a:rPr lang="zh-CN" altLang="en-US">
                <a:ea typeface="宋体" panose="02010600030101010101" pitchFamily="2" charset="-122"/>
              </a:rPr>
              <a:t>表示不补</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 </a:t>
            </a:r>
            <a:r>
              <a:rPr lang="zh-CN" altLang="en-US">
                <a:ea typeface="宋体" panose="02010600030101010101" pitchFamily="2" charset="-122"/>
              </a:rPr>
              <a:t>返回对应的二进制字符串</a:t>
            </a:r>
            <a:r>
              <a:rPr lang="en-US" altLang="zh-CN">
                <a:ea typeface="宋体" panose="02010600030101010101" pitchFamily="2" charset="-122"/>
              </a:rPr>
              <a:t>(</a:t>
            </a:r>
            <a:r>
              <a:rPr lang="zh-CN" altLang="en-US">
                <a:ea typeface="宋体" panose="02010600030101010101" pitchFamily="2" charset="-122"/>
              </a:rPr>
              <a:t>补码形式的</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String byteToBitStr(boolean flag, byte 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temp =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(flag)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temp |= 256; //</a:t>
            </a:r>
            <a:r>
              <a:rPr lang="zh-CN" altLang="en-US">
                <a:ea typeface="宋体" panose="02010600030101010101" pitchFamily="2" charset="-122"/>
              </a:rPr>
              <a:t>因为 </a:t>
            </a:r>
            <a:r>
              <a:rPr lang="en-US" altLang="zh-CN">
                <a:ea typeface="宋体" panose="02010600030101010101" pitchFamily="2" charset="-122"/>
              </a:rPr>
              <a:t>256 </a:t>
            </a:r>
            <a:r>
              <a:rPr lang="zh-CN" altLang="en-US">
                <a:ea typeface="宋体" panose="02010600030101010101" pitchFamily="2" charset="-122"/>
              </a:rPr>
              <a:t>是 </a:t>
            </a:r>
            <a:r>
              <a:rPr lang="en-US" altLang="zh-CN">
                <a:ea typeface="宋体" panose="02010600030101010101" pitchFamily="2" charset="-122"/>
              </a:rPr>
              <a:t>1 0000 0000 (256</a:t>
            </a:r>
            <a:r>
              <a:rPr lang="zh-CN" altLang="en-US">
                <a:ea typeface="宋体" panose="02010600030101010101" pitchFamily="2" charset="-122"/>
              </a:rPr>
              <a:t>是</a:t>
            </a:r>
            <a:r>
              <a:rPr lang="en-US" altLang="zh-CN">
                <a:ea typeface="宋体" panose="02010600030101010101" pitchFamily="2" charset="-122"/>
              </a:rPr>
              <a:t>int</a:t>
            </a:r>
            <a:r>
              <a:rPr lang="zh-CN" altLang="en-US">
                <a:ea typeface="宋体" panose="02010600030101010101" pitchFamily="2" charset="-122"/>
              </a:rPr>
              <a:t>类型 </a:t>
            </a:r>
            <a:r>
              <a:rPr lang="en-US" altLang="zh-CN">
                <a:ea typeface="宋体" panose="02010600030101010101" pitchFamily="2" charset="-122"/>
              </a:rPr>
              <a:t>1</a:t>
            </a:r>
            <a:r>
              <a:rPr lang="zh-CN" altLang="en-US">
                <a:ea typeface="宋体" panose="02010600030101010101" pitchFamily="2" charset="-122"/>
              </a:rPr>
              <a:t>不是符号位</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 = Integer.toBinaryString(temp);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(flag)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截取 后八位 </a:t>
            </a:r>
            <a:r>
              <a:rPr lang="en-US" altLang="zh-CN">
                <a:ea typeface="宋体" panose="02010600030101010101" pitchFamily="2" charset="-122"/>
              </a:rPr>
              <a:t>[</a:t>
            </a:r>
            <a:r>
              <a:rPr lang="zh-CN" altLang="en-US">
                <a:ea typeface="宋体" panose="02010600030101010101" pitchFamily="2" charset="-122"/>
              </a:rPr>
              <a:t>低</a:t>
            </a:r>
            <a:r>
              <a:rPr lang="en-US" altLang="zh-CN">
                <a:ea typeface="宋体" panose="02010600030101010101" pitchFamily="2" charset="-122"/>
              </a:rPr>
              <a:t>8</a:t>
            </a:r>
            <a:r>
              <a:rPr lang="zh-CN" altLang="en-US">
                <a:ea typeface="宋体" panose="02010600030101010101" pitchFamily="2" charset="-122"/>
              </a:rPr>
              <a:t>位，刚好是一个</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str.substring(str.length()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str;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将 </a:t>
            </a:r>
            <a:r>
              <a:rPr lang="en-US" altLang="zh-CN">
                <a:ea typeface="宋体" panose="02010600030101010101" pitchFamily="2" charset="-122"/>
              </a:rPr>
              <a:t>content </a:t>
            </a:r>
            <a:r>
              <a:rPr lang="zh-CN" altLang="en-US">
                <a:ea typeface="宋体" panose="02010600030101010101" pitchFamily="2" charset="-122"/>
              </a:rPr>
              <a:t>进程赫夫曼编码，返回的就是 按 赫夫曼编码后的 </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比如</a:t>
            </a:r>
            <a:r>
              <a:rPr lang="en-US" altLang="zh-CN">
                <a:ea typeface="宋体" panose="02010600030101010101" pitchFamily="2" charset="-122"/>
              </a:rPr>
              <a:t>: "i like like like java do you like a java" =&gt;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101010011011110111101001101111011110100..  </a:t>
            </a:r>
            <a:r>
              <a:rPr lang="zh-CN" altLang="en-US">
                <a:ea typeface="宋体" panose="02010600030101010101" pitchFamily="2" charset="-122"/>
              </a:rPr>
              <a:t>但是 是按照 </a:t>
            </a:r>
            <a:r>
              <a:rPr lang="en-US" altLang="zh-CN">
                <a:ea typeface="宋体" panose="02010600030101010101" pitchFamily="2" charset="-122"/>
              </a:rPr>
              <a:t>byte</a:t>
            </a:r>
            <a:r>
              <a:rPr lang="zh-CN" altLang="en-US">
                <a:ea typeface="宋体" panose="02010600030101010101" pitchFamily="2" charset="-122"/>
              </a:rPr>
              <a:t>数组来存放的</a:t>
            </a:r>
            <a:r>
              <a:rPr lang="en-US" altLang="zh-CN">
                <a:ea typeface="宋体" panose="02010600030101010101" pitchFamily="2" charset="-122"/>
              </a:rPr>
              <a:t>,</a:t>
            </a:r>
            <a:r>
              <a:rPr lang="zh-CN" altLang="en-US">
                <a:ea typeface="宋体" panose="02010600030101010101" pitchFamily="2" charset="-122"/>
              </a:rPr>
              <a:t>每</a:t>
            </a:r>
            <a:r>
              <a:rPr lang="en-US" altLang="zh-CN">
                <a:ea typeface="宋体" panose="02010600030101010101" pitchFamily="2" charset="-122"/>
              </a:rPr>
              <a:t>8</a:t>
            </a:r>
            <a:r>
              <a:rPr lang="zh-CN" altLang="en-US">
                <a:ea typeface="宋体" panose="02010600030101010101" pitchFamily="2" charset="-122"/>
              </a:rPr>
              <a:t>位 放入到一个 </a:t>
            </a:r>
            <a:r>
              <a:rPr lang="en-US" altLang="zh-CN">
                <a:ea typeface="宋体" panose="02010600030101010101" pitchFamily="2" charset="-122"/>
              </a:rPr>
              <a:t>byte</a:t>
            </a:r>
            <a:r>
              <a:rPr lang="zh-CN" altLang="en-US">
                <a:ea typeface="宋体" panose="02010600030101010101" pitchFamily="2" charset="-122"/>
              </a:rPr>
              <a:t>中</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a:t>
            </a:r>
            <a:r>
              <a:rPr lang="en-US" altLang="zh-CN">
                <a:ea typeface="宋体" panose="02010600030101010101" pitchFamily="2" charset="-122"/>
              </a:rPr>
              <a:t>huffmanBytes[0] = -41(10101001)  huffmanBytes[1] = -61(10111101)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huffmanZip(byte[]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先统计每一个</a:t>
            </a:r>
            <a:r>
              <a:rPr lang="en-US" altLang="zh-CN">
                <a:ea typeface="宋体" panose="02010600030101010101" pitchFamily="2" charset="-122"/>
              </a:rPr>
              <a:t>byte</a:t>
            </a:r>
            <a:r>
              <a:rPr lang="zh-CN" altLang="en-US">
                <a:ea typeface="宋体" panose="02010600030101010101" pitchFamily="2" charset="-122"/>
              </a:rPr>
              <a:t>出现的次数，并放入一个集合中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List&lt;Node&gt; nodes = getNodes(bytes);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创建一颗赫夫曼树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root = createHuffmanTree(nodes);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测试一下 赫夫曼树 是否创建成功</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a:t>
            </a:r>
            <a:r>
              <a:rPr lang="en-US" altLang="zh-CN">
                <a:ea typeface="宋体" panose="02010600030101010101" pitchFamily="2" charset="-122"/>
              </a:rPr>
              <a:t>root </a:t>
            </a:r>
            <a:r>
              <a:rPr lang="zh-CN" altLang="en-US">
                <a:ea typeface="宋体" panose="02010600030101010101" pitchFamily="2" charset="-122"/>
              </a:rPr>
              <a:t>的 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//System.out.println(root + " " + root.left + " " + root.right);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创建一个赫夫曼编码表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String&gt; huffmanCodes = getCodes(root);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测试一把</a:t>
            </a:r>
            <a:r>
              <a:rPr lang="en-US" altLang="zh-CN">
                <a:ea typeface="宋体" panose="02010600030101010101" pitchFamily="2" charset="-122"/>
              </a:rPr>
              <a:t>, </a:t>
            </a:r>
            <a:r>
              <a:rPr lang="zh-CN" altLang="en-US">
                <a:ea typeface="宋体" panose="02010600030101010101" pitchFamily="2" charset="-122"/>
              </a:rPr>
              <a:t>看看 	赫夫曼编码表 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遍历一把</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Set&lt;Byte&gt; keySet = huffmanCodes.keySet();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key: keySet)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System.out.print((char)key.intValue() + "=" + huffmanCodes.get(key) +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 </a:t>
            </a:r>
            <a:r>
              <a:rPr lang="en-US" altLang="zh-CN">
                <a:ea typeface="宋体" panose="02010600030101010101" pitchFamily="2" charset="-122"/>
              </a:rPr>
              <a:t>bytes </a:t>
            </a:r>
            <a:r>
              <a:rPr lang="zh-CN" altLang="en-US">
                <a:ea typeface="宋体" panose="02010600030101010101" pitchFamily="2" charset="-122"/>
              </a:rPr>
              <a:t>进行哈夫曼编码，返回的是 一个</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 like like like java do you like a java"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对应的 是 </a:t>
            </a:r>
            <a:r>
              <a:rPr lang="en-US" altLang="zh-CN">
                <a:ea typeface="宋体" panose="02010600030101010101" pitchFamily="2" charset="-122"/>
              </a:rPr>
              <a:t>"1010100010111111110.."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//huffmanBytes[0] = 10101000 = -88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//huffmanBytes[1] = 10111111 = -65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huffmanBytes = zip(bytes,huffmanCodes);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测试一个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System.out.println("\n" + Arrays.toString(huffmanBytes));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某个叶子节点存储路径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存储赫夫曼编码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Map&lt;Byte, String&gt; huffmanCodes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传入赫夫曼树的根节点，返回对应的赫夫曼编码 </a:t>
            </a:r>
            <a:r>
              <a:rPr lang="en-US" altLang="zh-CN">
                <a:ea typeface="宋体" panose="02010600030101010101" pitchFamily="2" charset="-122"/>
              </a:rPr>
              <a:t>Map&lt;Byte, String&gt;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即形式如</a:t>
            </a:r>
            <a:r>
              <a:rPr lang="en-US" altLang="zh-CN">
                <a:ea typeface="宋体" panose="02010600030101010101" pitchFamily="2" charset="-122"/>
              </a:rPr>
              <a:t>(</a:t>
            </a:r>
            <a:r>
              <a:rPr lang="zh-CN" altLang="en-US">
                <a:ea typeface="宋体" panose="02010600030101010101" pitchFamily="2" charset="-122"/>
              </a:rPr>
              <a:t>和生成的赫夫曼树有关系</a:t>
            </a:r>
            <a:r>
              <a:rPr lang="en-US" altLang="zh-CN">
                <a:ea typeface="宋体" panose="02010600030101010101" pitchFamily="2" charset="-122"/>
              </a:rPr>
              <a:t>)</a:t>
            </a: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o: 1000   	u: 10010  	d: 100110  		y: 100111  		i: 101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 110     k: 1110    	e: 1111       	j: 0000       	v: 0001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 001 		 : 01</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Map&lt;Byte, String&gt; getCodes(Node 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if(root==null)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getCodes(root.left,"0",stringBuilder);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getCodes(root.right,"1",stringBuilder);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该方法会</a:t>
            </a:r>
            <a:r>
              <a:rPr lang="en-US" altLang="zh-CN">
                <a:ea typeface="宋体" panose="02010600030101010101" pitchFamily="2" charset="-122"/>
              </a:rPr>
              <a:t>node </a:t>
            </a:r>
            <a:r>
              <a:rPr lang="zh-CN" altLang="en-US">
                <a:ea typeface="宋体" panose="02010600030101010101" pitchFamily="2" charset="-122"/>
              </a:rPr>
              <a:t>节点的所有叶子节点的赫夫曼编码</a:t>
            </a:r>
            <a:r>
              <a:rPr lang="en-US" altLang="zh-CN">
                <a:ea typeface="宋体" panose="02010600030101010101" pitchFamily="2" charset="-122"/>
              </a:rPr>
              <a:t>,</a:t>
            </a:r>
            <a:r>
              <a:rPr lang="zh-CN" altLang="en-US">
                <a:ea typeface="宋体" panose="02010600030101010101" pitchFamily="2" charset="-122"/>
              </a:rPr>
              <a:t>并存放在</a:t>
            </a:r>
            <a:r>
              <a:rPr lang="en-US" altLang="zh-CN">
                <a:ea typeface="宋体" panose="02010600030101010101" pitchFamily="2" charset="-122"/>
              </a:rPr>
              <a:t>huffmanCodes</a:t>
            </a:r>
            <a:r>
              <a:rPr lang="zh-CN" altLang="en-US">
                <a:ea typeface="宋体" panose="02010600030101010101" pitchFamily="2" charset="-122"/>
              </a:rPr>
              <a:t>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其形式如：</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void getCodes(Node node, String code, StringBuilder stringBuilder)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stringBuilder2 = new StringBuilder(stringBuilder);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stringBuilder2.append(code);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(node.data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getCodes(node.left, "0",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getCodes(node.right, "1",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huffmanCodes.put(node.data, stringBuilder2.toString());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a:t>
            </a:r>
            <a:r>
              <a:rPr lang="zh-CN" altLang="en-US">
                <a:ea typeface="宋体" panose="02010600030101010101" pitchFamily="2" charset="-122"/>
              </a:rPr>
              <a:t>传入的</a:t>
            </a:r>
            <a:r>
              <a:rPr lang="en-US" altLang="zh-CN">
                <a:ea typeface="宋体" panose="02010600030101010101" pitchFamily="2" charset="-122"/>
              </a:rPr>
              <a:t>"i like .." </a:t>
            </a:r>
            <a:r>
              <a:rPr lang="zh-CN" altLang="en-US">
                <a:ea typeface="宋体" panose="02010600030101010101" pitchFamily="2" charset="-122"/>
              </a:rPr>
              <a:t>对应的字节数组，和 哈夫曼编码表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huffCodes </a:t>
            </a:r>
            <a:r>
              <a:rPr lang="zh-CN" altLang="en-US">
                <a:ea typeface="宋体" panose="02010600030101010101" pitchFamily="2" charset="-122"/>
              </a:rPr>
              <a:t>返回哈夫曼编码后的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zip(byte[] bytes, Map&lt;Byte, String&gt; huffmanCodes)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把需要压缩的</a:t>
            </a:r>
            <a:r>
              <a:rPr lang="en-US" altLang="zh-CN">
                <a:ea typeface="宋体" panose="02010600030101010101" pitchFamily="2" charset="-122"/>
              </a:rPr>
              <a:t>byte</a:t>
            </a:r>
            <a:r>
              <a:rPr lang="zh-CN" altLang="en-US">
                <a:ea typeface="宋体" panose="02010600030101010101" pitchFamily="2" charset="-122"/>
              </a:rPr>
              <a:t>数组处理成一个二进制的字符串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//stringBuilder </a:t>
            </a:r>
            <a:r>
              <a:rPr lang="zh-CN" altLang="en-US">
                <a:ea typeface="宋体" panose="02010600030101010101" pitchFamily="2" charset="-122"/>
              </a:rPr>
              <a:t>就是 形式如 </a:t>
            </a:r>
            <a:r>
              <a:rPr lang="en-US" altLang="zh-CN">
                <a:ea typeface="宋体" panose="02010600030101010101" pitchFamily="2" charset="-122"/>
              </a:rPr>
              <a:t>"10101001101111011110..."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stringBuilder.append(huffmanCodes.get(b));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System.out.println("stringBuilder(</a:t>
            </a:r>
            <a:r>
              <a:rPr lang="zh-CN" altLang="en-US">
                <a:ea typeface="宋体" panose="02010600030101010101" pitchFamily="2" charset="-122"/>
              </a:rPr>
              <a:t>就是哈夫曼编码后的串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定义就是需要多少个</a:t>
            </a:r>
            <a:r>
              <a:rPr lang="en-US" altLang="zh-CN">
                <a:ea typeface="宋体" panose="02010600030101010101" pitchFamily="2" charset="-122"/>
              </a:rPr>
              <a:t>byte</a:t>
            </a:r>
            <a:r>
              <a:rPr lang="zh-CN" altLang="en-US">
                <a:ea typeface="宋体" panose="02010600030101010101" pitchFamily="2" charset="-122"/>
              </a:rPr>
              <a:t>来存储，这样就可以定义</a:t>
            </a:r>
            <a:r>
              <a:rPr lang="en-US" altLang="zh-CN">
                <a:ea typeface="宋体" panose="02010600030101010101" pitchFamily="2" charset="-122"/>
              </a:rPr>
              <a:t>byte[] </a:t>
            </a:r>
            <a:r>
              <a:rPr lang="zh-CN" altLang="en-US">
                <a:ea typeface="宋体" panose="02010600030101010101" pitchFamily="2" charset="-122"/>
              </a:rPr>
              <a:t>的大小了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也可以一句话 </a:t>
            </a:r>
            <a:r>
              <a:rPr lang="en-US" altLang="zh-CN">
                <a:ea typeface="宋体" panose="02010600030101010101" pitchFamily="2" charset="-122"/>
              </a:rPr>
              <a:t>len = (stringBuilder.length()+7)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len;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(stringBuilder.length() % 8 == 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用于存储压缩后的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 = new byte[len];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记录新</a:t>
            </a:r>
            <a:r>
              <a:rPr lang="en-US" altLang="zh-CN">
                <a:ea typeface="宋体" panose="02010600030101010101" pitchFamily="2" charset="-122"/>
              </a:rPr>
              <a:t>byte</a:t>
            </a:r>
            <a:r>
              <a:rPr lang="zh-CN" altLang="en-US">
                <a:ea typeface="宋体" panose="02010600030101010101" pitchFamily="2" charset="-122"/>
              </a:rPr>
              <a:t>的位置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index =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for(int i=0;i&lt;stringBuilder.length();i+=8)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if(i+8&gt;stringBuilder.length())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 i+8);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byt = (byte)Integer.parseInt(strByte, 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by[index]=byt;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index++;</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byte</a:t>
            </a:r>
            <a:r>
              <a:rPr lang="zh-CN" altLang="en-US">
                <a:ea typeface="宋体" panose="02010600030101010101" pitchFamily="2" charset="-122"/>
              </a:rPr>
              <a:t>数组，就是内容字符串对应的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List&lt;Node&gt; </a:t>
            </a:r>
            <a:r>
              <a:rPr lang="zh-CN" altLang="en-US">
                <a:ea typeface="宋体" panose="02010600030101010101" pitchFamily="2" charset="-122"/>
              </a:rPr>
              <a:t>形式如 </a:t>
            </a:r>
            <a:r>
              <a:rPr lang="en-US" altLang="zh-CN">
                <a:ea typeface="宋体" panose="02010600030101010101" pitchFamily="2" charset="-122"/>
              </a:rPr>
              <a:t>{Node{'i', 3}, Node{'a', 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List&lt;Node&gt; getNodes(byte[]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List&lt;Node&gt; nodes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存储每一个</a:t>
            </a:r>
            <a:r>
              <a:rPr lang="en-US" altLang="zh-CN">
                <a:ea typeface="宋体" panose="02010600030101010101" pitchFamily="2" charset="-122"/>
              </a:rPr>
              <a:t>byte</a:t>
            </a:r>
            <a:r>
              <a:rPr lang="zh-CN" altLang="en-US">
                <a:ea typeface="宋体" panose="02010600030101010101" pitchFamily="2" charset="-122"/>
              </a:rPr>
              <a:t>出现了多少次。</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Integer&gt; counts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统计每一个</a:t>
            </a:r>
            <a:r>
              <a:rPr lang="en-US" altLang="zh-CN">
                <a:ea typeface="宋体" panose="02010600030101010101" pitchFamily="2" charset="-122"/>
              </a:rPr>
              <a:t>byte</a:t>
            </a:r>
            <a:r>
              <a:rPr lang="zh-CN" altLang="en-US">
                <a:ea typeface="宋体" panose="02010600030101010101" pitchFamily="2" charset="-122"/>
              </a:rPr>
              <a:t>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Integer count = counts.get(b);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if(count==null)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count+1);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把每一个键值对转为一个</a:t>
            </a:r>
            <a:r>
              <a:rPr lang="en-US" altLang="zh-CN">
                <a:ea typeface="宋体" panose="02010600030101010101" pitchFamily="2" charset="-122"/>
              </a:rPr>
              <a:t>node</a:t>
            </a:r>
            <a:r>
              <a:rPr lang="zh-CN" altLang="en-US">
                <a:ea typeface="宋体" panose="02010600030101010101" pitchFamily="2" charset="-122"/>
              </a:rPr>
              <a:t>对象</a:t>
            </a:r>
            <a:r>
              <a:rPr lang="en-US" altLang="zh-CN">
                <a:ea typeface="宋体" panose="02010600030101010101" pitchFamily="2" charset="-122"/>
              </a:rPr>
              <a:t>,</a:t>
            </a:r>
            <a:r>
              <a:rPr lang="zh-CN" altLang="en-US">
                <a:ea typeface="宋体" panose="02010600030101010101" pitchFamily="2" charset="-122"/>
              </a:rPr>
              <a:t>并加入到 </a:t>
            </a:r>
            <a:r>
              <a:rPr lang="en-US" altLang="zh-CN">
                <a:ea typeface="宋体" panose="02010600030101010101" pitchFamily="2" charset="-122"/>
              </a:rPr>
              <a:t>nodes</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for(Map.Entry&lt;Byte, Integer&gt; entry:counts.entrySet())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nodes.add(new Node(entry.getKey(), entry.getValue()));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nodes </a:t>
            </a:r>
            <a:r>
              <a:rPr lang="zh-CN" altLang="en-US">
                <a:ea typeface="宋体" panose="02010600030101010101" pitchFamily="2" charset="-122"/>
              </a:rPr>
              <a:t>传入的是一个</a:t>
            </a:r>
            <a:r>
              <a:rPr lang="en-US" altLang="zh-CN">
                <a:ea typeface="宋体" panose="02010600030101010101" pitchFamily="2" charset="-122"/>
              </a:rPr>
              <a:t>node</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a:t>
            </a:r>
            <a:r>
              <a:rPr lang="zh-CN" altLang="en-US">
                <a:ea typeface="宋体" panose="02010600030101010101" pitchFamily="2" charset="-122"/>
              </a:rPr>
              <a:t>返回赫夫曼树的根节点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Node createHuffmanTree(List&lt;Node&gt; nodes)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循环处理，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(nodes.size() &gt; 1) { // </a:t>
            </a:r>
            <a:r>
              <a:rPr lang="zh-CN" altLang="en-US">
                <a:ea typeface="宋体" panose="02010600030101010101" pitchFamily="2" charset="-122"/>
              </a:rPr>
              <a:t>保证可以</a:t>
            </a:r>
            <a:r>
              <a:rPr lang="en-US" altLang="zh-CN">
                <a:ea typeface="宋体" panose="02010600030101010101" pitchFamily="2" charset="-122"/>
              </a:rPr>
              <a:t>get(0) </a:t>
            </a:r>
            <a:r>
              <a:rPr lang="zh-CN" altLang="en-US">
                <a:ea typeface="宋体" panose="02010600030101010101" pitchFamily="2" charset="-122"/>
              </a:rPr>
              <a:t>和 </a:t>
            </a:r>
            <a:r>
              <a:rPr lang="en-US" altLang="zh-CN">
                <a:ea typeface="宋体" panose="02010600030101010101" pitchFamily="2" charset="-122"/>
              </a:rPr>
              <a:t>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需要</a:t>
            </a:r>
            <a:r>
              <a:rPr lang="en-US" altLang="zh-CN">
                <a:ea typeface="宋体" panose="02010600030101010101" pitchFamily="2" charset="-122"/>
              </a:rPr>
              <a:t>nodes </a:t>
            </a:r>
            <a:r>
              <a:rPr lang="zh-CN" altLang="en-US">
                <a:ea typeface="宋体" panose="02010600030101010101" pitchFamily="2" charset="-122"/>
              </a:rPr>
              <a:t>集合存放的对象实现 </a:t>
            </a:r>
            <a:r>
              <a:rPr lang="en-US" altLang="zh-CN">
                <a:ea typeface="宋体" panose="02010600030101010101" pitchFamily="2" charset="-122"/>
              </a:rPr>
              <a:t>Comparable</a:t>
            </a:r>
            <a:r>
              <a:rPr lang="zh-CN" altLang="en-US">
                <a:ea typeface="宋体" panose="02010600030101010101" pitchFamily="2" charset="-122"/>
              </a:rPr>
              <a:t>接口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Collections.sort(nodes);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取出来权值最小的两个二叉树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 =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取出最权值次小的二叉树</a:t>
            </a:r>
            <a:r>
              <a:rPr lang="en-US" altLang="zh-CN">
                <a:ea typeface="宋体" panose="02010600030101010101" pitchFamily="2" charset="-122"/>
              </a:rPr>
              <a:t>, </a:t>
            </a:r>
            <a:r>
              <a:rPr lang="zh-CN" altLang="en-US">
                <a:ea typeface="宋体" panose="02010600030101010101" pitchFamily="2" charset="-122"/>
              </a:rPr>
              <a:t>作为新的二叉树的右子树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right = nodes.get(1);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创建一颗新的二叉树 ， 新的节点 </a:t>
            </a:r>
            <a:r>
              <a:rPr lang="en-US" altLang="zh-CN">
                <a:ea typeface="宋体" panose="02010600030101010101" pitchFamily="2" charset="-122"/>
              </a:rPr>
              <a:t>data </a:t>
            </a:r>
            <a:r>
              <a:rPr lang="zh-CN" altLang="en-US">
                <a:ea typeface="宋体" panose="02010600030101010101" pitchFamily="2" charset="-122"/>
              </a:rPr>
              <a:t>没有，权值为两颗子树权值和</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new Node(null, left.weight + right.weight);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把之前取出来的两颗二叉树设置为新创建的二叉树的子树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parent.left =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把取出来的两个二叉树移除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nodes.remove(left);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nodes.remove(right);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放入原来的二叉树集合中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nodes.add(parent);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返回的节点就是赫夫曼树的根节点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实现 </a:t>
            </a:r>
            <a:r>
              <a:rPr lang="en-US" altLang="zh-CN">
                <a:ea typeface="宋体" panose="02010600030101010101" pitchFamily="2" charset="-122"/>
              </a:rPr>
              <a:t>Comparable&lt;Node&gt; </a:t>
            </a:r>
            <a:r>
              <a:rPr lang="zh-CN" altLang="en-US">
                <a:ea typeface="宋体" panose="02010600030101010101" pitchFamily="2" charset="-122"/>
              </a:rPr>
              <a:t>接口是让</a:t>
            </a:r>
            <a:r>
              <a:rPr lang="en-US" altLang="zh-CN">
                <a:ea typeface="宋体" panose="02010600030101010101" pitchFamily="2" charset="-122"/>
              </a:rPr>
              <a:t>Node </a:t>
            </a:r>
            <a:r>
              <a:rPr lang="zh-CN" altLang="en-US">
                <a:ea typeface="宋体" panose="02010600030101010101" pitchFamily="2" charset="-122"/>
              </a:rPr>
              <a:t>对象可以进行排序</a:t>
            </a:r>
            <a:endParaRPr lang="zh-CN" altLang="en-US">
              <a:ea typeface="宋体" panose="02010600030101010101" pitchFamily="2" charset="-122"/>
            </a:endParaRPr>
          </a:p>
          <a:p>
            <a:pPr marL="0" indent="0" eaLnBrk="1" hangingPunct="1">
              <a:buNone/>
            </a:pPr>
            <a:r>
              <a:rPr lang="en-US" altLang="zh-CN">
                <a:ea typeface="宋体" panose="02010600030101010101" pitchFamily="2" charset="-122"/>
              </a:rPr>
              <a:t>class Node implements Comparable&lt;Node&gt;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data;  // </a:t>
            </a:r>
            <a:r>
              <a:rPr lang="zh-CN" altLang="en-US">
                <a:ea typeface="宋体" panose="02010600030101010101" pitchFamily="2" charset="-122"/>
              </a:rPr>
              <a:t>数据本身 </a:t>
            </a:r>
            <a:r>
              <a:rPr lang="en-US" altLang="zh-CN">
                <a:ea typeface="宋体" panose="02010600030101010101" pitchFamily="2" charset="-122"/>
              </a:rPr>
              <a:t>, char </a:t>
            </a:r>
            <a:r>
              <a:rPr lang="zh-CN" altLang="en-US">
                <a:ea typeface="宋体" panose="02010600030101010101" pitchFamily="2" charset="-122"/>
              </a:rPr>
              <a:t>本质就是 </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weight; // </a:t>
            </a:r>
            <a:r>
              <a:rPr lang="zh-CN" altLang="en-US">
                <a:ea typeface="宋体" panose="02010600030101010101" pitchFamily="2" charset="-122"/>
              </a:rPr>
              <a:t>可以理解成权值</a:t>
            </a:r>
            <a:r>
              <a:rPr lang="en-US" altLang="zh-CN">
                <a:ea typeface="宋体" panose="02010600030101010101" pitchFamily="2" charset="-122"/>
              </a:rPr>
              <a:t>, </a:t>
            </a:r>
            <a:r>
              <a:rPr lang="zh-CN" altLang="en-US">
                <a:ea typeface="宋体" panose="02010600030101010101" pitchFamily="2" charset="-122"/>
              </a:rPr>
              <a:t>即字符出现的次数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Node(Byte data, int weight)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this.data = data;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this.weight = 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compareTo(Node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这样写是从小到大排序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this.weight - node.weight;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 [data=" + data + ", weight=" + weight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代码实现</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com.atguigu.huffmancode;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java.io.FileInputStream;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java.io.FileNotFoundException;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java.io.FileOutputStream;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java.io.IOException;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java.io.InputStream;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java.io.ObjectInputStream;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java.io.ObjectOutputStream;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java.io.OutputStream;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java.util.Collections;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java.util.HashMap;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java.util.Map;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import java.util.Set;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HuffmanCode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content="i like like like java do you like a java";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转成</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bytes = content.getBytes();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源字符串大小</a:t>
            </a:r>
            <a:r>
              <a:rPr lang="en-US" altLang="zh-CN">
                <a:ea typeface="宋体" panose="02010600030101010101" pitchFamily="2" charset="-122"/>
              </a:rPr>
              <a:t>=" + bytes.length);//40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进行赫夫曼编码压缩</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huffmanBytes = huffmanZip(bytes);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赫夫曼编码后大小</a:t>
            </a:r>
            <a:r>
              <a:rPr lang="en-US" altLang="zh-CN">
                <a:ea typeface="宋体" panose="02010600030101010101" pitchFamily="2" charset="-122"/>
              </a:rPr>
              <a:t>=" + huffmanBytes.length);//17</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a:t>
            </a:r>
            <a:r>
              <a:rPr lang="en-US" altLang="zh-CN">
                <a:ea typeface="宋体" panose="02010600030101010101" pitchFamily="2" charset="-122"/>
              </a:rPr>
              <a:t>byteToBitStr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//System.out.println(byteToBitStr(true, (byte)1));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//System.out.println(byteToBitStr(true, (byte)-1));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使用赫夫曼编码进行解码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sourceBytes = decode(huffmanCodes,huffmanBytes);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恢复后源字符串大小</a:t>
            </a:r>
            <a:r>
              <a:rPr lang="en-US" altLang="zh-CN">
                <a:ea typeface="宋体" panose="02010600030101010101" pitchFamily="2" charset="-122"/>
              </a:rPr>
              <a:t>=" + sourceBytes.length);//40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看看是不是原来的内容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 sourceString = new String(sourceBytes);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恢复后源字符串</a:t>
            </a:r>
            <a:r>
              <a:rPr lang="en-US" altLang="zh-CN">
                <a:ea typeface="宋体" panose="02010600030101010101" pitchFamily="2" charset="-122"/>
              </a:rPr>
              <a:t>=" + sourceString);*/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演示压缩文件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src="d:/src.bmp";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dst="d:/dst.zip";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zipFile(src, dst);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压缩文件</a:t>
            </a:r>
            <a:r>
              <a:rPr lang="en-US" altLang="zh-CN">
                <a:ea typeface="宋体" panose="02010600030101010101" pitchFamily="2" charset="-122"/>
              </a:rPr>
              <a:t>ok~~");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演示解压文件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 zipFile="d:/dst.zip";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dst="d:/src2.bmp";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unZipFile(zipFile, dst);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解压文件</a:t>
            </a:r>
            <a:r>
              <a:rPr lang="en-US" altLang="zh-CN">
                <a:ea typeface="宋体" panose="02010600030101010101" pitchFamily="2" charset="-122"/>
              </a:rPr>
              <a:t>ok~~");</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将一个通过赫夫曼编码压缩的文件，重写解压成原来的文件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srcFile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dstFile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zipFile(String srcFile,String dstFile)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OutputStream os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ObjectOutputStream oos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try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创建一个文件输入流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InputStream is = new FileInputStream(srcFile);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创建一个和源文件文件大小一样的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 = new byte[is.available()];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读取文件内容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is.read(b);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使用赫夫曼编码进行编码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huffmanBytes = huffmanZip(b);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创建一个文件输出流</a:t>
            </a:r>
            <a:r>
              <a:rPr lang="en-US" altLang="zh-CN">
                <a:ea typeface="宋体" panose="02010600030101010101" pitchFamily="2" charset="-122"/>
              </a:rPr>
              <a:t>, </a:t>
            </a:r>
            <a:r>
              <a:rPr lang="zh-CN" altLang="en-US">
                <a:ea typeface="宋体" panose="02010600030101010101" pitchFamily="2" charset="-122"/>
              </a:rPr>
              <a:t>存放压缩文件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os = new FileOutputStream(dstFile);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创建一个和文件输出流关联的</a:t>
            </a:r>
            <a:r>
              <a:rPr lang="en-US" altLang="zh-CN">
                <a:ea typeface="宋体" panose="02010600030101010101" pitchFamily="2" charset="-122"/>
              </a:rPr>
              <a:t>ObjectOutputStream</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 = new ObjectOutputStream(os);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把压缩后的</a:t>
            </a:r>
            <a:r>
              <a:rPr lang="en-US" altLang="zh-CN">
                <a:ea typeface="宋体" panose="02010600030101010101" pitchFamily="2" charset="-122"/>
              </a:rPr>
              <a:t>byte</a:t>
            </a:r>
            <a:r>
              <a:rPr lang="zh-CN" altLang="en-US">
                <a:ea typeface="宋体" panose="02010600030101010101" pitchFamily="2" charset="-122"/>
              </a:rPr>
              <a:t>数组写入文件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这里使用对象输出流的方式写入，是方便解压的时候再以对象的方式恢复</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oos.writeObject(huffmanBytes);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把赫夫曼编码表写入文件</a:t>
            </a:r>
            <a:r>
              <a:rPr lang="en-US" altLang="zh-CN">
                <a:ea typeface="宋体" panose="02010600030101010101" pitchFamily="2" charset="-122"/>
              </a:rPr>
              <a:t>, </a:t>
            </a:r>
            <a:r>
              <a:rPr lang="zh-CN" altLang="en-US">
                <a:ea typeface="宋体" panose="02010600030101010101" pitchFamily="2" charset="-122"/>
              </a:rPr>
              <a:t>这个部分不是文件本身的部分，是为了将来解压准备的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如果不保存 该文件对应的赫夫曼编码表，将来无法解压文件</a:t>
            </a:r>
            <a:r>
              <a:rPr lang="en-US" altLang="zh-CN">
                <a:ea typeface="宋体" panose="02010600030101010101" pitchFamily="2" charset="-122"/>
              </a:rPr>
              <a:t>(</a:t>
            </a:r>
            <a:r>
              <a:rPr lang="zh-CN" altLang="en-US">
                <a:ea typeface="宋体" panose="02010600030101010101" pitchFamily="2" charset="-122"/>
              </a:rPr>
              <a:t>恢复文件</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oos.writeObject(huffmanCodes);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catch (Exception 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e.printStackTrace();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finally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try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oos.close();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catch (IOException 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e.printStackTrace();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@SuppressWarnings("unchecked")</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unZipFile(String zipFile,String dstFile)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解压文件</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创建一个输入流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InputStream is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因为写入是按对象输入流方式，恢复时，我们使用对象输出流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ObjectInputStream ois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创建一个输出流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OutputStream os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try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is = new FileInputStream(zipFile);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ois = new ObjectInputStream(is);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读取</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 = (byte[]) ois.readObject();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读取赫夫曼编码表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String&gt; codes = (Map&lt;Byte, String&gt;) ois.readObject();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bytes = decode(codes,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os = new FileOutputStream(dstFile);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写出数据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os.write(bytes);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catch (Exception 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e.printStackTrace();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finally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try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ois.close();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os.close();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catch (IOException 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TODO Auto-generated catch block</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e.printStackTrace();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decode(Map&lt;Byte, String&gt; huffmanCodes, byte[] huffmanBytes)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这个就是存放 赫夫曼编码的原生态的二进制码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即： </a:t>
            </a:r>
            <a:r>
              <a:rPr lang="en-US" altLang="zh-CN">
                <a:ea typeface="宋体" panose="02010600030101010101" pitchFamily="2" charset="-122"/>
              </a:rPr>
              <a:t>101010001011111111001000101111111100100010111111110010010100110111000111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0000011011101000111100101000101111111100110001001010011011100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a:t>
            </a:r>
            <a:r>
              <a:rPr lang="en-US" altLang="zh-CN">
                <a:ea typeface="宋体" panose="02010600030101010101" pitchFamily="2" charset="-122"/>
              </a:rPr>
              <a:t>byte</a:t>
            </a:r>
            <a:r>
              <a:rPr lang="zh-CN" altLang="en-US">
                <a:ea typeface="宋体" panose="02010600030101010101" pitchFamily="2" charset="-122"/>
              </a:rPr>
              <a:t>数组转为一个二进制的字符串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比如 </a:t>
            </a:r>
            <a:r>
              <a:rPr lang="en-US" altLang="zh-CN">
                <a:ea typeface="宋体" panose="02010600030101010101" pitchFamily="2" charset="-122"/>
              </a:rPr>
              <a:t>-88 =&gt; 10101000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i = 0; i &lt; huffmanBytes.length;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 = huffmanBytes[i];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判断是不是最后一个，因为最后一个不需要补高位。</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boolean flag = (i == huffmanBytes.length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stringBuilder.append(byteToBitStr(!flag, b)); //</a:t>
            </a:r>
            <a:r>
              <a:rPr lang="zh-CN" altLang="en-US">
                <a:ea typeface="宋体" panose="02010600030101010101" pitchFamily="2" charset="-122"/>
              </a:rPr>
              <a:t>拼接到</a:t>
            </a:r>
            <a:r>
              <a:rPr lang="en-US" altLang="zh-CN">
                <a:ea typeface="宋体" panose="02010600030101010101" pitchFamily="2" charset="-122"/>
              </a:rPr>
              <a:t>stringBuilder</a:t>
            </a:r>
            <a:r>
              <a:rPr lang="zh-CN" altLang="en-US">
                <a:ea typeface="宋体" panose="02010600030101010101" pitchFamily="2" charset="-122"/>
              </a:rPr>
              <a:t>中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赫夫曼编码二进制串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把字符串按照指定的赫夫曼编码进行解码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把赫夫曼编码的键值对进行调换</a:t>
            </a:r>
            <a:r>
              <a:rPr lang="en-US" altLang="zh-CN">
                <a:ea typeface="宋体" panose="02010600030101010101" pitchFamily="2" charset="-122"/>
              </a:rPr>
              <a:t>, </a:t>
            </a:r>
            <a:r>
              <a:rPr lang="zh-CN" altLang="en-US">
                <a:ea typeface="宋体" panose="02010600030101010101" pitchFamily="2" charset="-122"/>
              </a:rPr>
              <a:t>因为要反向查询了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//10101000101111111100 , </a:t>
            </a:r>
            <a:r>
              <a:rPr lang="zh-CN" altLang="en-US">
                <a:ea typeface="宋体" panose="02010600030101010101" pitchFamily="2" charset="-122"/>
              </a:rPr>
              <a:t>中的 </a:t>
            </a:r>
            <a:r>
              <a:rPr lang="en-US" altLang="zh-CN">
                <a:ea typeface="宋体" panose="02010600030101010101" pitchFamily="2" charset="-122"/>
              </a:rPr>
              <a:t>101=》i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Map&lt;String, Byte&gt; map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(Map.Entry&lt;Byte, String&gt; entry : huffmanCodes.entrySet())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map.put(entry.getValue(), entry.getKey());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创建一个集合，用于存</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List&lt;Byte&gt; list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处理字符串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 (int i = 0; i &lt; 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count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boolean flag = true;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循环从</a:t>
            </a:r>
            <a:r>
              <a:rPr lang="en-US" altLang="zh-CN">
                <a:ea typeface="宋体" panose="02010600030101010101" pitchFamily="2" charset="-122"/>
              </a:rPr>
              <a:t>stringBuilder</a:t>
            </a:r>
            <a:r>
              <a:rPr lang="zh-CN" altLang="en-US">
                <a:ea typeface="宋体" panose="02010600030101010101" pitchFamily="2" charset="-122"/>
              </a:rPr>
              <a:t>依次取出子串</a:t>
            </a:r>
            <a:r>
              <a:rPr lang="en-US" altLang="zh-CN">
                <a:ea typeface="宋体" panose="02010600030101010101" pitchFamily="2" charset="-122"/>
              </a:rPr>
              <a:t>(</a:t>
            </a:r>
            <a:r>
              <a:rPr lang="zh-CN" altLang="en-US">
                <a:ea typeface="宋体" panose="02010600030101010101" pitchFamily="2" charset="-122"/>
              </a:rPr>
              <a:t>依次增长</a:t>
            </a:r>
            <a:r>
              <a:rPr lang="en-US" altLang="zh-CN">
                <a:ea typeface="宋体" panose="02010600030101010101" pitchFamily="2" charset="-122"/>
              </a:rPr>
              <a:t>)</a:t>
            </a:r>
            <a:r>
              <a:rPr lang="zh-CN" altLang="en-US">
                <a:ea typeface="宋体" panose="02010600030101010101" pitchFamily="2" charset="-122"/>
              </a:rPr>
              <a:t>，然后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到</a:t>
            </a:r>
            <a:r>
              <a:rPr lang="en-US" altLang="zh-CN">
                <a:ea typeface="宋体" panose="02010600030101010101" pitchFamily="2" charset="-122"/>
              </a:rPr>
              <a:t>map</a:t>
            </a:r>
            <a:r>
              <a:rPr lang="zh-CN" altLang="en-US">
                <a:ea typeface="宋体" panose="02010600030101010101" pitchFamily="2" charset="-122"/>
              </a:rPr>
              <a:t>中，去匹配，如果有则表示匹配到一个原始的字符了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因为</a:t>
            </a:r>
            <a:r>
              <a:rPr lang="en-US" altLang="zh-CN">
                <a:ea typeface="宋体" panose="02010600030101010101" pitchFamily="2" charset="-122"/>
              </a:rPr>
              <a:t>huffman</a:t>
            </a:r>
            <a:r>
              <a:rPr lang="zh-CN" altLang="en-US">
                <a:ea typeface="宋体" panose="02010600030101010101" pitchFamily="2" charset="-122"/>
              </a:rPr>
              <a:t>编码是前缀编码，因此前面分析过不会出现匹配多义性问题</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(flag)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key = stringBuilder.substring(i, i +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 = map.get(key);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(b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flag = false;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list.add(b);//</a:t>
            </a:r>
            <a:r>
              <a:rPr lang="zh-CN" altLang="en-US">
                <a:ea typeface="宋体" panose="02010600030101010101" pitchFamily="2" charset="-122"/>
              </a:rPr>
              <a:t>匹配到一个就加入</a:t>
            </a:r>
            <a:r>
              <a:rPr lang="en-US" altLang="zh-CN">
                <a:ea typeface="宋体" panose="02010600030101010101" pitchFamily="2" charset="-122"/>
              </a:rPr>
              <a:t>list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 += count;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把集合转为数组</a:t>
            </a:r>
            <a:r>
              <a:rPr lang="en-US" altLang="zh-CN">
                <a:ea typeface="宋体" panose="02010600030101010101" pitchFamily="2" charset="-122"/>
              </a:rPr>
              <a:t>, </a:t>
            </a:r>
            <a:r>
              <a:rPr lang="zh-CN" altLang="en-US">
                <a:ea typeface="宋体" panose="02010600030101010101" pitchFamily="2" charset="-122"/>
              </a:rPr>
              <a:t>即原字符串</a:t>
            </a:r>
            <a:r>
              <a:rPr lang="en-US" altLang="zh-CN">
                <a:ea typeface="宋体" panose="02010600030101010101" pitchFamily="2" charset="-122"/>
              </a:rPr>
              <a:t>"i like like ..."</a:t>
            </a:r>
            <a:r>
              <a:rPr lang="zh-CN" altLang="en-US">
                <a:ea typeface="宋体" panose="02010600030101010101" pitchFamily="2" charset="-122"/>
              </a:rPr>
              <a:t>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byte[] b = new byte[list.size()];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 (int i = 0; i &lt; b.length;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 = list.get(i);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功能对一个</a:t>
            </a:r>
            <a:r>
              <a:rPr lang="en-US" altLang="zh-CN">
                <a:ea typeface="宋体" panose="02010600030101010101" pitchFamily="2" charset="-122"/>
              </a:rPr>
              <a:t>byte </a:t>
            </a:r>
            <a:r>
              <a:rPr lang="zh-CN" altLang="en-US">
                <a:ea typeface="宋体" panose="02010600030101010101" pitchFamily="2" charset="-122"/>
              </a:rPr>
              <a:t>值转成二进制后补高位</a:t>
            </a:r>
            <a:r>
              <a:rPr lang="en-US" altLang="zh-CN">
                <a:ea typeface="宋体" panose="02010600030101010101" pitchFamily="2" charset="-122"/>
              </a:rPr>
              <a:t>, </a:t>
            </a:r>
            <a:r>
              <a:rPr lang="zh-CN" altLang="en-US">
                <a:ea typeface="宋体" panose="02010600030101010101" pitchFamily="2" charset="-122"/>
              </a:rPr>
              <a:t>注意返回的补码！这个是数运行中真正的二进制</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提示：对二进制不理解的同学可以看我的</a:t>
            </a:r>
            <a:r>
              <a:rPr lang="en-US" altLang="zh-CN">
                <a:ea typeface="宋体" panose="02010600030101010101" pitchFamily="2" charset="-122"/>
              </a:rPr>
              <a:t>java</a:t>
            </a:r>
            <a:r>
              <a:rPr lang="zh-CN" altLang="en-US">
                <a:ea typeface="宋体" panose="02010600030101010101" pitchFamily="2" charset="-122"/>
              </a:rPr>
              <a:t>基础课程</a:t>
            </a:r>
            <a:r>
              <a:rPr lang="en-US" altLang="zh-CN">
                <a:ea typeface="宋体" panose="02010600030101010101" pitchFamily="2" charset="-122"/>
              </a:rPr>
              <a:t>[</a:t>
            </a:r>
            <a:r>
              <a:rPr lang="zh-CN" altLang="en-US">
                <a:ea typeface="宋体" panose="02010600030101010101" pitchFamily="2" charset="-122"/>
              </a:rPr>
              <a:t>二进制本质剖析章节</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 </a:t>
            </a:r>
            <a:r>
              <a:rPr lang="en-US" altLang="zh-CN">
                <a:ea typeface="宋体" panose="02010600030101010101" pitchFamily="2" charset="-122"/>
              </a:rPr>
              <a:t>1 =&gt; 0000 0001  -1 =&gt; 1111 1111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flag </a:t>
            </a:r>
            <a:r>
              <a:rPr lang="zh-CN" altLang="en-US">
                <a:ea typeface="宋体" panose="02010600030101010101" pitchFamily="2" charset="-122"/>
              </a:rPr>
              <a:t>标识是否需要补高位 </a:t>
            </a:r>
            <a:r>
              <a:rPr lang="en-US" altLang="zh-CN">
                <a:ea typeface="宋体" panose="02010600030101010101" pitchFamily="2" charset="-122"/>
              </a:rPr>
              <a:t>true </a:t>
            </a:r>
            <a:r>
              <a:rPr lang="zh-CN" altLang="en-US">
                <a:ea typeface="宋体" panose="02010600030101010101" pitchFamily="2" charset="-122"/>
              </a:rPr>
              <a:t>表示要补高位，</a:t>
            </a:r>
            <a:r>
              <a:rPr lang="en-US" altLang="zh-CN">
                <a:ea typeface="宋体" panose="02010600030101010101" pitchFamily="2" charset="-122"/>
              </a:rPr>
              <a:t>false</a:t>
            </a:r>
            <a:r>
              <a:rPr lang="zh-CN" altLang="en-US">
                <a:ea typeface="宋体" panose="02010600030101010101" pitchFamily="2" charset="-122"/>
              </a:rPr>
              <a:t>表示不补</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 </a:t>
            </a:r>
            <a:r>
              <a:rPr lang="zh-CN" altLang="en-US">
                <a:ea typeface="宋体" panose="02010600030101010101" pitchFamily="2" charset="-122"/>
              </a:rPr>
              <a:t>返回对应的二进制字符串</a:t>
            </a:r>
            <a:r>
              <a:rPr lang="en-US" altLang="zh-CN">
                <a:ea typeface="宋体" panose="02010600030101010101" pitchFamily="2" charset="-122"/>
              </a:rPr>
              <a:t>(</a:t>
            </a:r>
            <a:r>
              <a:rPr lang="zh-CN" altLang="en-US">
                <a:ea typeface="宋体" panose="02010600030101010101" pitchFamily="2" charset="-122"/>
              </a:rPr>
              <a:t>补码形式的</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String byteToBitStr(boolean flag, byte 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temp = 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(flag)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temp |= 256; //</a:t>
            </a:r>
            <a:r>
              <a:rPr lang="zh-CN" altLang="en-US">
                <a:ea typeface="宋体" panose="02010600030101010101" pitchFamily="2" charset="-122"/>
              </a:rPr>
              <a:t>因为 </a:t>
            </a:r>
            <a:r>
              <a:rPr lang="en-US" altLang="zh-CN">
                <a:ea typeface="宋体" panose="02010600030101010101" pitchFamily="2" charset="-122"/>
              </a:rPr>
              <a:t>256 </a:t>
            </a:r>
            <a:r>
              <a:rPr lang="zh-CN" altLang="en-US">
                <a:ea typeface="宋体" panose="02010600030101010101" pitchFamily="2" charset="-122"/>
              </a:rPr>
              <a:t>是 </a:t>
            </a:r>
            <a:r>
              <a:rPr lang="en-US" altLang="zh-CN">
                <a:ea typeface="宋体" panose="02010600030101010101" pitchFamily="2" charset="-122"/>
              </a:rPr>
              <a:t>1 0000 0000 (256</a:t>
            </a:r>
            <a:r>
              <a:rPr lang="zh-CN" altLang="en-US">
                <a:ea typeface="宋体" panose="02010600030101010101" pitchFamily="2" charset="-122"/>
              </a:rPr>
              <a:t>是</a:t>
            </a:r>
            <a:r>
              <a:rPr lang="en-US" altLang="zh-CN">
                <a:ea typeface="宋体" panose="02010600030101010101" pitchFamily="2" charset="-122"/>
              </a:rPr>
              <a:t>int</a:t>
            </a:r>
            <a:r>
              <a:rPr lang="zh-CN" altLang="en-US">
                <a:ea typeface="宋体" panose="02010600030101010101" pitchFamily="2" charset="-122"/>
              </a:rPr>
              <a:t>类型 </a:t>
            </a:r>
            <a:r>
              <a:rPr lang="en-US" altLang="zh-CN">
                <a:ea typeface="宋体" panose="02010600030101010101" pitchFamily="2" charset="-122"/>
              </a:rPr>
              <a:t>1</a:t>
            </a:r>
            <a:r>
              <a:rPr lang="zh-CN" altLang="en-US">
                <a:ea typeface="宋体" panose="02010600030101010101" pitchFamily="2" charset="-122"/>
              </a:rPr>
              <a:t>不是符号位</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 = Integer.toBinaryString(temp);</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(flag)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截取 后八位 </a:t>
            </a:r>
            <a:r>
              <a:rPr lang="en-US" altLang="zh-CN">
                <a:ea typeface="宋体" panose="02010600030101010101" pitchFamily="2" charset="-122"/>
              </a:rPr>
              <a:t>[</a:t>
            </a:r>
            <a:r>
              <a:rPr lang="zh-CN" altLang="en-US">
                <a:ea typeface="宋体" panose="02010600030101010101" pitchFamily="2" charset="-122"/>
              </a:rPr>
              <a:t>低</a:t>
            </a:r>
            <a:r>
              <a:rPr lang="en-US" altLang="zh-CN">
                <a:ea typeface="宋体" panose="02010600030101010101" pitchFamily="2" charset="-122"/>
              </a:rPr>
              <a:t>8</a:t>
            </a:r>
            <a:r>
              <a:rPr lang="zh-CN" altLang="en-US">
                <a:ea typeface="宋体" panose="02010600030101010101" pitchFamily="2" charset="-122"/>
              </a:rPr>
              <a:t>位，刚好是一个</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str.substring(str.length()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str;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将 </a:t>
            </a:r>
            <a:r>
              <a:rPr lang="en-US" altLang="zh-CN">
                <a:ea typeface="宋体" panose="02010600030101010101" pitchFamily="2" charset="-122"/>
              </a:rPr>
              <a:t>content </a:t>
            </a:r>
            <a:r>
              <a:rPr lang="zh-CN" altLang="en-US">
                <a:ea typeface="宋体" panose="02010600030101010101" pitchFamily="2" charset="-122"/>
              </a:rPr>
              <a:t>进程赫夫曼编码，返回的就是 按 赫夫曼编码后的 </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比如</a:t>
            </a:r>
            <a:r>
              <a:rPr lang="en-US" altLang="zh-CN">
                <a:ea typeface="宋体" panose="02010600030101010101" pitchFamily="2" charset="-122"/>
              </a:rPr>
              <a:t>: "i like like like java do you like a java" =&gt;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101010011011110111101001101111011110100..  </a:t>
            </a:r>
            <a:r>
              <a:rPr lang="zh-CN" altLang="en-US">
                <a:ea typeface="宋体" panose="02010600030101010101" pitchFamily="2" charset="-122"/>
              </a:rPr>
              <a:t>但是 是按照 </a:t>
            </a:r>
            <a:r>
              <a:rPr lang="en-US" altLang="zh-CN">
                <a:ea typeface="宋体" panose="02010600030101010101" pitchFamily="2" charset="-122"/>
              </a:rPr>
              <a:t>byte</a:t>
            </a:r>
            <a:r>
              <a:rPr lang="zh-CN" altLang="en-US">
                <a:ea typeface="宋体" panose="02010600030101010101" pitchFamily="2" charset="-122"/>
              </a:rPr>
              <a:t>数组来存放的</a:t>
            </a:r>
            <a:r>
              <a:rPr lang="en-US" altLang="zh-CN">
                <a:ea typeface="宋体" panose="02010600030101010101" pitchFamily="2" charset="-122"/>
              </a:rPr>
              <a:t>,</a:t>
            </a:r>
            <a:r>
              <a:rPr lang="zh-CN" altLang="en-US">
                <a:ea typeface="宋体" panose="02010600030101010101" pitchFamily="2" charset="-122"/>
              </a:rPr>
              <a:t>每</a:t>
            </a:r>
            <a:r>
              <a:rPr lang="en-US" altLang="zh-CN">
                <a:ea typeface="宋体" panose="02010600030101010101" pitchFamily="2" charset="-122"/>
              </a:rPr>
              <a:t>8</a:t>
            </a:r>
            <a:r>
              <a:rPr lang="zh-CN" altLang="en-US">
                <a:ea typeface="宋体" panose="02010600030101010101" pitchFamily="2" charset="-122"/>
              </a:rPr>
              <a:t>位 放入到一个 </a:t>
            </a:r>
            <a:r>
              <a:rPr lang="en-US" altLang="zh-CN">
                <a:ea typeface="宋体" panose="02010600030101010101" pitchFamily="2" charset="-122"/>
              </a:rPr>
              <a:t>byte</a:t>
            </a:r>
            <a:r>
              <a:rPr lang="zh-CN" altLang="en-US">
                <a:ea typeface="宋体" panose="02010600030101010101" pitchFamily="2" charset="-122"/>
              </a:rPr>
              <a:t>中</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比如：</a:t>
            </a:r>
            <a:r>
              <a:rPr lang="en-US" altLang="zh-CN">
                <a:ea typeface="宋体" panose="02010600030101010101" pitchFamily="2" charset="-122"/>
              </a:rPr>
              <a:t>huffmanBytes[0] = -41(10101001)  huffmanBytes[1] = -61(10111101)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huffmanZip(byte[]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先统计每一个</a:t>
            </a:r>
            <a:r>
              <a:rPr lang="en-US" altLang="zh-CN">
                <a:ea typeface="宋体" panose="02010600030101010101" pitchFamily="2" charset="-122"/>
              </a:rPr>
              <a:t>byte</a:t>
            </a:r>
            <a:r>
              <a:rPr lang="zh-CN" altLang="en-US">
                <a:ea typeface="宋体" panose="02010600030101010101" pitchFamily="2" charset="-122"/>
              </a:rPr>
              <a:t>出现的次数，并放入一个集合中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List&lt;Node&gt; nodes = getNodes(bytes);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创建一颗赫夫曼树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root = createHuffmanTree(nodes);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测试一下 赫夫曼树 是否创建成功</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输出</a:t>
            </a:r>
            <a:r>
              <a:rPr lang="en-US" altLang="zh-CN">
                <a:ea typeface="宋体" panose="02010600030101010101" pitchFamily="2" charset="-122"/>
              </a:rPr>
              <a:t>root </a:t>
            </a:r>
            <a:r>
              <a:rPr lang="zh-CN" altLang="en-US">
                <a:ea typeface="宋体" panose="02010600030101010101" pitchFamily="2" charset="-122"/>
              </a:rPr>
              <a:t>的 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//System.out.println(root + " " + root.left + " " + root.right);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创建一个赫夫曼编码表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String&gt; huffmanCodes = getCodes(root);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测试一把</a:t>
            </a:r>
            <a:r>
              <a:rPr lang="en-US" altLang="zh-CN">
                <a:ea typeface="宋体" panose="02010600030101010101" pitchFamily="2" charset="-122"/>
              </a:rPr>
              <a:t>, </a:t>
            </a:r>
            <a:r>
              <a:rPr lang="zh-CN" altLang="en-US">
                <a:ea typeface="宋体" panose="02010600030101010101" pitchFamily="2" charset="-122"/>
              </a:rPr>
              <a:t>看看 	赫夫曼编码表 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遍历一把</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Set&lt;Byte&gt; keySet = huffmanCodes.keySet();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key: keySet)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System.out.print((char)key.intValue() + "=" + huffmanCodes.get(key) +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 </a:t>
            </a:r>
            <a:r>
              <a:rPr lang="en-US" altLang="zh-CN">
                <a:ea typeface="宋体" panose="02010600030101010101" pitchFamily="2" charset="-122"/>
              </a:rPr>
              <a:t>bytes </a:t>
            </a:r>
            <a:r>
              <a:rPr lang="zh-CN" altLang="en-US">
                <a:ea typeface="宋体" panose="02010600030101010101" pitchFamily="2" charset="-122"/>
              </a:rPr>
              <a:t>进行哈夫曼编码，返回的是 一个</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 like like like java do you like a java"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对应的 是 </a:t>
            </a:r>
            <a:r>
              <a:rPr lang="en-US" altLang="zh-CN">
                <a:ea typeface="宋体" panose="02010600030101010101" pitchFamily="2" charset="-122"/>
              </a:rPr>
              <a:t>"1010100010111111110.."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//huffmanBytes[0] = 10101000 = -88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//huffmanBytes[1] = 10111111 = -65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huffmanBytes = zip(bytes,huffmanCodes);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测试一个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System.out.println("\n" + Arrays.toString(huffmanBytes));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huffmanBytes;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某个叶子节点存储路径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存储赫夫曼编码</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static Map&lt;Byte, String&gt; huffmanCodes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传入赫夫曼树的根节点，返回对应的赫夫曼编码 </a:t>
            </a:r>
            <a:r>
              <a:rPr lang="en-US" altLang="zh-CN">
                <a:ea typeface="宋体" panose="02010600030101010101" pitchFamily="2" charset="-122"/>
              </a:rPr>
              <a:t>Map&lt;Byte, String&gt;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即形式如</a:t>
            </a:r>
            <a:r>
              <a:rPr lang="en-US" altLang="zh-CN">
                <a:ea typeface="宋体" panose="02010600030101010101" pitchFamily="2" charset="-122"/>
              </a:rPr>
              <a:t>(</a:t>
            </a:r>
            <a:r>
              <a:rPr lang="zh-CN" altLang="en-US">
                <a:ea typeface="宋体" panose="02010600030101010101" pitchFamily="2" charset="-122"/>
              </a:rPr>
              <a:t>和生成的赫夫曼树有关系</a:t>
            </a:r>
            <a:r>
              <a:rPr lang="en-US" altLang="zh-CN">
                <a:ea typeface="宋体" panose="02010600030101010101" pitchFamily="2" charset="-122"/>
              </a:rPr>
              <a:t>)</a:t>
            </a: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o: 1000   	u: 10010  	d: 100110  		y: 100111  		i: 101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 110     k: 1110    	e: 1111       	j: 0000       	v: 0001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 001 		 : 01</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Map&lt;Byte, String&gt; getCodes(Node 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if(root==null)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getCodes(root.left,"0",stringBuilder);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处理</a:t>
            </a:r>
            <a:r>
              <a:rPr lang="en-US" altLang="zh-CN">
                <a:ea typeface="宋体" panose="02010600030101010101" pitchFamily="2" charset="-122"/>
              </a:rPr>
              <a:t>root</a:t>
            </a:r>
            <a:r>
              <a:rPr lang="zh-CN" altLang="en-US">
                <a:ea typeface="宋体" panose="02010600030101010101" pitchFamily="2" charset="-122"/>
              </a:rPr>
              <a:t>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getCodes(root.right,"1",stringBuilder);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huffmanCodes;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该方法会</a:t>
            </a:r>
            <a:r>
              <a:rPr lang="en-US" altLang="zh-CN">
                <a:ea typeface="宋体" panose="02010600030101010101" pitchFamily="2" charset="-122"/>
              </a:rPr>
              <a:t>node </a:t>
            </a:r>
            <a:r>
              <a:rPr lang="zh-CN" altLang="en-US">
                <a:ea typeface="宋体" panose="02010600030101010101" pitchFamily="2" charset="-122"/>
              </a:rPr>
              <a:t>节点的所有叶子节点的赫夫曼编码</a:t>
            </a:r>
            <a:r>
              <a:rPr lang="en-US" altLang="zh-CN">
                <a:ea typeface="宋体" panose="02010600030101010101" pitchFamily="2" charset="-122"/>
              </a:rPr>
              <a:t>,</a:t>
            </a:r>
            <a:r>
              <a:rPr lang="zh-CN" altLang="en-US">
                <a:ea typeface="宋体" panose="02010600030101010101" pitchFamily="2" charset="-122"/>
              </a:rPr>
              <a:t>并存放在</a:t>
            </a:r>
            <a:r>
              <a:rPr lang="en-US" altLang="zh-CN">
                <a:ea typeface="宋体" panose="02010600030101010101" pitchFamily="2" charset="-122"/>
              </a:rPr>
              <a:t>huffmanCodes</a:t>
            </a:r>
            <a:r>
              <a:rPr lang="zh-CN" altLang="en-US">
                <a:ea typeface="宋体" panose="02010600030101010101" pitchFamily="2" charset="-122"/>
              </a:rPr>
              <a:t>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其形式如：</a:t>
            </a:r>
            <a:r>
              <a:rPr lang="en-US" altLang="zh-CN">
                <a:ea typeface="宋体" panose="02010600030101010101" pitchFamily="2" charset="-122"/>
              </a:rPr>
              <a:t>{32=01, 97=100, 100=11000, 117=11001, 101=1110, 118=11011, 105=101, 121=11010, 106=0010, 107=1111, 108=000, 111=0011}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void getCodes(Node node, String code, StringBuilder stringBuilder)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stringBuilder2 = new StringBuilder(stringBuilder);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stringBuilder2.append(code);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(node.data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getCodes(node.left, "0",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getCodes(node.right, "1", stringBuilder2);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huffmanCodes.put(node.data, stringBuilder2.toString());</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a:t>
            </a:r>
            <a:r>
              <a:rPr lang="zh-CN" altLang="en-US">
                <a:ea typeface="宋体" panose="02010600030101010101" pitchFamily="2" charset="-122"/>
              </a:rPr>
              <a:t>传入的</a:t>
            </a:r>
            <a:r>
              <a:rPr lang="en-US" altLang="zh-CN">
                <a:ea typeface="宋体" panose="02010600030101010101" pitchFamily="2" charset="-122"/>
              </a:rPr>
              <a:t>"i like .." </a:t>
            </a:r>
            <a:r>
              <a:rPr lang="zh-CN" altLang="en-US">
                <a:ea typeface="宋体" panose="02010600030101010101" pitchFamily="2" charset="-122"/>
              </a:rPr>
              <a:t>对应的字节数组，和 哈夫曼编码表</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huffCodes </a:t>
            </a:r>
            <a:r>
              <a:rPr lang="zh-CN" altLang="en-US">
                <a:ea typeface="宋体" panose="02010600030101010101" pitchFamily="2" charset="-122"/>
              </a:rPr>
              <a:t>返回哈夫曼编码后的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byte[] zip(byte[] bytes, Map&lt;Byte, String&gt; huffmanCodes)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 stringBuilder = new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把需要压缩的</a:t>
            </a:r>
            <a:r>
              <a:rPr lang="en-US" altLang="zh-CN">
                <a:ea typeface="宋体" panose="02010600030101010101" pitchFamily="2" charset="-122"/>
              </a:rPr>
              <a:t>byte</a:t>
            </a:r>
            <a:r>
              <a:rPr lang="zh-CN" altLang="en-US">
                <a:ea typeface="宋体" panose="02010600030101010101" pitchFamily="2" charset="-122"/>
              </a:rPr>
              <a:t>数组处理成一个二进制的字符串</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//stringBuilder </a:t>
            </a:r>
            <a:r>
              <a:rPr lang="zh-CN" altLang="en-US">
                <a:ea typeface="宋体" panose="02010600030101010101" pitchFamily="2" charset="-122"/>
              </a:rPr>
              <a:t>就是 形式如 </a:t>
            </a:r>
            <a:r>
              <a:rPr lang="en-US" altLang="zh-CN">
                <a:ea typeface="宋体" panose="02010600030101010101" pitchFamily="2" charset="-122"/>
              </a:rPr>
              <a:t>"10101001101111011110..."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stringBuilder.append(huffmanCodes.get(b));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System.out.println("stringBuilder(</a:t>
            </a:r>
            <a:r>
              <a:rPr lang="zh-CN" altLang="en-US">
                <a:ea typeface="宋体" panose="02010600030101010101" pitchFamily="2" charset="-122"/>
              </a:rPr>
              <a:t>就是哈夫曼编码后的串</a:t>
            </a:r>
            <a:r>
              <a:rPr lang="en-US" altLang="zh-CN">
                <a:ea typeface="宋体" panose="02010600030101010101" pitchFamily="2" charset="-122"/>
              </a:rPr>
              <a:t>)=" + stringBuilder);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定义就是需要多少个</a:t>
            </a:r>
            <a:r>
              <a:rPr lang="en-US" altLang="zh-CN">
                <a:ea typeface="宋体" panose="02010600030101010101" pitchFamily="2" charset="-122"/>
              </a:rPr>
              <a:t>byte</a:t>
            </a:r>
            <a:r>
              <a:rPr lang="zh-CN" altLang="en-US">
                <a:ea typeface="宋体" panose="02010600030101010101" pitchFamily="2" charset="-122"/>
              </a:rPr>
              <a:t>来存储，这样就可以定义</a:t>
            </a:r>
            <a:r>
              <a:rPr lang="en-US" altLang="zh-CN">
                <a:ea typeface="宋体" panose="02010600030101010101" pitchFamily="2" charset="-122"/>
              </a:rPr>
              <a:t>byte[] </a:t>
            </a:r>
            <a:r>
              <a:rPr lang="zh-CN" altLang="en-US">
                <a:ea typeface="宋体" panose="02010600030101010101" pitchFamily="2" charset="-122"/>
              </a:rPr>
              <a:t>的大小了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也可以一句话 </a:t>
            </a:r>
            <a:r>
              <a:rPr lang="en-US" altLang="zh-CN">
                <a:ea typeface="宋体" panose="02010600030101010101" pitchFamily="2" charset="-122"/>
              </a:rPr>
              <a:t>len = (stringBuilder.length()+7)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len;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(stringBuilder.length() % 8 == 0)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len = stringBuilder.length() / 8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用于存储压缩后的</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 = new byte[len];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记录新</a:t>
            </a:r>
            <a:r>
              <a:rPr lang="en-US" altLang="zh-CN">
                <a:ea typeface="宋体" panose="02010600030101010101" pitchFamily="2" charset="-122"/>
              </a:rPr>
              <a:t>byte</a:t>
            </a:r>
            <a:r>
              <a:rPr lang="zh-CN" altLang="en-US">
                <a:ea typeface="宋体" panose="02010600030101010101" pitchFamily="2" charset="-122"/>
              </a:rPr>
              <a:t>的位置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index =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for(int i=0;i&lt;stringBuilder.length();i+=8)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String strByte;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if(i+8&gt;stringBuilder.length())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strByte = stringBuilder.substring(i, i+8);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byt = (byte)Integer.parseInt(strByte, 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by[index]=byt;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index++;</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by;</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@param bytes byte</a:t>
            </a:r>
            <a:r>
              <a:rPr lang="zh-CN" altLang="en-US">
                <a:ea typeface="宋体" panose="02010600030101010101" pitchFamily="2" charset="-122"/>
              </a:rPr>
              <a:t>数组，就是内容字符串对应的</a:t>
            </a:r>
            <a:r>
              <a:rPr lang="en-US" altLang="zh-CN">
                <a:ea typeface="宋体" panose="02010600030101010101" pitchFamily="2" charset="-122"/>
              </a:rPr>
              <a:t>byte</a:t>
            </a:r>
            <a:r>
              <a:rPr lang="zh-CN" altLang="en-US">
                <a:ea typeface="宋体" panose="02010600030101010101" pitchFamily="2" charset="-122"/>
              </a:rPr>
              <a:t>数组</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List&lt;Node&gt; </a:t>
            </a:r>
            <a:r>
              <a:rPr lang="zh-CN" altLang="en-US">
                <a:ea typeface="宋体" panose="02010600030101010101" pitchFamily="2" charset="-122"/>
              </a:rPr>
              <a:t>形式如 </a:t>
            </a:r>
            <a:r>
              <a:rPr lang="en-US" altLang="zh-CN">
                <a:ea typeface="宋体" panose="02010600030101010101" pitchFamily="2" charset="-122"/>
              </a:rPr>
              <a:t>{Node{'i', 3}, Node{'a', 5}...}</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List&lt;Node&gt; getNodes(byte[] 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List&lt;Node&gt; nodes = new ArrayList&lt;&gt;();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存储每一个</a:t>
            </a:r>
            <a:r>
              <a:rPr lang="en-US" altLang="zh-CN">
                <a:ea typeface="宋体" panose="02010600030101010101" pitchFamily="2" charset="-122"/>
              </a:rPr>
              <a:t>byte</a:t>
            </a:r>
            <a:r>
              <a:rPr lang="zh-CN" altLang="en-US">
                <a:ea typeface="宋体" panose="02010600030101010101" pitchFamily="2" charset="-122"/>
              </a:rPr>
              <a:t>出现了多少次。</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Map&lt;Byte, Integer&gt; counts = new HashMap&lt;&gt;();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统计每一个</a:t>
            </a:r>
            <a:r>
              <a:rPr lang="en-US" altLang="zh-CN">
                <a:ea typeface="宋体" panose="02010600030101010101" pitchFamily="2" charset="-122"/>
              </a:rPr>
              <a:t>byte</a:t>
            </a:r>
            <a:r>
              <a:rPr lang="zh-CN" altLang="en-US">
                <a:ea typeface="宋体" panose="02010600030101010101" pitchFamily="2" charset="-122"/>
              </a:rPr>
              <a:t>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for(byte b:bytes)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Integer count = counts.get(b);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if(count==null)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counts.put(b, count+1);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把每一个键值对转为一个</a:t>
            </a:r>
            <a:r>
              <a:rPr lang="en-US" altLang="zh-CN">
                <a:ea typeface="宋体" panose="02010600030101010101" pitchFamily="2" charset="-122"/>
              </a:rPr>
              <a:t>node</a:t>
            </a:r>
            <a:r>
              <a:rPr lang="zh-CN" altLang="en-US">
                <a:ea typeface="宋体" panose="02010600030101010101" pitchFamily="2" charset="-122"/>
              </a:rPr>
              <a:t>对象</a:t>
            </a:r>
            <a:r>
              <a:rPr lang="en-US" altLang="zh-CN">
                <a:ea typeface="宋体" panose="02010600030101010101" pitchFamily="2" charset="-122"/>
              </a:rPr>
              <a:t>,</a:t>
            </a:r>
            <a:r>
              <a:rPr lang="zh-CN" altLang="en-US">
                <a:ea typeface="宋体" panose="02010600030101010101" pitchFamily="2" charset="-122"/>
              </a:rPr>
              <a:t>并加入到 </a:t>
            </a:r>
            <a:r>
              <a:rPr lang="en-US" altLang="zh-CN">
                <a:ea typeface="宋体" panose="02010600030101010101" pitchFamily="2" charset="-122"/>
              </a:rPr>
              <a:t>nodes</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for(Map.Entry&lt;Byte, Integer&gt; entry:counts.entrySet())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nodes.add(new Node(entry.getKey(), entry.getValue()));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创建赫夫曼树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@param nodes </a:t>
            </a:r>
            <a:r>
              <a:rPr lang="zh-CN" altLang="en-US">
                <a:ea typeface="宋体" panose="02010600030101010101" pitchFamily="2" charset="-122"/>
              </a:rPr>
              <a:t>传入的是一个</a:t>
            </a:r>
            <a:r>
              <a:rPr lang="en-US" altLang="zh-CN">
                <a:ea typeface="宋体" panose="02010600030101010101" pitchFamily="2" charset="-122"/>
              </a:rPr>
              <a:t>node</a:t>
            </a:r>
            <a:r>
              <a:rPr lang="zh-CN" altLang="en-US">
                <a:ea typeface="宋体" panose="02010600030101010101" pitchFamily="2" charset="-122"/>
              </a:rPr>
              <a:t>集合</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 </a:t>
            </a:r>
            <a:r>
              <a:rPr lang="zh-CN" altLang="en-US">
                <a:ea typeface="宋体" panose="02010600030101010101" pitchFamily="2" charset="-122"/>
              </a:rPr>
              <a:t>返回赫夫曼树的根节点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static Node createHuffmanTree(List&lt;Node&gt; nodes)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循环处理，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(nodes.size() &gt; 1) { // </a:t>
            </a:r>
            <a:r>
              <a:rPr lang="zh-CN" altLang="en-US">
                <a:ea typeface="宋体" panose="02010600030101010101" pitchFamily="2" charset="-122"/>
              </a:rPr>
              <a:t>保证可以</a:t>
            </a:r>
            <a:r>
              <a:rPr lang="en-US" altLang="zh-CN">
                <a:ea typeface="宋体" panose="02010600030101010101" pitchFamily="2" charset="-122"/>
              </a:rPr>
              <a:t>get(0) </a:t>
            </a:r>
            <a:r>
              <a:rPr lang="zh-CN" altLang="en-US">
                <a:ea typeface="宋体" panose="02010600030101010101" pitchFamily="2" charset="-122"/>
              </a:rPr>
              <a:t>和 </a:t>
            </a:r>
            <a:r>
              <a:rPr lang="en-US" altLang="zh-CN">
                <a:ea typeface="宋体" panose="02010600030101010101" pitchFamily="2" charset="-122"/>
              </a:rPr>
              <a:t>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说明</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需要</a:t>
            </a:r>
            <a:r>
              <a:rPr lang="en-US" altLang="zh-CN">
                <a:ea typeface="宋体" panose="02010600030101010101" pitchFamily="2" charset="-122"/>
              </a:rPr>
              <a:t>nodes </a:t>
            </a:r>
            <a:r>
              <a:rPr lang="zh-CN" altLang="en-US">
                <a:ea typeface="宋体" panose="02010600030101010101" pitchFamily="2" charset="-122"/>
              </a:rPr>
              <a:t>集合存放的对象实现 </a:t>
            </a:r>
            <a:r>
              <a:rPr lang="en-US" altLang="zh-CN">
                <a:ea typeface="宋体" panose="02010600030101010101" pitchFamily="2" charset="-122"/>
              </a:rPr>
              <a:t>Comparable</a:t>
            </a:r>
            <a:r>
              <a:rPr lang="zh-CN" altLang="en-US">
                <a:ea typeface="宋体" panose="02010600030101010101" pitchFamily="2" charset="-122"/>
              </a:rPr>
              <a:t>接口</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Collections.sort(nodes);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取出来权值最小的两个二叉树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 =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取出最权值次小的二叉树</a:t>
            </a:r>
            <a:r>
              <a:rPr lang="en-US" altLang="zh-CN">
                <a:ea typeface="宋体" panose="02010600030101010101" pitchFamily="2" charset="-122"/>
              </a:rPr>
              <a:t>, </a:t>
            </a:r>
            <a:r>
              <a:rPr lang="zh-CN" altLang="en-US">
                <a:ea typeface="宋体" panose="02010600030101010101" pitchFamily="2" charset="-122"/>
              </a:rPr>
              <a:t>作为新的二叉树的右子树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right = nodes.get(1);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创建一颗新的二叉树 ， 新的节点 </a:t>
            </a:r>
            <a:r>
              <a:rPr lang="en-US" altLang="zh-CN">
                <a:ea typeface="宋体" panose="02010600030101010101" pitchFamily="2" charset="-122"/>
              </a:rPr>
              <a:t>data </a:t>
            </a:r>
            <a:r>
              <a:rPr lang="zh-CN" altLang="en-US">
                <a:ea typeface="宋体" panose="02010600030101010101" pitchFamily="2" charset="-122"/>
              </a:rPr>
              <a:t>没有，权值为两颗子树权值和</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new Node(null, left.weight + right.weight);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把之前取出来的两颗二叉树设置为新创建的二叉树的子树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parent.left =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把取出来的两个二叉树移除</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nodes.remove(left);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nodes.remove(right);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放入原来的二叉树集合中</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nodes.add(parent);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返回的节点就是赫夫曼树的根节点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nodes.get(0);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实现 </a:t>
            </a:r>
            <a:r>
              <a:rPr lang="en-US" altLang="zh-CN">
                <a:ea typeface="宋体" panose="02010600030101010101" pitchFamily="2" charset="-122"/>
              </a:rPr>
              <a:t>Comparable&lt;Node&gt; </a:t>
            </a:r>
            <a:r>
              <a:rPr lang="zh-CN" altLang="en-US">
                <a:ea typeface="宋体" panose="02010600030101010101" pitchFamily="2" charset="-122"/>
              </a:rPr>
              <a:t>接口是让</a:t>
            </a:r>
            <a:r>
              <a:rPr lang="en-US" altLang="zh-CN">
                <a:ea typeface="宋体" panose="02010600030101010101" pitchFamily="2" charset="-122"/>
              </a:rPr>
              <a:t>Node </a:t>
            </a:r>
            <a:r>
              <a:rPr lang="zh-CN" altLang="en-US">
                <a:ea typeface="宋体" panose="02010600030101010101" pitchFamily="2" charset="-122"/>
              </a:rPr>
              <a:t>对象可以进行排序</a:t>
            </a:r>
            <a:endParaRPr lang="zh-CN" altLang="en-US">
              <a:ea typeface="宋体" panose="02010600030101010101" pitchFamily="2" charset="-122"/>
            </a:endParaRPr>
          </a:p>
          <a:p>
            <a:pPr marL="0" indent="0" eaLnBrk="1" hangingPunct="1">
              <a:buNone/>
            </a:pPr>
            <a:r>
              <a:rPr lang="en-US" altLang="zh-CN">
                <a:ea typeface="宋体" panose="02010600030101010101" pitchFamily="2" charset="-122"/>
              </a:rPr>
              <a:t>class Node implements Comparable&lt;Node&gt;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Byte data;  // </a:t>
            </a:r>
            <a:r>
              <a:rPr lang="zh-CN" altLang="en-US">
                <a:ea typeface="宋体" panose="02010600030101010101" pitchFamily="2" charset="-122"/>
              </a:rPr>
              <a:t>数据本身 </a:t>
            </a:r>
            <a:r>
              <a:rPr lang="en-US" altLang="zh-CN">
                <a:ea typeface="宋体" panose="02010600030101010101" pitchFamily="2" charset="-122"/>
              </a:rPr>
              <a:t>, char </a:t>
            </a:r>
            <a:r>
              <a:rPr lang="zh-CN" altLang="en-US">
                <a:ea typeface="宋体" panose="02010600030101010101" pitchFamily="2" charset="-122"/>
              </a:rPr>
              <a:t>本质就是 </a:t>
            </a:r>
            <a:r>
              <a:rPr lang="en-US" altLang="zh-CN">
                <a:ea typeface="宋体" panose="02010600030101010101" pitchFamily="2" charset="-122"/>
              </a:rPr>
              <a:t>Byte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weight; // </a:t>
            </a:r>
            <a:r>
              <a:rPr lang="zh-CN" altLang="en-US">
                <a:ea typeface="宋体" panose="02010600030101010101" pitchFamily="2" charset="-122"/>
              </a:rPr>
              <a:t>可以理解成权值</a:t>
            </a:r>
            <a:r>
              <a:rPr lang="en-US" altLang="zh-CN">
                <a:ea typeface="宋体" panose="02010600030101010101" pitchFamily="2" charset="-122"/>
              </a:rPr>
              <a:t>, </a:t>
            </a:r>
            <a:r>
              <a:rPr lang="zh-CN" altLang="en-US">
                <a:ea typeface="宋体" panose="02010600030101010101" pitchFamily="2" charset="-122"/>
              </a:rPr>
              <a:t>即字符出现的次数</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Node(Byte data, int weight)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this.data = data;</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this.weight = 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compareTo(Node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这样写是从小到大排序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this.weight - node.weight;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"Node [data=" + data + ", weight=" + weight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 </a:t>
            </a:r>
            <a:r>
              <a:rPr lang="zh-CN" altLang="en-US">
                <a:ea typeface="宋体" panose="02010600030101010101" pitchFamily="2" charset="-122"/>
              </a:rPr>
              <a:t>先输出父节点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说明</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//1</a:t>
            </a: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测试文件，在备课文件夹中，只测试下压缩即可。</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注解版</a:t>
            </a:r>
            <a:endParaRPr lang="en-US" altLang="zh-CN">
              <a:ea typeface="宋体" panose="02010600030101010101" pitchFamily="2" charset="-122"/>
            </a:endParaRPr>
          </a:p>
          <a:p>
            <a:pPr eaLnBrk="1" hangingPunct="1"/>
            <a:endParaRPr lang="en-US" altLang="zh-CN">
              <a:ea typeface="宋体" panose="02010600030101010101" pitchFamily="2" charset="-122"/>
            </a:endParaRPr>
          </a:p>
          <a:p>
            <a:r>
              <a:rPr lang="zh-CN" altLang="en-US" sz="1400" b="1">
                <a:solidFill>
                  <a:srgbClr val="0070C0"/>
                </a:solidFill>
              </a:rPr>
              <a:t>解决方案分析</a:t>
            </a:r>
            <a:endParaRPr lang="en-US" altLang="zh-CN" sz="1400" b="1">
              <a:solidFill>
                <a:srgbClr val="0070C0"/>
              </a:solidFill>
            </a:endParaRPr>
          </a:p>
          <a:p>
            <a:endParaRPr lang="en-US" altLang="zh-CN"/>
          </a:p>
          <a:p>
            <a:pPr marL="285750" indent="-285750">
              <a:buFont typeface="Wingdings" panose="05000000000000000000"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a:t>
            </a:r>
            <a:r>
              <a:rPr lang="zh-CN" altLang="en-US"/>
              <a:t>需要扫描整个数组，依次比较</a:t>
            </a:r>
            <a:r>
              <a:rPr lang="en-US" altLang="zh-CN"/>
              <a:t>).</a:t>
            </a:r>
            <a:endParaRPr lang="en-US" altLang="zh-CN"/>
          </a:p>
          <a:p>
            <a:pPr marL="342900" indent="-342900">
              <a:buAutoNum type="arabicParenR"/>
            </a:pPr>
            <a:r>
              <a:rPr lang="zh-CN" altLang="en-US"/>
              <a:t>数组排序，优点：可以使用二分查找，查找速度快，缺点：为了保证数组有序，在添加新数据时，找到插入位置后，后面的数据需整体移动，速度慢。</a:t>
            </a:r>
            <a:endParaRPr lang="en-US" altLang="zh-CN"/>
          </a:p>
          <a:p>
            <a:endParaRPr lang="en-US" altLang="zh-CN"/>
          </a:p>
          <a:p>
            <a:pPr marL="285750" indent="-285750">
              <a:buFont typeface="Wingdings" panose="05000000000000000000"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t>使用二叉排序树</a:t>
            </a:r>
            <a:endParaRPr lang="en-US" altLang="zh-CN"/>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从上面的分析可以看出，对于二叉排序树而言，其检索速度，添加速度都比较好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，我们在进行插入的时候，仍然需要先找到适当的节点位置，但是查找位置的速度很快，类似二分查找效率</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//java</a:t>
            </a:r>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com.atguigu.binarysorttree;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TestBinarySortTree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 = { 7, 3, 10, 12, 5, 1, 9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创建一颗二叉排序树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BinarySortTree binarySortTree = new BinarySortTree();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循环添加数据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0;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binarySortTree.add(new Node(arr[i]));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使用中序遍历看看二叉排序树是否正确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binarySortTree.infixOrder();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Node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private int value;</a:t>
            </a:r>
            <a:endParaRPr lang="en-US" altLang="zh-CN">
              <a:ea typeface="宋体" panose="02010600030101010101" pitchFamily="2" charset="-122"/>
            </a:endParaRPr>
          </a:p>
          <a:p>
            <a:pPr eaLnBrk="1" hangingPunct="1"/>
            <a:r>
              <a:rPr lang="en-US" altLang="zh-CN">
                <a:ea typeface="宋体" panose="02010600030101010101" pitchFamily="2" charset="-122"/>
              </a:rPr>
              <a:t>	private Node left;</a:t>
            </a:r>
            <a:endParaRPr lang="en-US" altLang="zh-CN">
              <a:ea typeface="宋体" panose="02010600030101010101" pitchFamily="2" charset="-122"/>
            </a:endParaRPr>
          </a:p>
          <a:p>
            <a:pPr eaLnBrk="1" hangingPunct="1"/>
            <a:r>
              <a:rPr lang="en-US" altLang="zh-CN">
                <a:ea typeface="宋体" panose="02010600030101010101" pitchFamily="2" charset="-122"/>
              </a:rPr>
              <a:t>	private Node right;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Node(int nodeVal) {</a:t>
            </a:r>
            <a:endParaRPr lang="en-US" altLang="zh-CN">
              <a:ea typeface="宋体" panose="02010600030101010101" pitchFamily="2" charset="-122"/>
            </a:endParaRPr>
          </a:p>
          <a:p>
            <a:pPr eaLnBrk="1" hangingPunct="1"/>
            <a:r>
              <a:rPr lang="en-US" altLang="zh-CN">
                <a:ea typeface="宋体" panose="02010600030101010101" pitchFamily="2" charset="-122"/>
              </a:rPr>
              <a:t>		value = nodeVal;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add(Node node) {</a:t>
            </a:r>
            <a:endParaRPr lang="en-US" altLang="zh-CN">
              <a:ea typeface="宋体" panose="02010600030101010101" pitchFamily="2" charset="-122"/>
            </a:endParaRPr>
          </a:p>
          <a:p>
            <a:pPr eaLnBrk="1" hangingPunct="1"/>
            <a:r>
              <a:rPr lang="en-US" altLang="zh-CN">
                <a:ea typeface="宋体" panose="02010600030101010101" pitchFamily="2" charset="-122"/>
              </a:rPr>
              <a:t>		if (node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判断传入的节点的值，比当前子树的根节点的值是大还是小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如果添加的节点的值，比当前节点的值小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(node.value &lt; this.value)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如果左节点为空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 = node;</a:t>
            </a:r>
            <a:endParaRPr lang="en-US" altLang="zh-CN">
              <a:ea typeface="宋体" panose="02010600030101010101" pitchFamily="2" charset="-122"/>
            </a:endParaRPr>
          </a:p>
          <a:p>
            <a:pPr eaLnBrk="1" hangingPunct="1"/>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this.left.add(node);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 = node;</a:t>
            </a:r>
            <a:endParaRPr lang="en-US" altLang="zh-CN">
              <a:ea typeface="宋体" panose="02010600030101010101" pitchFamily="2" charset="-122"/>
            </a:endParaRPr>
          </a:p>
          <a:p>
            <a:pPr eaLnBrk="1" hangingPunct="1"/>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this.right.add(node);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t>
            </a:r>
            <a:endParaRPr lang="en-US" altLang="zh-CN">
              <a:ea typeface="宋体" panose="02010600030101010101" pitchFamily="2" charset="-122"/>
            </a:endParaRPr>
          </a:p>
          <a:p>
            <a:pPr eaLnBrk="1" hangingPunct="1"/>
            <a:r>
              <a:rPr lang="en-US" altLang="zh-CN">
                <a:ea typeface="宋体" panose="02010600030101010101" pitchFamily="2" charset="-122"/>
              </a:rPr>
              <a:t>			this.left.infixOrder();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System.out.println(this);</a:t>
            </a:r>
            <a:endParaRPr lang="en-US" altLang="zh-CN">
              <a:ea typeface="宋体" panose="02010600030101010101" pitchFamily="2" charset="-122"/>
            </a:endParaRPr>
          </a:p>
          <a:p>
            <a:pPr eaLnBrk="1" hangingPunct="1"/>
            <a:r>
              <a:rPr lang="en-US" altLang="zh-CN">
                <a:ea typeface="宋体" panose="02010600030101010101" pitchFamily="2" charset="-122"/>
              </a:rPr>
              <a:t>		if (this.right != null) {</a:t>
            </a:r>
            <a:endParaRPr lang="en-US" altLang="zh-CN">
              <a:ea typeface="宋体" panose="02010600030101010101" pitchFamily="2" charset="-122"/>
            </a:endParaRPr>
          </a:p>
          <a:p>
            <a:pPr eaLnBrk="1" hangingPunct="1"/>
            <a:r>
              <a:rPr lang="en-US" altLang="zh-CN">
                <a:ea typeface="宋体" panose="02010600030101010101" pitchFamily="2" charset="-122"/>
              </a:rPr>
              <a:t>			this.right.infixOrder();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return "</a:t>
            </a:r>
            <a:r>
              <a:rPr lang="zh-CN" altLang="en-US">
                <a:ea typeface="宋体" panose="02010600030101010101" pitchFamily="2" charset="-122"/>
              </a:rPr>
              <a:t>节点值</a:t>
            </a:r>
            <a:r>
              <a:rPr lang="en-US" altLang="zh-CN">
                <a:ea typeface="宋体" panose="02010600030101010101" pitchFamily="2" charset="-122"/>
              </a:rPr>
              <a:t>=" + this.value;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BinarySortTree {</a:t>
            </a:r>
            <a:endParaRPr lang="en-US" altLang="zh-CN">
              <a:ea typeface="宋体" panose="02010600030101010101" pitchFamily="2" charset="-122"/>
            </a:endParaRPr>
          </a:p>
          <a:p>
            <a:pPr eaLnBrk="1" hangingPunct="1"/>
            <a:r>
              <a:rPr lang="en-US" altLang="zh-CN">
                <a:ea typeface="宋体" panose="02010600030101010101" pitchFamily="2" charset="-122"/>
              </a:rPr>
              <a:t>	private Node root;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向二叉排序树添加节点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add(Node node)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如果是一颗空树，则直接赋给</a:t>
            </a:r>
            <a:r>
              <a:rPr lang="en-US" altLang="zh-CN">
                <a:ea typeface="宋体" panose="02010600030101010101" pitchFamily="2" charset="-122"/>
              </a:rPr>
              <a:t>root</a:t>
            </a:r>
            <a:r>
              <a:rPr lang="zh-CN" altLang="en-US">
                <a:ea typeface="宋体" panose="02010600030101010101" pitchFamily="2" charset="-122"/>
              </a:rPr>
              <a:t>即可</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 = node;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root.add(node);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root.infixOrder();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a:ea typeface="宋体" panose="02010600030101010101" pitchFamily="2" charset="-122"/>
              </a:rPr>
              <a:t>//Node.scala</a:t>
            </a:r>
            <a:endParaRPr lang="en-US" altLang="zh-CN" b="1">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search(value: Int): Node = {</a:t>
            </a:r>
            <a:endParaRPr lang="en-US" altLang="zh-CN">
              <a:ea typeface="宋体" panose="02010600030101010101" pitchFamily="2" charset="-122"/>
            </a:endParaRPr>
          </a:p>
          <a:p>
            <a:pPr eaLnBrk="1" hangingPunct="1"/>
            <a:r>
              <a:rPr lang="en-US" altLang="zh-CN">
                <a:ea typeface="宋体" panose="02010600030101010101" pitchFamily="2" charset="-122"/>
              </a:rPr>
              <a:t>    if (value == this.value) { //</a:t>
            </a:r>
            <a:r>
              <a:rPr lang="zh-CN" altLang="en-US">
                <a:ea typeface="宋体" panose="02010600030101010101" pitchFamily="2" charset="-122"/>
              </a:rPr>
              <a:t>如果相等</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eaLnBrk="1" hangingPunct="1"/>
            <a:r>
              <a:rPr lang="en-US" altLang="zh-CN">
                <a:ea typeface="宋体" panose="02010600030101010101" pitchFamily="2" charset="-122"/>
              </a:rPr>
              <a:t>    } else if (value &gt; this.value) {//</a:t>
            </a:r>
            <a:r>
              <a:rPr lang="zh-CN" altLang="en-US">
                <a:ea typeface="宋体" panose="02010600030101010101" pitchFamily="2" charset="-122"/>
              </a:rPr>
              <a:t>如果查找的值大于当前值，向右子树查找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 == null) { //</a:t>
            </a:r>
            <a:r>
              <a:rPr lang="zh-CN" altLang="en-US">
                <a:ea typeface="宋体" panose="02010600030101010101" pitchFamily="2" charset="-122"/>
              </a:rPr>
              <a:t>如果右子树为空了，返回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this.right.search(value)</a:t>
            </a:r>
            <a:endParaRPr lang="en-US" altLang="zh-CN">
              <a:ea typeface="宋体" panose="02010600030101010101" pitchFamily="2" charset="-122"/>
            </a:endParaRPr>
          </a:p>
          <a:p>
            <a:pPr eaLnBrk="1" hangingPunct="1"/>
            <a:r>
              <a:rPr lang="en-US" altLang="zh-CN">
                <a:ea typeface="宋体" panose="02010600030101010101" pitchFamily="2" charset="-122"/>
              </a:rPr>
              <a:t>    } else { //</a:t>
            </a:r>
            <a:r>
              <a:rPr lang="zh-CN" altLang="en-US">
                <a:ea typeface="宋体" panose="02010600030101010101" pitchFamily="2" charset="-122"/>
              </a:rPr>
              <a:t>如果查找的值小于当前值，向左子树查找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 //</a:t>
            </a:r>
            <a:r>
              <a:rPr lang="zh-CN" altLang="en-US">
                <a:ea typeface="宋体" panose="02010600030101010101" pitchFamily="2" charset="-122"/>
              </a:rPr>
              <a:t>如果左子树为空了，返回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this.left.search(value)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b="1">
                <a:ea typeface="宋体" panose="02010600030101010101" pitchFamily="2" charset="-122"/>
              </a:rPr>
              <a:t>//BinarySortTree.scala</a:t>
            </a:r>
            <a:endParaRPr lang="en-US" altLang="zh-CN" b="1">
              <a:ea typeface="宋体" panose="02010600030101010101" pitchFamily="2" charset="-122"/>
            </a:endParaRPr>
          </a:p>
          <a:p>
            <a:pPr eaLnBrk="1" hangingPunct="1"/>
            <a:endParaRPr lang="en-US" altLang="zh-CN">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查找节点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search(value:Int): Node =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root.search(value)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b="1">
                <a:ea typeface="宋体" panose="02010600030101010101" pitchFamily="2" charset="-122"/>
              </a:rPr>
              <a:t>//TestBinarySortTree.scala</a:t>
            </a:r>
            <a:endParaRPr lang="en-US" altLang="zh-CN" b="1">
              <a:ea typeface="宋体" panose="02010600030101010101" pitchFamily="2" charset="-122"/>
            </a:endParaRPr>
          </a:p>
          <a:p>
            <a:pPr eaLnBrk="1" hangingPunct="1"/>
            <a:endParaRPr lang="en-US" altLang="zh-CN">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测试检索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println("-----------------------")</a:t>
            </a:r>
            <a:endParaRPr lang="en-US" altLang="zh-CN">
              <a:ea typeface="宋体" panose="02010600030101010101" pitchFamily="2" charset="-122"/>
            </a:endParaRPr>
          </a:p>
          <a:p>
            <a:pPr eaLnBrk="1" hangingPunct="1"/>
            <a:r>
              <a:rPr lang="en-US" altLang="zh-CN">
                <a:ea typeface="宋体" panose="02010600030101010101" pitchFamily="2" charset="-122"/>
              </a:rPr>
              <a:t>    val node1 = binarySortTree.search(3)</a:t>
            </a:r>
            <a:endParaRPr lang="en-US" altLang="zh-CN">
              <a:ea typeface="宋体" panose="02010600030101010101" pitchFamily="2" charset="-122"/>
            </a:endParaRPr>
          </a:p>
          <a:p>
            <a:pPr eaLnBrk="1" hangingPunct="1"/>
            <a:r>
              <a:rPr lang="en-US" altLang="zh-CN">
                <a:ea typeface="宋体" panose="02010600030101010101" pitchFamily="2" charset="-122"/>
              </a:rPr>
              <a:t>    println(node1)</a:t>
            </a:r>
            <a:endParaRPr lang="en-US" altLang="zh-CN">
              <a:ea typeface="宋体" panose="02010600030101010101" pitchFamily="2" charset="-122"/>
            </a:endParaRPr>
          </a:p>
          <a:p>
            <a:pPr eaLnBrk="1" hangingPunct="1"/>
            <a:r>
              <a:rPr lang="en-US" altLang="zh-CN">
                <a:ea typeface="宋体" panose="02010600030101010101" pitchFamily="2" charset="-122"/>
              </a:rPr>
              <a:t>    val node2 = binarySortTree.search(31)</a:t>
            </a:r>
            <a:endParaRPr lang="en-US" altLang="zh-CN">
              <a:ea typeface="宋体" panose="02010600030101010101" pitchFamily="2" charset="-122"/>
            </a:endParaRPr>
          </a:p>
          <a:p>
            <a:pPr eaLnBrk="1" hangingPunct="1"/>
            <a:r>
              <a:rPr lang="en-US" altLang="zh-CN">
                <a:ea typeface="宋体" panose="02010600030101010101" pitchFamily="2" charset="-122"/>
              </a:rPr>
              <a:t>    println(node2)</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//class Node</a:t>
            </a:r>
            <a:endParaRPr lang="en-US" altLang="zh-CN">
              <a:ea typeface="宋体" panose="02010600030101010101" pitchFamily="2" charset="-122"/>
            </a:endParaRPr>
          </a:p>
          <a:p>
            <a:pPr eaLnBrk="1" hangingPunct="1"/>
            <a:r>
              <a:rPr lang="en-US" altLang="zh-CN">
                <a:ea typeface="宋体" panose="02010600030101010101" pitchFamily="2" charset="-122"/>
              </a:rPr>
              <a:t>class Node {</a:t>
            </a:r>
            <a:endParaRPr lang="en-US" altLang="zh-CN">
              <a:ea typeface="宋体" panose="02010600030101010101" pitchFamily="2" charset="-122"/>
            </a:endParaRPr>
          </a:p>
          <a:p>
            <a:pPr eaLnBrk="1" hangingPunct="1"/>
            <a:r>
              <a:rPr lang="en-US" altLang="zh-CN">
                <a:ea typeface="宋体" panose="02010600030101010101" pitchFamily="2" charset="-122"/>
              </a:rPr>
              <a:t>	public int value;//</a:t>
            </a:r>
            <a:r>
              <a:rPr lang="zh-CN" altLang="en-US">
                <a:ea typeface="宋体" panose="02010600030101010101" pitchFamily="2" charset="-122"/>
              </a:rPr>
              <a:t>修改成</a:t>
            </a:r>
            <a:r>
              <a:rPr lang="en-US" altLang="zh-CN">
                <a:ea typeface="宋体" panose="02010600030101010101" pitchFamily="2" charset="-122"/>
              </a:rPr>
              <a:t>public</a:t>
            </a:r>
            <a:r>
              <a:rPr lang="zh-CN" altLang="en-US">
                <a:ea typeface="宋体" panose="02010600030101010101" pitchFamily="2" charset="-122"/>
              </a:rPr>
              <a:t>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Node left;</a:t>
            </a:r>
            <a:endParaRPr lang="en-US" altLang="zh-CN">
              <a:ea typeface="宋体" panose="02010600030101010101" pitchFamily="2" charset="-122"/>
            </a:endParaRPr>
          </a:p>
          <a:p>
            <a:pPr eaLnBrk="1" hangingPunct="1"/>
            <a:r>
              <a:rPr lang="en-US" altLang="zh-CN">
                <a:ea typeface="宋体" panose="02010600030101010101" pitchFamily="2" charset="-122"/>
              </a:rPr>
              <a:t>	public Node right;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eaLnBrk="1" hangingPunct="1"/>
            <a:r>
              <a:rPr lang="en-US" altLang="zh-CN">
                <a:ea typeface="宋体" panose="02010600030101010101" pitchFamily="2" charset="-122"/>
              </a:rPr>
              <a:t>		if (value == this.value) { // </a:t>
            </a:r>
            <a:r>
              <a:rPr lang="zh-CN" altLang="en-US">
                <a:ea typeface="宋体" panose="02010600030101010101" pitchFamily="2" charset="-122"/>
              </a:rPr>
              <a:t>如果相等</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eaLnBrk="1" hangingPunct="1"/>
            <a:r>
              <a:rPr lang="en-US" altLang="zh-CN">
                <a:ea typeface="宋体" panose="02010600030101010101" pitchFamily="2" charset="-122"/>
              </a:rPr>
              <a:t>		} else if (value &gt; this.value) {// </a:t>
            </a:r>
            <a:r>
              <a:rPr lang="zh-CN" altLang="en-US">
                <a:ea typeface="宋体" panose="02010600030101010101" pitchFamily="2" charset="-122"/>
              </a:rPr>
              <a:t>如果查找的值大于当前值，向右子树查找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(this.right == null) { // </a:t>
            </a:r>
            <a:r>
              <a:rPr lang="zh-CN" altLang="en-US">
                <a:ea typeface="宋体" panose="02010600030101010101" pitchFamily="2" charset="-122"/>
              </a:rPr>
              <a:t>如果右子树为空了，返回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this.right.search(value);</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如果查找的值小于当前值，向左子树查找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(this.left == null) { // </a:t>
            </a:r>
            <a:r>
              <a:rPr lang="zh-CN" altLang="en-US">
                <a:ea typeface="宋体" panose="02010600030101010101" pitchFamily="2" charset="-122"/>
              </a:rPr>
              <a:t>如果左子树为空了，返回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this.left.search(value);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查找父节点</a:t>
            </a:r>
            <a:r>
              <a:rPr lang="en-US" altLang="zh-CN">
                <a:ea typeface="宋体" panose="02010600030101010101" pitchFamily="2" charset="-122"/>
              </a:rPr>
              <a:t>(</a:t>
            </a:r>
            <a:r>
              <a:rPr lang="zh-CN" altLang="en-US">
                <a:ea typeface="宋体" panose="02010600030101010101" pitchFamily="2" charset="-122"/>
              </a:rPr>
              <a:t>这个方法和删除节点类型无关，就是查找父节点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Node searchParent(int value) {</a:t>
            </a:r>
            <a:endParaRPr lang="en-US" altLang="zh-CN">
              <a:ea typeface="宋体" panose="02010600030101010101" pitchFamily="2" charset="-122"/>
            </a:endParaRPr>
          </a:p>
          <a:p>
            <a:pPr eaLnBrk="1" hangingPunct="1"/>
            <a:r>
              <a:rPr lang="en-US" altLang="zh-CN">
                <a:ea typeface="宋体" panose="02010600030101010101" pitchFamily="2" charset="-122"/>
              </a:rPr>
              <a:t>		if ((this.left != null &amp;&amp; this.left.value == value) </a:t>
            </a:r>
            <a:endParaRPr lang="en-US" altLang="zh-CN">
              <a:ea typeface="宋体" panose="02010600030101010101" pitchFamily="2" charset="-122"/>
            </a:endParaRPr>
          </a:p>
          <a:p>
            <a:pPr eaLnBrk="1" hangingPunct="1"/>
            <a:r>
              <a:rPr lang="en-US" altLang="zh-CN">
                <a:ea typeface="宋体" panose="02010600030101010101" pitchFamily="2" charset="-122"/>
              </a:rPr>
              <a:t>				|| (this.right != null &amp;&amp; this.right.value == value)) {</a:t>
            </a:r>
            <a:endParaRPr lang="en-US" altLang="zh-CN">
              <a:ea typeface="宋体" panose="02010600030101010101" pitchFamily="2" charset="-122"/>
            </a:endParaRPr>
          </a:p>
          <a:p>
            <a:pPr eaLnBrk="1" hangingPunct="1"/>
            <a:r>
              <a:rPr lang="en-US" altLang="zh-CN">
                <a:ea typeface="宋体" panose="02010600030101010101" pitchFamily="2" charset="-122"/>
              </a:rPr>
              <a:t>			return this;</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如果查找的值大于当前节点，并且当前节点的右子节点不为空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(value &gt; this.value &amp;&amp; this.right != null) {</a:t>
            </a:r>
            <a:endParaRPr lang="en-US" altLang="zh-CN">
              <a:ea typeface="宋体" panose="02010600030101010101" pitchFamily="2" charset="-122"/>
            </a:endParaRPr>
          </a:p>
          <a:p>
            <a:pPr eaLnBrk="1" hangingPunct="1"/>
            <a:r>
              <a:rPr lang="en-US" altLang="zh-CN">
                <a:ea typeface="宋体" panose="02010600030101010101" pitchFamily="2" charset="-122"/>
              </a:rPr>
              <a:t>				return this.right.searchParent(value);</a:t>
            </a:r>
            <a:endParaRPr lang="en-US" altLang="zh-CN">
              <a:ea typeface="宋体" panose="02010600030101010101" pitchFamily="2" charset="-122"/>
            </a:endParaRPr>
          </a:p>
          <a:p>
            <a:pPr eaLnBrk="1" hangingPunct="1"/>
            <a:r>
              <a:rPr lang="en-US" altLang="zh-CN">
                <a:ea typeface="宋体" panose="02010600030101010101" pitchFamily="2" charset="-122"/>
              </a:rPr>
              <a:t>			} else if (value &lt; this.value &amp;&amp; this.left != null) {</a:t>
            </a:r>
            <a:endParaRPr lang="en-US" altLang="zh-CN">
              <a:ea typeface="宋体" panose="02010600030101010101" pitchFamily="2" charset="-122"/>
            </a:endParaRPr>
          </a:p>
          <a:p>
            <a:pPr eaLnBrk="1" hangingPunct="1"/>
            <a:r>
              <a:rPr lang="en-US" altLang="zh-CN">
                <a:ea typeface="宋体" panose="02010600030101010101" pitchFamily="2" charset="-122"/>
              </a:rPr>
              <a:t>				return this.left.searchParent(value);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a:t>
            </a:r>
            <a:r>
              <a:rPr lang="en-US" altLang="zh-CN" baseline="0">
                <a:ea typeface="宋体" panose="02010600030101010101" pitchFamily="2" charset="-122"/>
              </a:rPr>
              <a:t> </a:t>
            </a:r>
            <a:r>
              <a:rPr lang="en-US" altLang="zh-CN">
                <a:ea typeface="宋体" panose="02010600030101010101" pitchFamily="2" charset="-122"/>
              </a:rPr>
              <a:t>BinarySortTree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root.search(value);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查找父节点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Node searchParent(int value)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 null;</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return root.searchParent(value);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delNode(int value)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先找到这个节点</a:t>
            </a:r>
            <a:r>
              <a:rPr lang="en-US" altLang="zh-CN">
                <a:ea typeface="宋体" panose="02010600030101010101" pitchFamily="2" charset="-122"/>
              </a:rPr>
              <a:t>(</a:t>
            </a:r>
            <a:r>
              <a:rPr lang="zh-CN" altLang="en-US">
                <a:ea typeface="宋体" panose="02010600030101010101" pitchFamily="2" charset="-122"/>
              </a:rPr>
              <a:t>要删除的节点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Node targetNode = search(value);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如果没有找到，就返回</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找到要删除的节点的父节点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Node parent = searchParent(value);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如果要删除的节点是叶子节点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(targetNode.left == null &amp;&amp; targetNode.right == null)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判断要删除的节点在当前节点的左还是右</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 != null &amp;&amp;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null;</a:t>
            </a:r>
            <a:endParaRPr lang="en-US" altLang="zh-CN">
              <a:ea typeface="宋体" panose="02010600030101010101" pitchFamily="2" charset="-122"/>
            </a:endParaRPr>
          </a:p>
          <a:p>
            <a:pPr eaLnBrk="1" hangingPunct="1"/>
            <a:r>
              <a:rPr lang="en-US" altLang="zh-CN">
                <a:ea typeface="宋体" panose="02010600030101010101" pitchFamily="2" charset="-122"/>
              </a:rPr>
              <a:t>				} else if (parent.right != null &amp;&amp; parent.right.value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parent.right =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TestBinarySortTree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int[] arr = { 7, 3, 10, 12, 5, 1, 9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测试删除叶子节点</a:t>
            </a:r>
            <a:endParaRPr lang="zh-CN" altLang="en-US">
              <a:ea typeface="宋体" panose="02010600030101010101" pitchFamily="2" charset="-122"/>
            </a:endParaRPr>
          </a:p>
          <a:p>
            <a:pPr eaLnBrk="1" hangingPunct="1"/>
            <a:r>
              <a:rPr lang="en-US" altLang="zh-CN">
                <a:ea typeface="宋体" panose="02010600030101010101" pitchFamily="2" charset="-122"/>
              </a:rPr>
              <a:t>System.out.println("~~~~~~~~~~~~~~~~~~~~~~~~~~");</a:t>
            </a:r>
            <a:endParaRPr lang="en-US" altLang="zh-CN">
              <a:ea typeface="宋体" panose="02010600030101010101" pitchFamily="2" charset="-122"/>
            </a:endParaRPr>
          </a:p>
          <a:p>
            <a:pPr eaLnBrk="1" hangingPunct="1"/>
            <a:r>
              <a:rPr lang="en-US" altLang="zh-CN">
                <a:ea typeface="宋体" panose="02010600030101010101" pitchFamily="2" charset="-122"/>
              </a:rPr>
              <a:t>binarySortTree.delNode(1);</a:t>
            </a:r>
            <a:endParaRPr lang="en-US" altLang="zh-CN">
              <a:ea typeface="宋体" panose="02010600030101010101" pitchFamily="2" charset="-122"/>
            </a:endParaRPr>
          </a:p>
          <a:p>
            <a:pPr eaLnBrk="1" hangingPunct="1"/>
            <a:r>
              <a:rPr lang="en-US" altLang="zh-CN">
                <a:ea typeface="宋体" panose="02010600030101010101" pitchFamily="2" charset="-122"/>
              </a:rPr>
              <a:t>binarySortTree.delNode(5);</a:t>
            </a:r>
            <a:endParaRPr lang="en-US" altLang="zh-CN">
              <a:ea typeface="宋体" panose="02010600030101010101" pitchFamily="2" charset="-122"/>
            </a:endParaRPr>
          </a:p>
          <a:p>
            <a:pPr eaLnBrk="1" hangingPunct="1"/>
            <a:r>
              <a:rPr lang="en-US" altLang="zh-CN">
                <a:ea typeface="宋体" panose="02010600030101010101" pitchFamily="2" charset="-122"/>
              </a:rPr>
              <a:t>binarySortTree.delNode(9);</a:t>
            </a:r>
            <a:endParaRPr lang="en-US" altLang="zh-CN">
              <a:ea typeface="宋体" panose="02010600030101010101" pitchFamily="2" charset="-122"/>
            </a:endParaRPr>
          </a:p>
          <a:p>
            <a:pPr eaLnBrk="1" hangingPunct="1"/>
            <a:r>
              <a:rPr lang="en-US" altLang="zh-CN">
                <a:ea typeface="宋体" panose="02010600030101010101" pitchFamily="2" charset="-122"/>
              </a:rPr>
              <a:t>binarySortTree.delNode(12);</a:t>
            </a:r>
            <a:endParaRPr lang="en-US" altLang="zh-CN">
              <a:ea typeface="宋体" panose="02010600030101010101" pitchFamily="2" charset="-122"/>
            </a:endParaRPr>
          </a:p>
          <a:p>
            <a:pPr eaLnBrk="1" hangingPunct="1"/>
            <a:r>
              <a:rPr lang="en-US" altLang="zh-CN">
                <a:ea typeface="宋体" panose="02010600030101010101" pitchFamily="2" charset="-122"/>
              </a:rPr>
              <a:t>binarySortTree.infixOrder();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//class </a:t>
            </a:r>
            <a:r>
              <a:rPr lang="en-US" altLang="zh-CN" sz="1200" kern="1200">
                <a:solidFill>
                  <a:schemeClr val="tx1"/>
                </a:solidFill>
                <a:latin typeface="+mn-lt"/>
                <a:ea typeface="+mn-ea"/>
                <a:cs typeface="+mn-cs"/>
              </a:rPr>
              <a:t>BinarySortTree</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删除节点</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delNode(int value)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先找到这个节点</a:t>
            </a:r>
            <a:r>
              <a:rPr lang="en-US" altLang="zh-CN">
                <a:ea typeface="宋体" panose="02010600030101010101" pitchFamily="2" charset="-122"/>
              </a:rPr>
              <a:t>(</a:t>
            </a:r>
            <a:r>
              <a:rPr lang="zh-CN" altLang="en-US">
                <a:ea typeface="宋体" panose="02010600030101010101" pitchFamily="2" charset="-122"/>
              </a:rPr>
              <a:t>要删除的节点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Node targetNode = search(value);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如果没有找到，就返回</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找到要删除的节点的父节点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Node parent = searchParent(value);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如果要删除的节点是叶子节点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(targetNode.left == null &amp;&amp; targetNode.right == null)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判断要删除的节点在当前节点的左还是右</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 != null &amp;&amp;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null;</a:t>
            </a:r>
            <a:endParaRPr lang="en-US" altLang="zh-CN">
              <a:ea typeface="宋体" panose="02010600030101010101" pitchFamily="2" charset="-122"/>
            </a:endParaRPr>
          </a:p>
          <a:p>
            <a:pPr eaLnBrk="1" hangingPunct="1"/>
            <a:r>
              <a:rPr lang="en-US" altLang="zh-CN">
                <a:ea typeface="宋体" panose="02010600030101010101" pitchFamily="2" charset="-122"/>
              </a:rPr>
              <a:t>				} else if (parent.right != null &amp;&amp; parent.right.value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parent.right =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 </a:t>
            </a:r>
            <a:r>
              <a:rPr lang="zh-CN" altLang="en-US">
                <a:ea typeface="宋体" panose="02010600030101010101" pitchFamily="2" charset="-122"/>
              </a:rPr>
              <a:t>要删除的节点有两个子节点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else if (targetNode.left != null &amp;&amp; targetNode.right != null)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要删除的节点有一个子节点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如果要删除的节点有左子节点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(targetNode.left != null)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targetNode.left;</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parent.right = targetNode.left;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如果要删除的节点有右子节点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targetNode.right;</a:t>
            </a:r>
            <a:endParaRPr lang="en-US" altLang="zh-CN">
              <a:ea typeface="宋体" panose="02010600030101010101" pitchFamily="2" charset="-122"/>
            </a:endParaRPr>
          </a:p>
          <a:p>
            <a:pPr eaLnBrk="1" hangingPunct="1"/>
            <a:r>
              <a:rPr lang="en-US" altLang="zh-CN">
                <a:ea typeface="宋体" panose="02010600030101010101" pitchFamily="2" charset="-122"/>
              </a:rPr>
              <a:t>					} else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parent.right = targetNode.right;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//TestBinarySortTree.scala</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val arr = Array(7, 3, 10, 12, 5, 1, 9,2)</a:t>
            </a:r>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测试要删除的节点有一个子节点，比如</a:t>
            </a:r>
            <a:r>
              <a:rPr lang="zh-CN" altLang="en-US" baseline="0">
                <a:ea typeface="宋体" panose="02010600030101010101" pitchFamily="2" charset="-122"/>
              </a:rPr>
              <a:t> </a:t>
            </a:r>
            <a:r>
              <a:rPr lang="en-US" altLang="zh-CN" baseline="0">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println("@@@@@@@@@@@@@@@@@@@@@@@@@")</a:t>
            </a:r>
            <a:endParaRPr lang="en-US" altLang="zh-CN">
              <a:ea typeface="宋体" panose="02010600030101010101" pitchFamily="2" charset="-122"/>
            </a:endParaRPr>
          </a:p>
          <a:p>
            <a:pPr eaLnBrk="1" hangingPunct="1"/>
            <a:r>
              <a:rPr lang="en-US" altLang="zh-CN">
                <a:ea typeface="宋体" panose="02010600030101010101" pitchFamily="2" charset="-122"/>
              </a:rPr>
              <a:t>    binarySortTree.delNode(1);</a:t>
            </a:r>
            <a:endParaRPr lang="en-US" altLang="zh-CN">
              <a:ea typeface="宋体" panose="02010600030101010101" pitchFamily="2" charset="-122"/>
            </a:endParaRPr>
          </a:p>
          <a:p>
            <a:pPr eaLnBrk="1" hangingPunct="1"/>
            <a:r>
              <a:rPr lang="en-US" altLang="zh-CN">
                <a:ea typeface="宋体" panose="02010600030101010101" pitchFamily="2" charset="-122"/>
              </a:rPr>
              <a:t>    binarySortTree.infixOrder();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思路分析</a:t>
            </a:r>
            <a:r>
              <a:rPr lang="en-US" altLang="zh-CN">
                <a:ea typeface="宋体" panose="02010600030101010101" pitchFamily="2" charset="-122"/>
              </a:rPr>
              <a:t>:</a:t>
            </a:r>
            <a:endParaRPr lang="en-US" altLang="zh-CN">
              <a:ea typeface="宋体" panose="02010600030101010101" pitchFamily="2" charset="-122"/>
            </a:endParaRPr>
          </a:p>
          <a:p>
            <a:r>
              <a:rPr lang="zh-CN" altLang="en-US" sz="1200"/>
              <a:t>删除有两个子节点的思路，</a:t>
            </a:r>
            <a:r>
              <a:rPr lang="zh-CN" altLang="en-US" sz="1200" baseline="0"/>
              <a:t>比如要删除 </a:t>
            </a:r>
            <a:r>
              <a:rPr lang="en-US" altLang="zh-CN" sz="1200" baseline="0"/>
              <a:t>7</a:t>
            </a:r>
            <a:endParaRPr lang="en-US" altLang="zh-CN" sz="1200" baseline="0"/>
          </a:p>
          <a:p>
            <a:endParaRPr lang="en-US" altLang="zh-CN" sz="1200" baseline="0"/>
          </a:p>
          <a:p>
            <a:r>
              <a:rPr lang="zh-CN" altLang="en-US" sz="1200" baseline="0"/>
              <a:t>要求在删除前和删除后都需要保证，二叉树仍然是一颗二叉排序树</a:t>
            </a:r>
            <a:endParaRPr lang="en-US" altLang="zh-CN" sz="1200" baseline="0"/>
          </a:p>
          <a:p>
            <a:r>
              <a:rPr lang="zh-CN" altLang="en-US" sz="1200" baseline="0"/>
              <a:t>思路</a:t>
            </a:r>
            <a:r>
              <a:rPr lang="en-US" altLang="zh-CN" sz="1200" baseline="0"/>
              <a:t>1</a:t>
            </a:r>
            <a:r>
              <a:rPr lang="zh-CN" altLang="en-US" sz="1200" baseline="0"/>
              <a:t>：</a:t>
            </a:r>
            <a:endParaRPr lang="en-US" altLang="zh-CN" sz="1200" baseline="0"/>
          </a:p>
          <a:p>
            <a:r>
              <a:rPr lang="en-US" altLang="zh-CN" sz="1200" baseline="0"/>
              <a:t>1). </a:t>
            </a:r>
            <a:r>
              <a:rPr lang="zh-CN" altLang="en-US" sz="1200" baseline="0"/>
              <a:t>从</a:t>
            </a:r>
            <a:r>
              <a:rPr lang="en-US" altLang="zh-CN" sz="1200" baseline="0"/>
              <a:t>7 </a:t>
            </a:r>
            <a:r>
              <a:rPr lang="zh-CN" altLang="en-US" sz="1200" baseline="0"/>
              <a:t>的右子树查找到最小值 </a:t>
            </a:r>
            <a:r>
              <a:rPr lang="en-US" altLang="zh-CN" sz="1200" baseline="0"/>
              <a:t>9</a:t>
            </a:r>
            <a:endParaRPr lang="en-US" altLang="zh-CN" sz="1200" baseline="0"/>
          </a:p>
          <a:p>
            <a:r>
              <a:rPr lang="en-US" altLang="zh-CN" sz="1200" baseline="0"/>
              <a:t>2) </a:t>
            </a:r>
            <a:r>
              <a:rPr lang="zh-CN" altLang="en-US" sz="1200" baseline="0"/>
              <a:t>将</a:t>
            </a:r>
            <a:r>
              <a:rPr lang="en-US" altLang="zh-CN" sz="1200" baseline="0"/>
              <a:t>9 </a:t>
            </a:r>
            <a:r>
              <a:rPr lang="zh-CN" altLang="en-US" sz="1200" baseline="0"/>
              <a:t>对应的节点删除</a:t>
            </a:r>
            <a:endParaRPr lang="en-US" altLang="zh-CN" sz="1200" baseline="0"/>
          </a:p>
          <a:p>
            <a:r>
              <a:rPr lang="en-US" altLang="zh-CN" sz="1200" baseline="0"/>
              <a:t>3). </a:t>
            </a:r>
            <a:r>
              <a:rPr lang="zh-CN" altLang="en-US" sz="1200" baseline="0"/>
              <a:t>将</a:t>
            </a:r>
            <a:r>
              <a:rPr lang="en-US" altLang="zh-CN" sz="1200" baseline="0"/>
              <a:t>7 </a:t>
            </a:r>
            <a:r>
              <a:rPr lang="zh-CN" altLang="en-US" sz="1200" baseline="0"/>
              <a:t>这个节点的值修改成 </a:t>
            </a:r>
            <a:r>
              <a:rPr lang="en-US" altLang="zh-CN" sz="1200" baseline="0"/>
              <a:t>9 </a:t>
            </a:r>
            <a:r>
              <a:rPr lang="zh-CN" altLang="en-US" sz="1200" baseline="0"/>
              <a:t>即可</a:t>
            </a:r>
            <a:endParaRPr lang="en-US" altLang="zh-CN" sz="1200" baseline="0"/>
          </a:p>
          <a:p>
            <a:r>
              <a:rPr lang="zh-CN" altLang="en-US" sz="1200" baseline="0"/>
              <a:t>思路</a:t>
            </a:r>
            <a:r>
              <a:rPr lang="en-US" altLang="zh-CN" sz="1200" baseline="0"/>
              <a:t>2</a:t>
            </a:r>
            <a:r>
              <a:rPr lang="zh-CN" altLang="en-US" sz="1200" baseline="0"/>
              <a:t>：</a:t>
            </a:r>
            <a:r>
              <a:rPr lang="en-US" altLang="zh-CN" sz="1200" baseline="0"/>
              <a:t>【</a:t>
            </a:r>
            <a:r>
              <a:rPr lang="zh-CN" altLang="en-US" sz="1200" baseline="0"/>
              <a:t>同学们自行实现</a:t>
            </a:r>
            <a:r>
              <a:rPr lang="en-US" altLang="zh-CN" sz="1200" baseline="0"/>
              <a:t>,</a:t>
            </a:r>
            <a:r>
              <a:rPr lang="zh-CN" altLang="en-US" sz="1200" baseline="0"/>
              <a:t>课堂作业</a:t>
            </a:r>
            <a:r>
              <a:rPr lang="en-US" altLang="zh-CN" sz="1200" baseline="0"/>
              <a:t>】</a:t>
            </a:r>
            <a:endParaRPr lang="en-US" altLang="zh-CN" sz="1200" baseline="0"/>
          </a:p>
          <a:p>
            <a:endParaRPr lang="en-US" altLang="zh-CN" sz="1200" baseline="0"/>
          </a:p>
          <a:p>
            <a:r>
              <a:rPr lang="en-US" altLang="zh-CN" sz="1200" baseline="0">
                <a:solidFill>
                  <a:schemeClr val="dk1"/>
                </a:solidFill>
                <a:effectLst/>
                <a:latin typeface="+mn-lt"/>
                <a:ea typeface="+mn-ea"/>
                <a:cs typeface="+mn-cs"/>
              </a:rPr>
              <a:t>1). </a:t>
            </a:r>
            <a:r>
              <a:rPr lang="zh-CN" altLang="zh-CN" sz="1200" baseline="0">
                <a:solidFill>
                  <a:schemeClr val="dk1"/>
                </a:solidFill>
                <a:effectLst/>
                <a:latin typeface="+mn-lt"/>
                <a:ea typeface="+mn-ea"/>
                <a:cs typeface="+mn-cs"/>
              </a:rPr>
              <a:t>从</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子树查找到最</a:t>
            </a:r>
            <a:r>
              <a:rPr lang="zh-CN" altLang="en-US" sz="1200" baseline="0">
                <a:solidFill>
                  <a:schemeClr val="dk1"/>
                </a:solidFill>
                <a:effectLst/>
                <a:latin typeface="+mn-lt"/>
                <a:ea typeface="+mn-ea"/>
                <a:cs typeface="+mn-cs"/>
              </a:rPr>
              <a:t>大</a:t>
            </a:r>
            <a:r>
              <a:rPr lang="zh-CN" altLang="zh-CN" sz="1200" baseline="0">
                <a:solidFill>
                  <a:schemeClr val="dk1"/>
                </a:solidFill>
                <a:effectLst/>
                <a:latin typeface="+mn-lt"/>
                <a:ea typeface="+mn-ea"/>
                <a:cs typeface="+mn-cs"/>
              </a:rPr>
              <a:t>值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 并保存。</a:t>
            </a:r>
            <a:endParaRPr lang="zh-CN" altLang="zh-CN">
              <a:effectLst/>
            </a:endParaRPr>
          </a:p>
          <a:p>
            <a:r>
              <a:rPr lang="en-US" altLang="zh-CN" sz="1200" baseline="0">
                <a:solidFill>
                  <a:schemeClr val="dk1"/>
                </a:solidFill>
                <a:effectLst/>
                <a:latin typeface="+mn-lt"/>
                <a:ea typeface="+mn-ea"/>
                <a:cs typeface="+mn-cs"/>
              </a:rPr>
              <a:t>2)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5 </a:t>
            </a:r>
            <a:r>
              <a:rPr lang="zh-CN" altLang="zh-CN" sz="1200" baseline="0">
                <a:solidFill>
                  <a:schemeClr val="dk1"/>
                </a:solidFill>
                <a:effectLst/>
                <a:latin typeface="+mn-lt"/>
                <a:ea typeface="+mn-ea"/>
                <a:cs typeface="+mn-cs"/>
              </a:rPr>
              <a:t>对应的节点删除</a:t>
            </a:r>
            <a:endParaRPr lang="zh-CN" altLang="zh-CN">
              <a:effectLst/>
            </a:endParaRPr>
          </a:p>
          <a:p>
            <a:r>
              <a:rPr lang="en-US" altLang="zh-CN" sz="1200" baseline="0">
                <a:solidFill>
                  <a:schemeClr val="dk1"/>
                </a:solidFill>
                <a:effectLst/>
                <a:latin typeface="+mn-lt"/>
                <a:ea typeface="+mn-ea"/>
                <a:cs typeface="+mn-cs"/>
              </a:rPr>
              <a:t>3).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这个节点的值修改成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即可</a:t>
            </a:r>
            <a:endParaRPr lang="zh-CN" altLang="zh-CN">
              <a:effectLst/>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//Node.scala</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//BinarySortTree.scala</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该返回返回右子树的最小值，并删除该节点</a:t>
            </a:r>
            <a:endParaRPr lang="zh-CN" altLang="en-US">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最小值就是</a:t>
            </a:r>
            <a:r>
              <a:rPr lang="en-US" altLang="zh-CN">
                <a:ea typeface="宋体" panose="02010600030101010101" pitchFamily="2" charset="-122"/>
              </a:rPr>
              <a:t>node</a:t>
            </a:r>
            <a:r>
              <a:rPr lang="zh-CN" altLang="en-US">
                <a:ea typeface="宋体" panose="02010600030101010101" pitchFamily="2" charset="-122"/>
              </a:rPr>
              <a:t>节点，因为是引用传递</a:t>
            </a:r>
            <a:endParaRPr lang="zh-CN" altLang="en-US">
              <a:ea typeface="宋体" panose="02010600030101010101" pitchFamily="2" charset="-122"/>
            </a:endParaRPr>
          </a:p>
          <a:p>
            <a:pPr eaLnBrk="1" hangingPunct="1"/>
            <a:r>
              <a:rPr lang="en-US" altLang="zh-CN">
                <a:ea typeface="宋体" panose="02010600030101010101" pitchFamily="2" charset="-122"/>
              </a:rPr>
              <a:t>public int delRightTreeMin(Node node) {</a:t>
            </a:r>
            <a:endParaRPr lang="en-US" altLang="zh-CN">
              <a:ea typeface="宋体" panose="02010600030101010101" pitchFamily="2" charset="-122"/>
            </a:endParaRPr>
          </a:p>
          <a:p>
            <a:pPr eaLnBrk="1" hangingPunct="1"/>
            <a:r>
              <a:rPr lang="en-US" altLang="zh-CN">
                <a:ea typeface="宋体" panose="02010600030101010101" pitchFamily="2" charset="-122"/>
              </a:rPr>
              <a:t>	Node target = node;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循环查找左节点，就会找到最小值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(target.left != null) {</a:t>
            </a:r>
            <a:endParaRPr lang="en-US" altLang="zh-CN">
              <a:ea typeface="宋体" panose="02010600030101010101" pitchFamily="2" charset="-122"/>
            </a:endParaRPr>
          </a:p>
          <a:p>
            <a:pPr eaLnBrk="1" hangingPunct="1"/>
            <a:r>
              <a:rPr lang="en-US" altLang="zh-CN">
                <a:ea typeface="宋体" panose="02010600030101010101" pitchFamily="2" charset="-122"/>
              </a:rPr>
              <a:t>		target = target.left;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删除该节点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delNode(target.value);</a:t>
            </a:r>
            <a:endParaRPr lang="en-US" altLang="zh-CN">
              <a:ea typeface="宋体" panose="02010600030101010101" pitchFamily="2" charset="-122"/>
            </a:endParaRPr>
          </a:p>
          <a:p>
            <a:pPr eaLnBrk="1" hangingPunct="1"/>
            <a:r>
              <a:rPr lang="en-US" altLang="zh-CN">
                <a:ea typeface="宋体" panose="02010600030101010101" pitchFamily="2" charset="-122"/>
              </a:rPr>
              <a:t>	return target.value;</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delNode(int value) {</a:t>
            </a:r>
            <a:endParaRPr lang="en-US" altLang="zh-CN">
              <a:ea typeface="宋体" panose="02010600030101010101" pitchFamily="2" charset="-122"/>
            </a:endParaRPr>
          </a:p>
          <a:p>
            <a:pPr eaLnBrk="1" hangingPunct="1"/>
            <a:r>
              <a:rPr lang="en-US" altLang="zh-CN">
                <a:ea typeface="宋体" panose="02010600030101010101" pitchFamily="2" charset="-122"/>
              </a:rPr>
              <a:t>		if (root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先找到这个节点</a:t>
            </a:r>
            <a:r>
              <a:rPr lang="en-US" altLang="zh-CN">
                <a:ea typeface="宋体" panose="02010600030101010101" pitchFamily="2" charset="-122"/>
              </a:rPr>
              <a:t>(</a:t>
            </a:r>
            <a:r>
              <a:rPr lang="zh-CN" altLang="en-US">
                <a:ea typeface="宋体" panose="02010600030101010101" pitchFamily="2" charset="-122"/>
              </a:rPr>
              <a:t>要删除的节点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Node targetNode = search(value);</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如果没有找到，就返回</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 == null) {</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找到要删除的节点的父节点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Node parent = searchParent(value);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如果要删除的节点是叶子节点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(targetNode.left == null &amp;&amp; targetNode.right == null)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判断要删除的节点在当前节点的左还是右</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 != null &amp;&amp;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null;</a:t>
            </a:r>
            <a:endParaRPr lang="en-US" altLang="zh-CN">
              <a:ea typeface="宋体" panose="02010600030101010101" pitchFamily="2" charset="-122"/>
            </a:endParaRPr>
          </a:p>
          <a:p>
            <a:pPr eaLnBrk="1" hangingPunct="1"/>
            <a:r>
              <a:rPr lang="en-US" altLang="zh-CN">
                <a:ea typeface="宋体" panose="02010600030101010101" pitchFamily="2" charset="-122"/>
              </a:rPr>
              <a:t>				} else if (parent.right != null &amp;&amp; parent.right.value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parent.right = null;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 </a:t>
            </a:r>
            <a:r>
              <a:rPr lang="zh-CN" altLang="en-US">
                <a:ea typeface="宋体" panose="02010600030101010101" pitchFamily="2" charset="-122"/>
              </a:rPr>
              <a:t>要删除的节点有两个子节点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else if (targetNode.left != null &amp;&amp; targetNode.right != null)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右子节点</a:t>
            </a:r>
            <a:r>
              <a:rPr lang="en-US" altLang="zh-CN">
                <a:ea typeface="宋体" panose="02010600030101010101" pitchFamily="2" charset="-122"/>
              </a:rPr>
              <a:t>(</a:t>
            </a:r>
            <a:r>
              <a:rPr lang="zh-CN" altLang="en-US">
                <a:ea typeface="宋体" panose="02010600030101010101" pitchFamily="2" charset="-122"/>
              </a:rPr>
              <a:t>右子树</a:t>
            </a:r>
            <a:r>
              <a:rPr lang="en-US" altLang="zh-CN">
                <a:ea typeface="宋体" panose="02010600030101010101" pitchFamily="2" charset="-122"/>
              </a:rPr>
              <a:t>)</a:t>
            </a:r>
            <a:r>
              <a:rPr lang="zh-CN" altLang="en-US">
                <a:ea typeface="宋体" panose="02010600030101010101" pitchFamily="2" charset="-122"/>
              </a:rPr>
              <a:t>的最小值，并删除最小值对应节点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minValue = delRightTreeMin(targetNode.right);</a:t>
            </a:r>
            <a:endParaRPr lang="en-US" altLang="zh-CN">
              <a:ea typeface="宋体" panose="02010600030101010101" pitchFamily="2" charset="-122"/>
            </a:endParaRPr>
          </a:p>
          <a:p>
            <a:pPr eaLnBrk="1" hangingPunct="1"/>
            <a:r>
              <a:rPr lang="en-US" altLang="zh-CN">
                <a:ea typeface="宋体" panose="02010600030101010101" pitchFamily="2" charset="-122"/>
              </a:rPr>
              <a:t>		        targetNode.value = minValue;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思路</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左子节点</a:t>
            </a:r>
            <a:r>
              <a:rPr lang="en-US" altLang="zh-CN">
                <a:ea typeface="宋体" panose="02010600030101010101" pitchFamily="2" charset="-122"/>
              </a:rPr>
              <a:t>(</a:t>
            </a:r>
            <a:r>
              <a:rPr lang="zh-CN" altLang="en-US">
                <a:ea typeface="宋体" panose="02010600030101010101" pitchFamily="2" charset="-122"/>
              </a:rPr>
              <a:t>左子树</a:t>
            </a:r>
            <a:r>
              <a:rPr lang="en-US" altLang="zh-CN">
                <a:ea typeface="宋体" panose="02010600030101010101" pitchFamily="2" charset="-122"/>
              </a:rPr>
              <a:t>)</a:t>
            </a:r>
            <a:r>
              <a:rPr lang="zh-CN" altLang="en-US">
                <a:ea typeface="宋体" panose="02010600030101010101" pitchFamily="2" charset="-122"/>
              </a:rPr>
              <a:t>的最大值，并删除最大值对应节点</a:t>
            </a:r>
            <a:endParaRPr lang="zh-CN" altLang="en-US">
              <a:ea typeface="宋体" panose="02010600030101010101" pitchFamily="2" charset="-122"/>
            </a:endParaRPr>
          </a:p>
          <a:p>
            <a:pPr eaLnBrk="1" hangingPunct="1"/>
            <a:r>
              <a:rPr lang="en-US" altLang="zh-CN">
                <a:ea typeface="宋体" panose="02010600030101010101" pitchFamily="2" charset="-122"/>
              </a:rPr>
              <a:t>//		        int maxValue = delLeftTreeMax(targetNode.left);</a:t>
            </a:r>
            <a:endParaRPr lang="en-US" altLang="zh-CN">
              <a:ea typeface="宋体" panose="02010600030101010101" pitchFamily="2" charset="-122"/>
            </a:endParaRPr>
          </a:p>
          <a:p>
            <a:pPr eaLnBrk="1" hangingPunct="1"/>
            <a:r>
              <a:rPr lang="en-US" altLang="zh-CN">
                <a:ea typeface="宋体" panose="02010600030101010101" pitchFamily="2" charset="-122"/>
              </a:rPr>
              <a:t>//		        targetNode.value = maxValue;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要删除的节点有一个子节点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如果要删除的节点有左子节点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(targetNode.left != null)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targetNode.left;</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parent.right = targetNode.left;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如果要删除的节点有右子节点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eaLnBrk="1" hangingPunct="1"/>
            <a:r>
              <a:rPr lang="en-US" altLang="zh-CN">
                <a:ea typeface="宋体" panose="02010600030101010101" pitchFamily="2" charset="-122"/>
              </a:rPr>
              <a:t>						parent.left = targetNode.right;</a:t>
            </a:r>
            <a:endParaRPr lang="en-US" altLang="zh-CN">
              <a:ea typeface="宋体" panose="02010600030101010101" pitchFamily="2" charset="-122"/>
            </a:endParaRPr>
          </a:p>
          <a:p>
            <a:pPr eaLnBrk="1" hangingPunct="1"/>
            <a:r>
              <a:rPr lang="en-US" altLang="zh-CN">
                <a:ea typeface="宋体" panose="02010600030101010101" pitchFamily="2" charset="-122"/>
              </a:rPr>
              <a:t>					} else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parent.right = targetNode.right;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//TestBinarySortTree.scala</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测试删除有两个子节点的节点</a:t>
            </a: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7</a:t>
            </a:r>
            <a:endParaRPr lang="en-US" altLang="zh-CN">
              <a:ea typeface="宋体" panose="02010600030101010101" pitchFamily="2" charset="-122"/>
            </a:endParaRPr>
          </a:p>
          <a:p>
            <a:pPr eaLnBrk="1" hangingPunct="1"/>
            <a:r>
              <a:rPr lang="en-US" altLang="zh-CN">
                <a:ea typeface="宋体" panose="02010600030101010101" pitchFamily="2" charset="-122"/>
              </a:rPr>
              <a:t>println("******************")</a:t>
            </a:r>
            <a:endParaRPr lang="en-US" altLang="zh-CN">
              <a:ea typeface="宋体" panose="02010600030101010101" pitchFamily="2" charset="-122"/>
            </a:endParaRPr>
          </a:p>
          <a:p>
            <a:pPr eaLnBrk="1" hangingPunct="1"/>
            <a:r>
              <a:rPr lang="en-US" altLang="zh-CN">
                <a:ea typeface="宋体" panose="02010600030101010101" pitchFamily="2" charset="-122"/>
              </a:rPr>
              <a:t>binarySortTree.delNode(7);</a:t>
            </a:r>
            <a:endParaRPr lang="en-US" altLang="zh-CN">
              <a:ea typeface="宋体" panose="02010600030101010101" pitchFamily="2" charset="-122"/>
            </a:endParaRPr>
          </a:p>
          <a:p>
            <a:pPr eaLnBrk="1" hangingPunct="1"/>
            <a:r>
              <a:rPr lang="en-US" altLang="zh-CN">
                <a:ea typeface="宋体" panose="02010600030101010101" pitchFamily="2" charset="-122"/>
              </a:rPr>
              <a:t>binarySortTree.infixOrder();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左边</a:t>
            </a:r>
            <a:r>
              <a:rPr lang="en-US" altLang="zh-CN"/>
              <a:t>BST </a:t>
            </a:r>
            <a:r>
              <a:rPr lang="zh-CN" altLang="en-US"/>
              <a:t>存在的问题分析</a:t>
            </a:r>
            <a:r>
              <a:rPr lang="en-US" altLang="zh-CN"/>
              <a:t>:</a:t>
            </a:r>
            <a:endParaRPr lang="en-US" altLang="zh-CN"/>
          </a:p>
          <a:p>
            <a:pPr marL="342900" indent="-342900">
              <a:buAutoNum type="arabicParenR"/>
            </a:pPr>
            <a:r>
              <a:rPr lang="zh-CN" altLang="en-US"/>
              <a:t>左子树全部为空，从形式上看，更像一个单链表</a:t>
            </a:r>
            <a:r>
              <a:rPr lang="en-US" altLang="zh-CN"/>
              <a:t>.</a:t>
            </a:r>
            <a:endParaRPr lang="en-US" altLang="zh-CN"/>
          </a:p>
          <a:p>
            <a:pPr marL="342900" indent="-342900">
              <a:buAutoNum type="arabicParenR"/>
            </a:pPr>
            <a:r>
              <a:rPr lang="zh-CN" altLang="en-US"/>
              <a:t>插入速度没有影响</a:t>
            </a:r>
            <a:endParaRPr lang="en-US" altLang="zh-CN"/>
          </a:p>
          <a:p>
            <a:pPr marL="342900" indent="-342900">
              <a:buAutoNum type="arabicParenR"/>
            </a:pPr>
            <a:r>
              <a:rPr lang="zh-CN" altLang="en-US"/>
              <a:t>查询速度明显降低</a:t>
            </a:r>
            <a:r>
              <a:rPr lang="en-US" altLang="zh-CN"/>
              <a:t>(</a:t>
            </a:r>
            <a:r>
              <a:rPr lang="zh-CN" altLang="en-US"/>
              <a:t>因为需要依次比较</a:t>
            </a:r>
            <a:r>
              <a:rPr lang="en-US" altLang="zh-CN"/>
              <a:t>), </a:t>
            </a:r>
            <a:r>
              <a:rPr lang="zh-CN" altLang="en-US"/>
              <a:t>不能发挥</a:t>
            </a:r>
            <a:r>
              <a:rPr lang="en-US" altLang="zh-CN"/>
              <a:t>BST</a:t>
            </a:r>
            <a:br>
              <a:rPr lang="en-US" altLang="zh-CN"/>
            </a:br>
            <a:r>
              <a:rPr lang="zh-CN" altLang="en-US"/>
              <a:t>的优势，因为每次还需要比较左子树，其查询速度比</a:t>
            </a:r>
            <a:br>
              <a:rPr lang="en-US" altLang="zh-CN"/>
            </a:br>
            <a:r>
              <a:rPr lang="zh-CN" altLang="en-US"/>
              <a:t>单链表还慢</a:t>
            </a:r>
            <a:endParaRPr lang="en-US" altLang="zh-CN"/>
          </a:p>
          <a:p>
            <a:pPr marL="342900" indent="-342900">
              <a:buAutoNum type="arabicParenR"/>
            </a:pPr>
            <a:r>
              <a:rPr lang="zh-CN" altLang="en-US"/>
              <a:t>解决方案</a:t>
            </a:r>
            <a:r>
              <a:rPr lang="en-US" altLang="zh-CN"/>
              <a:t>-</a:t>
            </a:r>
            <a:r>
              <a:rPr lang="zh-CN" altLang="en-US"/>
              <a:t>平衡二叉树</a:t>
            </a:r>
            <a:r>
              <a:rPr lang="en-US" altLang="zh-CN"/>
              <a:t>(AVL)</a:t>
            </a:r>
            <a:endParaRPr lang="zh-CN" altLang="en-US"/>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举例说明</a:t>
            </a:r>
            <a:r>
              <a:rPr lang="en-US" altLang="zh-CN">
                <a:ea typeface="宋体" panose="02010600030101010101" pitchFamily="2" charset="-122"/>
              </a:rPr>
              <a:t>, </a:t>
            </a:r>
            <a:r>
              <a:rPr lang="zh-CN" altLang="en-US">
                <a:ea typeface="宋体" panose="02010600030101010101" pitchFamily="2" charset="-122"/>
              </a:rPr>
              <a:t>看看下面哪些</a:t>
            </a:r>
            <a:r>
              <a:rPr lang="en-US" altLang="zh-CN">
                <a:ea typeface="宋体" panose="02010600030101010101" pitchFamily="2" charset="-122"/>
              </a:rPr>
              <a:t>AVL</a:t>
            </a:r>
            <a:r>
              <a:rPr lang="zh-CN" altLang="en-US">
                <a:ea typeface="宋体" panose="02010600030101010101" pitchFamily="2" charset="-122"/>
              </a:rPr>
              <a:t>树</a:t>
            </a:r>
            <a:r>
              <a:rPr lang="en-US" altLang="zh-CN">
                <a:ea typeface="宋体" panose="02010600030101010101" pitchFamily="2" charset="-122"/>
              </a:rPr>
              <a:t>, </a:t>
            </a:r>
            <a:r>
              <a:rPr lang="zh-CN" altLang="en-US">
                <a:ea typeface="宋体" panose="02010600030101010101" pitchFamily="2" charset="-122"/>
              </a:rPr>
              <a:t>为什么</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228600" indent="-228600" eaLnBrk="1" hangingPunct="1">
              <a:buAutoNum type="arabicPeriod"/>
            </a:pPr>
            <a:r>
              <a:rPr lang="zh-CN" altLang="en-US">
                <a:ea typeface="宋体" panose="02010600030101010101" pitchFamily="2" charset="-122"/>
              </a:rPr>
              <a:t>图</a:t>
            </a:r>
            <a:r>
              <a:rPr lang="en-US" altLang="zh-CN">
                <a:ea typeface="宋体" panose="02010600030101010101" pitchFamily="2" charset="-122"/>
              </a:rPr>
              <a:t>1 </a:t>
            </a:r>
            <a:r>
              <a:rPr lang="zh-CN" altLang="en-US">
                <a:ea typeface="宋体" panose="02010600030101010101" pitchFamily="2" charset="-122"/>
              </a:rPr>
              <a:t>是</a:t>
            </a:r>
            <a:r>
              <a:rPr lang="en-US" altLang="zh-CN">
                <a:ea typeface="宋体" panose="02010600030101010101" pitchFamily="2" charset="-122"/>
              </a:rPr>
              <a:t>AVL</a:t>
            </a:r>
            <a:r>
              <a:rPr lang="en-US" altLang="zh-CN" baseline="0">
                <a:ea typeface="宋体" panose="02010600030101010101" pitchFamily="2" charset="-122"/>
              </a:rPr>
              <a:t> </a:t>
            </a:r>
            <a:r>
              <a:rPr lang="zh-CN" altLang="en-US" baseline="0">
                <a:ea typeface="宋体" panose="02010600030101010101" pitchFamily="2" charset="-122"/>
              </a:rPr>
              <a:t>树，对于顶点的左子树来说，高度为</a:t>
            </a:r>
            <a:r>
              <a:rPr lang="en-US" altLang="zh-CN" baseline="0">
                <a:ea typeface="宋体" panose="02010600030101010101" pitchFamily="2" charset="-122"/>
              </a:rPr>
              <a:t>2,</a:t>
            </a:r>
            <a:r>
              <a:rPr lang="zh-CN" altLang="en-US" baseline="0">
                <a:ea typeface="宋体" panose="02010600030101010101" pitchFamily="2" charset="-122"/>
              </a:rPr>
              <a:t>对于顶点的右子树来说 高度</a:t>
            </a:r>
            <a:r>
              <a:rPr lang="en-US" altLang="zh-CN" baseline="0">
                <a:ea typeface="宋体" panose="02010600030101010101" pitchFamily="2" charset="-122"/>
              </a:rPr>
              <a:t>1 </a:t>
            </a:r>
            <a:endParaRPr lang="en-US" altLang="zh-CN" baseline="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a:ea typeface="宋体" panose="02010600030101010101" pitchFamily="2" charset="-122"/>
              </a:rPr>
              <a:t>图</a:t>
            </a:r>
            <a:r>
              <a:rPr lang="en-US" altLang="zh-CN">
                <a:ea typeface="宋体" panose="02010600030101010101" pitchFamily="2" charset="-122"/>
              </a:rPr>
              <a:t>2 </a:t>
            </a:r>
            <a:r>
              <a:rPr lang="zh-CN" altLang="en-US">
                <a:ea typeface="宋体" panose="02010600030101010101" pitchFamily="2" charset="-122"/>
              </a:rPr>
              <a:t>是</a:t>
            </a:r>
            <a:r>
              <a:rPr lang="en-US" altLang="zh-CN">
                <a:ea typeface="宋体" panose="02010600030101010101" pitchFamily="2" charset="-122"/>
              </a:rPr>
              <a:t>AVL</a:t>
            </a:r>
            <a:r>
              <a:rPr lang="en-US" altLang="zh-CN" baseline="0">
                <a:ea typeface="宋体" panose="02010600030101010101" pitchFamily="2" charset="-122"/>
              </a:rPr>
              <a:t> </a:t>
            </a:r>
            <a:r>
              <a:rPr lang="zh-CN" altLang="en-US" baseline="0">
                <a:ea typeface="宋体" panose="02010600030101010101" pitchFamily="2" charset="-122"/>
              </a:rPr>
              <a:t>树，对于顶点的左子树来说，高度为</a:t>
            </a:r>
            <a:r>
              <a:rPr lang="en-US" altLang="zh-CN" baseline="0">
                <a:ea typeface="宋体" panose="02010600030101010101" pitchFamily="2" charset="-122"/>
              </a:rPr>
              <a:t>2,</a:t>
            </a:r>
            <a:r>
              <a:rPr lang="zh-CN" altLang="en-US" baseline="0">
                <a:ea typeface="宋体" panose="02010600030101010101" pitchFamily="2" charset="-122"/>
              </a:rPr>
              <a:t>对于顶点的右子树来说 高度</a:t>
            </a:r>
            <a:r>
              <a:rPr lang="en-US" altLang="zh-CN" baseline="0">
                <a:ea typeface="宋体" panose="02010600030101010101" pitchFamily="2" charset="-122"/>
              </a:rPr>
              <a:t>2</a:t>
            </a:r>
            <a:endParaRPr lang="en-US" altLang="zh-CN" baseline="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a:ea typeface="宋体" panose="02010600030101010101" pitchFamily="2" charset="-122"/>
              </a:rPr>
              <a:t>图</a:t>
            </a:r>
            <a:r>
              <a:rPr lang="en-US" altLang="zh-CN">
                <a:ea typeface="宋体" panose="02010600030101010101" pitchFamily="2" charset="-122"/>
              </a:rPr>
              <a:t>3 </a:t>
            </a:r>
            <a:r>
              <a:rPr lang="zh-CN" altLang="en-US">
                <a:ea typeface="宋体" panose="02010600030101010101" pitchFamily="2" charset="-122"/>
              </a:rPr>
              <a:t>不是</a:t>
            </a:r>
            <a:r>
              <a:rPr lang="en-US" altLang="zh-CN">
                <a:ea typeface="宋体" panose="02010600030101010101" pitchFamily="2" charset="-122"/>
              </a:rPr>
              <a:t>AVL</a:t>
            </a:r>
            <a:r>
              <a:rPr lang="en-US" altLang="zh-CN" baseline="0">
                <a:ea typeface="宋体" panose="02010600030101010101" pitchFamily="2" charset="-122"/>
              </a:rPr>
              <a:t> </a:t>
            </a:r>
            <a:r>
              <a:rPr lang="zh-CN" altLang="en-US" baseline="0">
                <a:ea typeface="宋体" panose="02010600030101010101" pitchFamily="2" charset="-122"/>
              </a:rPr>
              <a:t>树，对于顶点的左子树来说，高度为</a:t>
            </a:r>
            <a:r>
              <a:rPr lang="en-US" altLang="zh-CN" baseline="0">
                <a:ea typeface="宋体" panose="02010600030101010101" pitchFamily="2" charset="-122"/>
              </a:rPr>
              <a:t>3,</a:t>
            </a:r>
            <a:r>
              <a:rPr lang="zh-CN" altLang="en-US" baseline="0">
                <a:ea typeface="宋体" panose="02010600030101010101" pitchFamily="2" charset="-122"/>
              </a:rPr>
              <a:t>对于顶点的右子树来说 高度</a:t>
            </a:r>
            <a:r>
              <a:rPr lang="en-US" altLang="zh-CN" baseline="0">
                <a:ea typeface="宋体" panose="02010600030101010101" pitchFamily="2" charset="-122"/>
              </a:rPr>
              <a:t>1  </a:t>
            </a:r>
            <a:endParaRPr lang="en-US" altLang="zh-CN" baseline="0">
              <a:ea typeface="宋体" panose="02010600030101010101" pitchFamily="2" charset="-122"/>
            </a:endParaRPr>
          </a:p>
          <a:p>
            <a:pPr marL="228600" indent="-228600" eaLnBrk="1" hangingPunct="1">
              <a:buAutoNum type="arabicPeriod"/>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//java</a:t>
            </a:r>
            <a:r>
              <a:rPr lang="zh-CN" altLang="en-US">
                <a:ea typeface="宋体" panose="02010600030101010101" pitchFamily="2" charset="-122"/>
              </a:rPr>
              <a:t>代码 </a:t>
            </a:r>
            <a:r>
              <a:rPr lang="en-US" altLang="zh-CN">
                <a:ea typeface="宋体" panose="02010600030101010101" pitchFamily="2" charset="-122"/>
              </a:rPr>
              <a:t>【</a:t>
            </a:r>
            <a:r>
              <a:rPr lang="zh-CN" altLang="en-US">
                <a:ea typeface="宋体" panose="02010600030101010101" pitchFamily="2" charset="-122"/>
              </a:rPr>
              <a:t>动画是否正确</a:t>
            </a:r>
            <a:r>
              <a:rPr lang="zh-CN" altLang="en-US" baseline="0">
                <a:ea typeface="宋体" panose="02010600030101010101" pitchFamily="2" charset="-122"/>
              </a:rPr>
              <a:t> 待</a:t>
            </a:r>
            <a:r>
              <a:rPr lang="en-US" altLang="zh-CN" baseline="0">
                <a:ea typeface="宋体" panose="02010600030101010101" pitchFamily="2" charset="-122"/>
              </a:rPr>
              <a:t>.</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com.atguigu.avl;</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TestBinarySortTree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arr = { 1, 2, 3, 4, 5, 6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测试左旋转的数列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 4,3,6,5,7,8};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测试右旋转的数列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{10,12, 8, 9, 7, 6};</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创建一颗二叉排序树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BinarySortTree binarySortTree = new BinarySortTree();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循环添加数据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 (int i = 0; i &lt; arr.length;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binarySortTree.add(new Node(arr[i]));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使用中序遍历看看二叉排序树是否正确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binarySortTree.infixOrder();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当前树的高度</a:t>
            </a:r>
            <a:r>
              <a:rPr lang="en-US" altLang="zh-CN">
                <a:ea typeface="宋体" panose="02010600030101010101" pitchFamily="2" charset="-122"/>
              </a:rPr>
              <a:t>=" + binarySortTree.getRoot().height());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当前树的左子树高度是</a:t>
            </a:r>
            <a:r>
              <a:rPr lang="en-US" altLang="zh-CN">
                <a:ea typeface="宋体" panose="02010600030101010101" pitchFamily="2" charset="-122"/>
              </a:rPr>
              <a:t>" + binarySortTree.getRoot().leftHeight());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当前树的右子树高度是</a:t>
            </a:r>
            <a:r>
              <a:rPr lang="en-US" altLang="zh-CN">
                <a:ea typeface="宋体" panose="02010600030101010101" pitchFamily="2" charset="-122"/>
              </a:rPr>
              <a:t>" + binarySortTree.getRoot().rightHeight());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当前树的根节点的值是</a:t>
            </a:r>
            <a:r>
              <a:rPr lang="en-US" altLang="zh-CN">
                <a:ea typeface="宋体" panose="02010600030101010101" pitchFamily="2" charset="-122"/>
              </a:rPr>
              <a:t>" + binarySortTree.getRoot().value);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Node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Node(int nodeVal)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value = nodeVal;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返回左子树的高度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leftHeight()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if(left==null)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left.height();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返回右子树的高度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rightHeight()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if(right==null)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right.height();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返回当前节点的高度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Math.max(left == null ? 0 : left.height(), right == null ? 0 : right.height())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(value == this.value) { // </a:t>
            </a:r>
            <a:r>
              <a:rPr lang="zh-CN" altLang="en-US">
                <a:ea typeface="宋体" panose="02010600030101010101" pitchFamily="2" charset="-122"/>
              </a:rPr>
              <a:t>如果相等</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(value &gt; this.value) {// </a:t>
            </a:r>
            <a:r>
              <a:rPr lang="zh-CN" altLang="en-US">
                <a:ea typeface="宋体" panose="02010600030101010101" pitchFamily="2" charset="-122"/>
              </a:rPr>
              <a:t>如果查找的值大于当前值，向右子树查找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(this.right == null) { // </a:t>
            </a:r>
            <a:r>
              <a:rPr lang="zh-CN" altLang="en-US">
                <a:ea typeface="宋体" panose="02010600030101010101" pitchFamily="2" charset="-122"/>
              </a:rPr>
              <a:t>如果右子树为空了，返回</a:t>
            </a:r>
            <a:r>
              <a:rPr lang="en-US" altLang="zh-CN">
                <a:ea typeface="宋体" panose="02010600030101010101" pitchFamily="2" charset="-122"/>
              </a:rPr>
              <a: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this.right.search(value);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如果查找的值小于当前值，向左子树查找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 // </a:t>
            </a:r>
            <a:r>
              <a:rPr lang="zh-CN" altLang="en-US">
                <a:ea typeface="宋体" panose="02010600030101010101" pitchFamily="2" charset="-122"/>
              </a:rPr>
              <a:t>如果左子树为空了，返回</a:t>
            </a:r>
            <a:r>
              <a:rPr lang="en-US" altLang="zh-CN">
                <a:ea typeface="宋体" panose="02010600030101010101" pitchFamily="2" charset="-122"/>
              </a:rPr>
              <a: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this.left.search(value);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查找父节点</a:t>
            </a:r>
            <a:r>
              <a:rPr lang="en-US" altLang="zh-CN">
                <a:ea typeface="宋体" panose="02010600030101010101" pitchFamily="2" charset="-122"/>
              </a:rPr>
              <a:t>(</a:t>
            </a:r>
            <a:r>
              <a:rPr lang="zh-CN" altLang="en-US">
                <a:ea typeface="宋体" panose="02010600030101010101" pitchFamily="2" charset="-122"/>
              </a:rPr>
              <a:t>这个方法和删除节点类型无关，就是查找父节点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searchParent(int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&amp;&amp; this.left.value == value) || (this.right != null &amp;&amp; this.right.value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如果查找的值大于当前节点，并且当前节点的右子节点不为空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(value &gt; this.value &amp;&amp;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this.right.searchParent(value);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(value &lt; this.value &amp;&amp;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this.left.searchParent(value);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add(Node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判断传入的节点的值，比当前子树的根节点的值是大还是小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如果添加的节点的值，比当前节点的值小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(node.value &lt; this.value)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如果左节点为空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this.left.add(node);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this.right.add(node);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r>
              <a:rPr lang="en-US" altLang="zh-CN">
                <a:ea typeface="宋体" panose="02010600030101010101" pitchFamily="2" charset="-122"/>
              </a:rPr>
              <a:t>[</a:t>
            </a:r>
            <a:r>
              <a:rPr lang="zh-CN" altLang="en-US">
                <a:ea typeface="宋体" panose="02010600030101010101" pitchFamily="2" charset="-122"/>
              </a:rPr>
              <a:t>单旋转</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(rightHeight() - leftHeight() &gt;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leftRotate();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(leftHeight() - rightHeight() &gt;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rightRotate();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右旋转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void rightRotate()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newLeft = 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newLeft.right=right;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newLeft.left=left.right;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value=left.value;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left=left.left;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right=newLeft;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void leftRotate()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创建一个新的节点 </a:t>
            </a:r>
            <a:r>
              <a:rPr lang="en-US" altLang="zh-CN">
                <a:ea typeface="宋体" panose="02010600030101010101" pitchFamily="2" charset="-122"/>
              </a:rPr>
              <a:t>newNode (</a:t>
            </a:r>
            <a:r>
              <a:rPr lang="zh-CN" altLang="en-US">
                <a:ea typeface="宋体" panose="02010600030101010101" pitchFamily="2" charset="-122"/>
              </a:rPr>
              <a:t>以</a:t>
            </a:r>
            <a:r>
              <a:rPr lang="en-US" altLang="zh-CN">
                <a:ea typeface="宋体" panose="02010600030101010101" pitchFamily="2" charset="-122"/>
              </a:rPr>
              <a:t>4</a:t>
            </a:r>
            <a:r>
              <a:rPr lang="zh-CN" altLang="en-US">
                <a:ea typeface="宋体" panose="02010600030101010101" pitchFamily="2" charset="-122"/>
              </a:rPr>
              <a:t>这个值创建</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创建一个新的节点，值等于当前根节点的值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newLeft = 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把新节点的左子树设置了当前节点的左子树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newLeft.left=left;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把新节点的右子树设置为当前节点的右子树的左子树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newLeft.right=right.left;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把当前节点的值换为右子节点的值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value=right.value;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把当前节点的右子树设置成右子树的右子树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right=right.right;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把当前节点的左子树设置为新节点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left=newLeft;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a:t>
            </a:r>
            <a:r>
              <a:rPr lang="zh-CN" altLang="en-US">
                <a:ea typeface="宋体" panose="02010600030101010101" pitchFamily="2" charset="-122"/>
              </a:rPr>
              <a:t>节点值</a:t>
            </a:r>
            <a:r>
              <a:rPr lang="en-US" altLang="zh-CN">
                <a:ea typeface="宋体" panose="02010600030101010101" pitchFamily="2" charset="-122"/>
              </a:rPr>
              <a:t>=" + this.value;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BinarySortTree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Node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getRoot()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searchParent(int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该返回返回右子树的最小值，并删除该节点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最小值就是</a:t>
            </a:r>
            <a:r>
              <a:rPr lang="en-US" altLang="zh-CN">
                <a:ea typeface="宋体" panose="02010600030101010101" pitchFamily="2" charset="-122"/>
              </a:rPr>
              <a:t>node</a:t>
            </a:r>
            <a:r>
              <a:rPr lang="zh-CN" altLang="en-US">
                <a:ea typeface="宋体" panose="02010600030101010101" pitchFamily="2" charset="-122"/>
              </a:rPr>
              <a:t>节点，因为是引用传递</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int delRightTreeMin(Node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target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循环查找左节点，就会找到最小值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(target.left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target = target.left;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delNode(target.value);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target.value;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删除节点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delNode(int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先找到这个节点</a:t>
            </a:r>
            <a:r>
              <a:rPr lang="en-US" altLang="zh-CN">
                <a:ea typeface="宋体" panose="02010600030101010101" pitchFamily="2" charset="-122"/>
              </a:rPr>
              <a:t>(</a:t>
            </a:r>
            <a:r>
              <a:rPr lang="zh-CN" altLang="en-US">
                <a:ea typeface="宋体" panose="02010600030101010101" pitchFamily="2" charset="-122"/>
              </a:rPr>
              <a:t>要删除的节点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targetNode = 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如果没有找到，就返回</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如果只有最后一个节点了，就置空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(root.left == null &amp;&amp; root.right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找到要删除的节点的父节点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searchParent(value);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如果要删除的节点是叶子节点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(targetNode.left == null &amp;&amp; targetNode.right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判断要删除的节点在当前节点的左还是右</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 != null &amp;&amp;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(parent.right != null &amp;&amp; parent.right.value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 </a:t>
            </a:r>
            <a:r>
              <a:rPr lang="zh-CN" altLang="en-US">
                <a:ea typeface="宋体" panose="02010600030101010101" pitchFamily="2" charset="-122"/>
              </a:rPr>
              <a:t>要删除的节点有两个子节点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else if (targetNode.left != null &amp;&amp; targetNode.right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右子节点</a:t>
            </a:r>
            <a:r>
              <a:rPr lang="en-US" altLang="zh-CN">
                <a:ea typeface="宋体" panose="02010600030101010101" pitchFamily="2" charset="-122"/>
              </a:rPr>
              <a:t>(</a:t>
            </a:r>
            <a:r>
              <a:rPr lang="zh-CN" altLang="en-US">
                <a:ea typeface="宋体" panose="02010600030101010101" pitchFamily="2" charset="-122"/>
              </a:rPr>
              <a:t>右子树</a:t>
            </a:r>
            <a:r>
              <a:rPr lang="en-US" altLang="zh-CN">
                <a:ea typeface="宋体" panose="02010600030101010101" pitchFamily="2" charset="-122"/>
              </a:rPr>
              <a:t>)</a:t>
            </a:r>
            <a:r>
              <a:rPr lang="zh-CN" altLang="en-US">
                <a:ea typeface="宋体" panose="02010600030101010101" pitchFamily="2" charset="-122"/>
              </a:rPr>
              <a:t>的最小值，并删除最小值对应节点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minValue = delRightTreeMin(targetNode.right);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targetNode.value = minValue;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思路</a:t>
            </a:r>
            <a:r>
              <a:rPr lang="en-US" altLang="zh-CN">
                <a:ea typeface="宋体" panose="02010600030101010101" pitchFamily="2" charset="-122"/>
              </a:rPr>
              <a:t>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左子节点</a:t>
            </a:r>
            <a:r>
              <a:rPr lang="en-US" altLang="zh-CN">
                <a:ea typeface="宋体" panose="02010600030101010101" pitchFamily="2" charset="-122"/>
              </a:rPr>
              <a:t>(</a:t>
            </a:r>
            <a:r>
              <a:rPr lang="zh-CN" altLang="en-US">
                <a:ea typeface="宋体" panose="02010600030101010101" pitchFamily="2" charset="-122"/>
              </a:rPr>
              <a:t>左子树</a:t>
            </a:r>
            <a:r>
              <a:rPr lang="en-US" altLang="zh-CN">
                <a:ea typeface="宋体" panose="02010600030101010101" pitchFamily="2" charset="-122"/>
              </a:rPr>
              <a:t>)</a:t>
            </a:r>
            <a:r>
              <a:rPr lang="zh-CN" altLang="en-US">
                <a:ea typeface="宋体" panose="02010600030101010101" pitchFamily="2" charset="-122"/>
              </a:rPr>
              <a:t>的最大值，并删除最大值对应节点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int maxValue = delLeftTreeMax(targetNode.left);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targetNode.value = maxValue;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要删除的节点有一个子节点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如果要删除的节点有左子节点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(targetNode.left != null)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parent.right = 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如果要删除的节点有右子节点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parent.right = 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向二叉排序树添加节点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add(Node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如果是一颗空树，则直接赋给</a:t>
            </a:r>
            <a:r>
              <a:rPr lang="en-US" altLang="zh-CN">
                <a:ea typeface="宋体" panose="02010600030101010101" pitchFamily="2" charset="-122"/>
              </a:rPr>
              <a:t>root</a:t>
            </a:r>
            <a:r>
              <a:rPr lang="zh-CN" altLang="en-US">
                <a:ea typeface="宋体" panose="02010600030101010101" pitchFamily="2" charset="-122"/>
              </a:rPr>
              <a:t>即可</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//java</a:t>
            </a:r>
            <a:r>
              <a:rPr lang="zh-CN" altLang="en-US">
                <a:ea typeface="宋体" panose="02010600030101010101" pitchFamily="2" charset="-122"/>
              </a:rPr>
              <a:t>代码 </a:t>
            </a:r>
            <a:r>
              <a:rPr lang="en-US" altLang="zh-CN">
                <a:ea typeface="宋体" panose="02010600030101010101" pitchFamily="2" charset="-122"/>
              </a:rPr>
              <a:t>【</a:t>
            </a:r>
            <a:r>
              <a:rPr lang="zh-CN" altLang="en-US">
                <a:ea typeface="宋体" panose="02010600030101010101" pitchFamily="2" charset="-122"/>
              </a:rPr>
              <a:t>动画是否正确</a:t>
            </a:r>
            <a:r>
              <a:rPr lang="zh-CN" altLang="en-US" baseline="0">
                <a:ea typeface="宋体" panose="02010600030101010101" pitchFamily="2" charset="-122"/>
              </a:rPr>
              <a:t> 待</a:t>
            </a:r>
            <a:r>
              <a:rPr lang="en-US" altLang="zh-CN" baseline="0">
                <a:ea typeface="宋体" panose="02010600030101010101" pitchFamily="2" charset="-122"/>
              </a:rPr>
              <a:t>.</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com.atguigu.avl;</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TestBinarySortTree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arr = { 1, 2, 3, 4, 5, 6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测试左旋转的数列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 4,3,6,5,7,8};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测试右旋转的数列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{10,12, 8, 9, 7, 6};</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创建一颗二叉排序树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BinarySortTree binarySortTree = new BinarySortTree();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循环添加数据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 (int i = 0; i &lt; arr.length;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binarySortTree.add(new Node(arr[i]));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使用中序遍历看看二叉排序树是否正确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binarySortTree.infixOrder();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当前树的高度</a:t>
            </a:r>
            <a:r>
              <a:rPr lang="en-US" altLang="zh-CN">
                <a:ea typeface="宋体" panose="02010600030101010101" pitchFamily="2" charset="-122"/>
              </a:rPr>
              <a:t>=" + binarySortTree.getRoot().height());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当前树的左子树高度是</a:t>
            </a:r>
            <a:r>
              <a:rPr lang="en-US" altLang="zh-CN">
                <a:ea typeface="宋体" panose="02010600030101010101" pitchFamily="2" charset="-122"/>
              </a:rPr>
              <a:t>" + binarySortTree.getRoot().leftHeight());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当前树的右子树高度是</a:t>
            </a:r>
            <a:r>
              <a:rPr lang="en-US" altLang="zh-CN">
                <a:ea typeface="宋体" panose="02010600030101010101" pitchFamily="2" charset="-122"/>
              </a:rPr>
              <a:t>" + binarySortTree.getRoot().rightHeight());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当前树的根节点的值是</a:t>
            </a:r>
            <a:r>
              <a:rPr lang="en-US" altLang="zh-CN">
                <a:ea typeface="宋体" panose="02010600030101010101" pitchFamily="2" charset="-122"/>
              </a:rPr>
              <a:t>" + binarySortTree.getRoot().value);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Node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Node(int nodeVal)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value = nodeVal;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返回左子树的高度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leftHeight()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if(left==null)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left.height();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返回右子树的高度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rightHeight()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if(right==null)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right.height();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返回当前节点的高度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Math.max(left == null ? 0 : left.height(), right == null ? 0 : right.height())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(value == this.value) { // </a:t>
            </a:r>
            <a:r>
              <a:rPr lang="zh-CN" altLang="en-US">
                <a:ea typeface="宋体" panose="02010600030101010101" pitchFamily="2" charset="-122"/>
              </a:rPr>
              <a:t>如果相等</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(value &gt; this.value) {// </a:t>
            </a:r>
            <a:r>
              <a:rPr lang="zh-CN" altLang="en-US">
                <a:ea typeface="宋体" panose="02010600030101010101" pitchFamily="2" charset="-122"/>
              </a:rPr>
              <a:t>如果查找的值大于当前值，向右子树查找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(this.right == null) { // </a:t>
            </a:r>
            <a:r>
              <a:rPr lang="zh-CN" altLang="en-US">
                <a:ea typeface="宋体" panose="02010600030101010101" pitchFamily="2" charset="-122"/>
              </a:rPr>
              <a:t>如果右子树为空了，返回</a:t>
            </a:r>
            <a:r>
              <a:rPr lang="en-US" altLang="zh-CN">
                <a:ea typeface="宋体" panose="02010600030101010101" pitchFamily="2" charset="-122"/>
              </a:rPr>
              <a: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this.right.search(value);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如果查找的值小于当前值，向左子树查找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 // </a:t>
            </a:r>
            <a:r>
              <a:rPr lang="zh-CN" altLang="en-US">
                <a:ea typeface="宋体" panose="02010600030101010101" pitchFamily="2" charset="-122"/>
              </a:rPr>
              <a:t>如果左子树为空了，返回</a:t>
            </a:r>
            <a:r>
              <a:rPr lang="en-US" altLang="zh-CN">
                <a:ea typeface="宋体" panose="02010600030101010101" pitchFamily="2" charset="-122"/>
              </a:rPr>
              <a: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this.left.search(value);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查找父节点</a:t>
            </a:r>
            <a:r>
              <a:rPr lang="en-US" altLang="zh-CN">
                <a:ea typeface="宋体" panose="02010600030101010101" pitchFamily="2" charset="-122"/>
              </a:rPr>
              <a:t>(</a:t>
            </a:r>
            <a:r>
              <a:rPr lang="zh-CN" altLang="en-US">
                <a:ea typeface="宋体" panose="02010600030101010101" pitchFamily="2" charset="-122"/>
              </a:rPr>
              <a:t>这个方法和删除节点类型无关，就是查找父节点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searchParent(int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&amp;&amp; this.left.value == value) || (this.right != null &amp;&amp; this.right.value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如果查找的值大于当前节点，并且当前节点的右子节点不为空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(value &gt; this.value &amp;&amp;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this.right.searchParent(value);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(value &lt; this.value &amp;&amp;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this.left.searchParent(value);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add(Node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判断传入的节点的值，比当前子树的根节点的值是大还是小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如果添加的节点的值，比当前节点的值小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(node.value &lt; this.value)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如果左节点为空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this.left.add(node);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this.right.add(node);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r>
              <a:rPr lang="en-US" altLang="zh-CN">
                <a:ea typeface="宋体" panose="02010600030101010101" pitchFamily="2" charset="-122"/>
              </a:rPr>
              <a:t>[</a:t>
            </a:r>
            <a:r>
              <a:rPr lang="zh-CN" altLang="en-US">
                <a:ea typeface="宋体" panose="02010600030101010101" pitchFamily="2" charset="-122"/>
              </a:rPr>
              <a:t>单旋转</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(rightHeight() - leftHeight() &gt;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leftRotate();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(leftHeight() - rightHeight() &gt;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rightRotate();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右旋转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void rightRotate()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newLeft = 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newLeft.right=right;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newLeft.left=left.right;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value=left.value;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left=left.left;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right=newLeft;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void leftRotate()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创建一个新的节点 </a:t>
            </a:r>
            <a:r>
              <a:rPr lang="en-US" altLang="zh-CN">
                <a:ea typeface="宋体" panose="02010600030101010101" pitchFamily="2" charset="-122"/>
              </a:rPr>
              <a:t>newNode (</a:t>
            </a:r>
            <a:r>
              <a:rPr lang="zh-CN" altLang="en-US">
                <a:ea typeface="宋体" panose="02010600030101010101" pitchFamily="2" charset="-122"/>
              </a:rPr>
              <a:t>以</a:t>
            </a:r>
            <a:r>
              <a:rPr lang="en-US" altLang="zh-CN">
                <a:ea typeface="宋体" panose="02010600030101010101" pitchFamily="2" charset="-122"/>
              </a:rPr>
              <a:t>4</a:t>
            </a:r>
            <a:r>
              <a:rPr lang="zh-CN" altLang="en-US">
                <a:ea typeface="宋体" panose="02010600030101010101" pitchFamily="2" charset="-122"/>
              </a:rPr>
              <a:t>这个值创建</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创建一个新的节点，值等于当前根节点的值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newLeft = 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把新节点的左子树设置了当前节点的左子树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newLeft.left=left;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把新节点的右子树设置为当前节点的右子树的左子树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newLeft.right=right.left;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把当前节点的值换为右子节点的值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value=right.value;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把当前节点的右子树设置成右子树的右子树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right=right.right;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把当前节点的左子树设置为新节点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left=newLeft;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a:t>
            </a:r>
            <a:r>
              <a:rPr lang="zh-CN" altLang="en-US">
                <a:ea typeface="宋体" panose="02010600030101010101" pitchFamily="2" charset="-122"/>
              </a:rPr>
              <a:t>节点值</a:t>
            </a:r>
            <a:r>
              <a:rPr lang="en-US" altLang="zh-CN">
                <a:ea typeface="宋体" panose="02010600030101010101" pitchFamily="2" charset="-122"/>
              </a:rPr>
              <a:t>=" + this.value;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BinarySortTree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Node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getRoot()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searchParent(int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该返回返回右子树的最小值，并删除该节点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最小值就是</a:t>
            </a:r>
            <a:r>
              <a:rPr lang="en-US" altLang="zh-CN">
                <a:ea typeface="宋体" panose="02010600030101010101" pitchFamily="2" charset="-122"/>
              </a:rPr>
              <a:t>node</a:t>
            </a:r>
            <a:r>
              <a:rPr lang="zh-CN" altLang="en-US">
                <a:ea typeface="宋体" panose="02010600030101010101" pitchFamily="2" charset="-122"/>
              </a:rPr>
              <a:t>节点，因为是引用传递</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int delRightTreeMin(Node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target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循环查找左节点，就会找到最小值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(target.left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target = target.left;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delNode(target.value);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target.value;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删除节点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delNode(int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先找到这个节点</a:t>
            </a:r>
            <a:r>
              <a:rPr lang="en-US" altLang="zh-CN">
                <a:ea typeface="宋体" panose="02010600030101010101" pitchFamily="2" charset="-122"/>
              </a:rPr>
              <a:t>(</a:t>
            </a:r>
            <a:r>
              <a:rPr lang="zh-CN" altLang="en-US">
                <a:ea typeface="宋体" panose="02010600030101010101" pitchFamily="2" charset="-122"/>
              </a:rPr>
              <a:t>要删除的节点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targetNode = 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如果没有找到，就返回</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如果只有最后一个节点了，就置空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(root.left == null &amp;&amp; root.right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找到要删除的节点的父节点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searchParent(value);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如果要删除的节点是叶子节点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(targetNode.left == null &amp;&amp; targetNode.right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判断要删除的节点在当前节点的左还是右</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 != null &amp;&amp;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(parent.right != null &amp;&amp; parent.right.value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 </a:t>
            </a:r>
            <a:r>
              <a:rPr lang="zh-CN" altLang="en-US">
                <a:ea typeface="宋体" panose="02010600030101010101" pitchFamily="2" charset="-122"/>
              </a:rPr>
              <a:t>要删除的节点有两个子节点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else if (targetNode.left != null &amp;&amp; targetNode.right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右子节点</a:t>
            </a:r>
            <a:r>
              <a:rPr lang="en-US" altLang="zh-CN">
                <a:ea typeface="宋体" panose="02010600030101010101" pitchFamily="2" charset="-122"/>
              </a:rPr>
              <a:t>(</a:t>
            </a:r>
            <a:r>
              <a:rPr lang="zh-CN" altLang="en-US">
                <a:ea typeface="宋体" panose="02010600030101010101" pitchFamily="2" charset="-122"/>
              </a:rPr>
              <a:t>右子树</a:t>
            </a:r>
            <a:r>
              <a:rPr lang="en-US" altLang="zh-CN">
                <a:ea typeface="宋体" panose="02010600030101010101" pitchFamily="2" charset="-122"/>
              </a:rPr>
              <a:t>)</a:t>
            </a:r>
            <a:r>
              <a:rPr lang="zh-CN" altLang="en-US">
                <a:ea typeface="宋体" panose="02010600030101010101" pitchFamily="2" charset="-122"/>
              </a:rPr>
              <a:t>的最小值，并删除最小值对应节点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minValue = delRightTreeMin(targetNode.right);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targetNode.value = minValue;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思路</a:t>
            </a:r>
            <a:r>
              <a:rPr lang="en-US" altLang="zh-CN">
                <a:ea typeface="宋体" panose="02010600030101010101" pitchFamily="2" charset="-122"/>
              </a:rPr>
              <a:t>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左子节点</a:t>
            </a:r>
            <a:r>
              <a:rPr lang="en-US" altLang="zh-CN">
                <a:ea typeface="宋体" panose="02010600030101010101" pitchFamily="2" charset="-122"/>
              </a:rPr>
              <a:t>(</a:t>
            </a:r>
            <a:r>
              <a:rPr lang="zh-CN" altLang="en-US">
                <a:ea typeface="宋体" panose="02010600030101010101" pitchFamily="2" charset="-122"/>
              </a:rPr>
              <a:t>左子树</a:t>
            </a:r>
            <a:r>
              <a:rPr lang="en-US" altLang="zh-CN">
                <a:ea typeface="宋体" panose="02010600030101010101" pitchFamily="2" charset="-122"/>
              </a:rPr>
              <a:t>)</a:t>
            </a:r>
            <a:r>
              <a:rPr lang="zh-CN" altLang="en-US">
                <a:ea typeface="宋体" panose="02010600030101010101" pitchFamily="2" charset="-122"/>
              </a:rPr>
              <a:t>的最大值，并删除最大值对应节点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int maxValue = delLeftTreeMax(targetNode.left);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targetNode.value = maxValue;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要删除的节点有一个子节点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如果要删除的节点有左子节点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(targetNode.left != null)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parent.right = 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如果要删除的节点有右子节点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parent.right = 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向二叉排序树添加节点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add(Node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如果是一颗空树，则直接赋给</a:t>
            </a:r>
            <a:r>
              <a:rPr lang="en-US" altLang="zh-CN">
                <a:ea typeface="宋体" panose="02010600030101010101" pitchFamily="2" charset="-122"/>
              </a:rPr>
              <a:t>root</a:t>
            </a:r>
            <a:r>
              <a:rPr lang="zh-CN" altLang="en-US">
                <a:ea typeface="宋体" panose="02010600030101010101" pitchFamily="2" charset="-122"/>
              </a:rPr>
              <a:t>即可</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解决思路分析</a:t>
            </a:r>
            <a:endParaRPr lang="en-US" altLang="zh-CN">
              <a:ea typeface="宋体" panose="02010600030101010101" pitchFamily="2" charset="-122"/>
            </a:endParaRPr>
          </a:p>
          <a:p>
            <a:r>
              <a:rPr lang="zh-CN" altLang="zh-CN" sz="1200">
                <a:solidFill>
                  <a:schemeClr val="dk1"/>
                </a:solidFill>
                <a:effectLst/>
                <a:latin typeface="+mn-lt"/>
                <a:ea typeface="+mn-ea"/>
                <a:cs typeface="+mn-cs"/>
              </a:rPr>
              <a:t>问题分析出来</a:t>
            </a:r>
            <a:r>
              <a:rPr lang="en-US" altLang="zh-CN" sz="1200">
                <a:solidFill>
                  <a:schemeClr val="dk1"/>
                </a:solidFill>
                <a:effectLst/>
                <a:latin typeface="+mn-lt"/>
                <a:ea typeface="+mn-ea"/>
                <a:cs typeface="+mn-cs"/>
              </a:rPr>
              <a:t>:</a:t>
            </a:r>
            <a:r>
              <a:rPr lang="en-US" altLang="zh-CN" sz="1200" baseline="0">
                <a:solidFill>
                  <a:schemeClr val="dk1"/>
                </a:solidFill>
                <a:effectLst/>
                <a:latin typeface="+mn-lt"/>
                <a:ea typeface="+mn-ea"/>
                <a:cs typeface="+mn-cs"/>
              </a:rPr>
              <a:t>  </a:t>
            </a:r>
            <a:r>
              <a:rPr lang="zh-CN" altLang="zh-CN" sz="1200" baseline="0">
                <a:solidFill>
                  <a:schemeClr val="dk1"/>
                </a:solidFill>
                <a:effectLst/>
                <a:latin typeface="+mn-lt"/>
                <a:ea typeface="+mn-ea"/>
                <a:cs typeface="+mn-cs"/>
              </a:rPr>
              <a:t>在满足右旋转条件时，要判断</a:t>
            </a:r>
            <a:endParaRPr lang="zh-CN" altLang="zh-CN">
              <a:effectLst/>
            </a:endParaRPr>
          </a:p>
          <a:p>
            <a:r>
              <a:rPr lang="en-US" altLang="zh-CN" sz="1200" baseline="0">
                <a:solidFill>
                  <a:schemeClr val="dk1"/>
                </a:solidFill>
                <a:effectLst/>
                <a:latin typeface="+mn-lt"/>
                <a:ea typeface="+mn-ea"/>
                <a:cs typeface="+mn-cs"/>
              </a:rPr>
              <a:t>(1)</a:t>
            </a:r>
            <a:r>
              <a:rPr lang="zh-CN" altLang="zh-CN" sz="1200" baseline="0">
                <a:solidFill>
                  <a:schemeClr val="dk1"/>
                </a:solidFill>
                <a:effectLst/>
                <a:latin typeface="+mn-lt"/>
                <a:ea typeface="+mn-ea"/>
                <a:cs typeface="+mn-cs"/>
              </a:rPr>
              <a:t>如果 是 左子树的 </a:t>
            </a:r>
            <a:r>
              <a:rPr lang="zh-CN" altLang="en-US" sz="1200" baseline="0">
                <a:solidFill>
                  <a:schemeClr val="dk1"/>
                </a:solidFill>
                <a:effectLst/>
                <a:latin typeface="+mn-lt"/>
                <a:ea typeface="+mn-ea"/>
                <a:cs typeface="+mn-cs"/>
              </a:rPr>
              <a:t>右</a:t>
            </a:r>
            <a:r>
              <a:rPr lang="zh-CN" altLang="zh-CN" sz="1200" baseline="0">
                <a:solidFill>
                  <a:schemeClr val="dk1"/>
                </a:solidFill>
                <a:effectLst/>
                <a:latin typeface="+mn-lt"/>
                <a:ea typeface="+mn-ea"/>
                <a:cs typeface="+mn-cs"/>
              </a:rPr>
              <a:t>子树高度 大于左子树的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子树时：</a:t>
            </a:r>
            <a:endParaRPr lang="zh-CN" altLang="zh-CN">
              <a:effectLst/>
            </a:endParaRPr>
          </a:p>
          <a:p>
            <a:r>
              <a:rPr lang="en-US" altLang="zh-CN" sz="1200" baseline="0">
                <a:solidFill>
                  <a:schemeClr val="dk1"/>
                </a:solidFill>
                <a:effectLst/>
                <a:latin typeface="+mn-lt"/>
                <a:ea typeface="+mn-ea"/>
                <a:cs typeface="+mn-cs"/>
              </a:rPr>
              <a:t>(2)</a:t>
            </a:r>
            <a:r>
              <a:rPr lang="zh-CN" altLang="zh-CN" sz="1200" baseline="0">
                <a:solidFill>
                  <a:schemeClr val="dk1"/>
                </a:solidFill>
                <a:effectLst/>
                <a:latin typeface="+mn-lt"/>
                <a:ea typeface="+mn-ea"/>
                <a:cs typeface="+mn-cs"/>
              </a:rPr>
              <a:t>就是 对  当前根节点的左子树，先进行 左旋转，</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(3)</a:t>
            </a:r>
            <a:r>
              <a:rPr lang="zh-CN" altLang="zh-CN" sz="1200" baseline="0">
                <a:solidFill>
                  <a:schemeClr val="dk1"/>
                </a:solidFill>
                <a:effectLst/>
                <a:latin typeface="+mn-lt"/>
                <a:ea typeface="+mn-ea"/>
                <a:cs typeface="+mn-cs"/>
              </a:rPr>
              <a:t>然后， 在对当前根节点进行右旋转即可</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否则，直接对当前节点（根节点）进行右旋转</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即可</a:t>
            </a:r>
            <a:r>
              <a:rPr lang="en-US" altLang="zh-CN" sz="1200" baseline="0">
                <a:solidFill>
                  <a:schemeClr val="dk1"/>
                </a:solidFill>
                <a:effectLst/>
                <a:latin typeface="+mn-lt"/>
                <a:ea typeface="+mn-ea"/>
                <a:cs typeface="+mn-cs"/>
              </a:rPr>
              <a:t>.</a:t>
            </a:r>
            <a:endParaRPr lang="zh-CN" altLang="zh-CN">
              <a:effectLst/>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代码实现</a:t>
            </a:r>
            <a:r>
              <a:rPr lang="en-US" altLang="zh-CN">
                <a:ea typeface="宋体" panose="02010600030101010101" pitchFamily="2" charset="-122"/>
              </a:rPr>
              <a:t>(</a:t>
            </a:r>
            <a:r>
              <a:rPr lang="zh-CN" altLang="en-US">
                <a:ea typeface="宋体" panose="02010600030101010101" pitchFamily="2" charset="-122"/>
              </a:rPr>
              <a:t>另外一种情况也考虑到即可</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package com.atguigu.avl;</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public class TestBinarySortTree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arr = { 1, 2, 3, 4, 5, 6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测试左旋转的数列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 4,3,6,5,7,8};</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测试右旋转的数列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{10,12, 8, 9, 7, 6};</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测试双旋转的数列</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arr = { 10, 11, 7, 6, 8, 9 };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测试双旋转的数列</a:t>
            </a:r>
            <a:r>
              <a:rPr lang="en-US" altLang="zh-CN">
                <a:ea typeface="宋体" panose="02010600030101010101" pitchFamily="2" charset="-122"/>
              </a:rPr>
              <a:t>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//int[] arr = { 2,1,6,5,7,3 };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创建一颗二叉排序树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BinarySortTree binarySortTree = new BinarySortTree();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循环添加数据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for (int i = 0; i &lt; arr.length; i++)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binarySortTree.add(new Node(arr[i]));</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使用中序遍历看看二叉排序树是否正确</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binarySortTree.infixOrder();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当前树的高度</a:t>
            </a:r>
            <a:r>
              <a:rPr lang="en-US" altLang="zh-CN">
                <a:ea typeface="宋体" panose="02010600030101010101" pitchFamily="2" charset="-122"/>
              </a:rPr>
              <a:t>=" + binarySortTree.getRoot().height());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当前树的左子树高度是</a:t>
            </a:r>
            <a:r>
              <a:rPr lang="en-US" altLang="zh-CN">
                <a:ea typeface="宋体" panose="02010600030101010101" pitchFamily="2" charset="-122"/>
              </a:rPr>
              <a:t>" + binarySortTree.getRoot().leftHeight());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当前树的右子树高度是</a:t>
            </a:r>
            <a:r>
              <a:rPr lang="en-US" altLang="zh-CN">
                <a:ea typeface="宋体" panose="02010600030101010101" pitchFamily="2" charset="-122"/>
              </a:rPr>
              <a:t>" + binarySortTree.getRoot().rightHeight());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r>
              <a:rPr lang="zh-CN" altLang="en-US">
                <a:ea typeface="宋体" panose="02010600030101010101" pitchFamily="2" charset="-122"/>
              </a:rPr>
              <a:t>当前树的根节点的值是</a:t>
            </a:r>
            <a:r>
              <a:rPr lang="en-US" altLang="zh-CN">
                <a:ea typeface="宋体" panose="02010600030101010101" pitchFamily="2" charset="-122"/>
              </a:rPr>
              <a:t>" + binarySortTree.getRoot().value);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Node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right;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Node(int nodeVal)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value = nodeVal;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返回左子树的高度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 </a:t>
            </a:r>
            <a:r>
              <a:rPr lang="en-US" altLang="zh-CN">
                <a:ea typeface="宋体" panose="02010600030101010101" pitchFamily="2" charset="-122"/>
              </a:rPr>
              <a:t>@return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leftHeight()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if(left==null)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left.height();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返回右子树的高度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rightHeight()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if(right==null)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0;</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right.height();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返回当前节点的高度</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int 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Math.max(left == null ? 0 : left.height(), right == null ? 0 : right.height()) + 1;</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(value == this.value) { // </a:t>
            </a:r>
            <a:r>
              <a:rPr lang="zh-CN" altLang="en-US">
                <a:ea typeface="宋体" panose="02010600030101010101" pitchFamily="2" charset="-122"/>
              </a:rPr>
              <a:t>如果相等</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(value &gt; this.value) {// </a:t>
            </a:r>
            <a:r>
              <a:rPr lang="zh-CN" altLang="en-US">
                <a:ea typeface="宋体" panose="02010600030101010101" pitchFamily="2" charset="-122"/>
              </a:rPr>
              <a:t>如果查找的值大于当前值，向右子树查找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(this.right == null) { // </a:t>
            </a:r>
            <a:r>
              <a:rPr lang="zh-CN" altLang="en-US">
                <a:ea typeface="宋体" panose="02010600030101010101" pitchFamily="2" charset="-122"/>
              </a:rPr>
              <a:t>如果右子树为空了，返回</a:t>
            </a:r>
            <a:r>
              <a:rPr lang="en-US" altLang="zh-CN">
                <a:ea typeface="宋体" panose="02010600030101010101" pitchFamily="2" charset="-122"/>
              </a:rPr>
              <a: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this.right.search(value);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如果查找的值小于当前值，向左子树查找</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 // </a:t>
            </a:r>
            <a:r>
              <a:rPr lang="zh-CN" altLang="en-US">
                <a:ea typeface="宋体" panose="02010600030101010101" pitchFamily="2" charset="-122"/>
              </a:rPr>
              <a:t>如果左子树为空了，返回</a:t>
            </a:r>
            <a:r>
              <a:rPr lang="en-US" altLang="zh-CN">
                <a:ea typeface="宋体" panose="02010600030101010101" pitchFamily="2" charset="-122"/>
              </a:rPr>
              <a:t>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this.left.search(value);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查找父节点</a:t>
            </a:r>
            <a:r>
              <a:rPr lang="en-US" altLang="zh-CN">
                <a:ea typeface="宋体" panose="02010600030101010101" pitchFamily="2" charset="-122"/>
              </a:rPr>
              <a:t>(</a:t>
            </a:r>
            <a:r>
              <a:rPr lang="zh-CN" altLang="en-US">
                <a:ea typeface="宋体" panose="02010600030101010101" pitchFamily="2" charset="-122"/>
              </a:rPr>
              <a:t>这个方法和删除节点类型无关，就是查找父节点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searchParent(int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&amp;&amp; this.left.value == value) || (this.right != null &amp;&amp; this.right.value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如果查找的值大于当前节点，并且当前节点的右子节点不为空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(value &gt; this.value &amp;&amp;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this.right.searchParent(value);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(value &lt; this.value &amp;&amp;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this.left.searchParent(value);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void add(Node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判断传入的节点的值，比当前子树的根节点的值是大还是小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如果添加的节点的值，比当前节点的值小</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(node.value &lt; this.value)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如果左节点为空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this.left.add(node);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如果不为空</a:t>
            </a:r>
            <a:r>
              <a:rPr lang="en-US" altLang="zh-CN">
                <a:ea typeface="宋体" panose="02010600030101010101" pitchFamily="2" charset="-122"/>
              </a:rPr>
              <a:t>,</a:t>
            </a:r>
            <a:r>
              <a:rPr lang="zh-CN" altLang="en-US">
                <a:ea typeface="宋体" panose="02010600030101010101" pitchFamily="2" charset="-122"/>
              </a:rPr>
              <a:t>递归添加</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this.right.add(node);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r>
              <a:rPr lang="en-US" altLang="zh-CN">
                <a:ea typeface="宋体" panose="02010600030101010101" pitchFamily="2" charset="-122"/>
              </a:rPr>
              <a:t>[</a:t>
            </a:r>
            <a:r>
              <a:rPr lang="zh-CN" altLang="en-US">
                <a:ea typeface="宋体" panose="02010600030101010101" pitchFamily="2" charset="-122"/>
              </a:rPr>
              <a:t>单旋转</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(rightHeight() - leftHeight() &gt;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if(right!=null&amp;&amp;right.rightHeight()&lt;right.leftHeight())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先对右子树进行右旋转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right.rightRotate();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再对当前节点</a:t>
            </a:r>
            <a:r>
              <a:rPr lang="en-US" altLang="zh-CN">
                <a:ea typeface="宋体" panose="02010600030101010101" pitchFamily="2" charset="-122"/>
              </a:rPr>
              <a:t>[</a:t>
            </a:r>
            <a:r>
              <a:rPr lang="zh-CN" altLang="en-US">
                <a:ea typeface="宋体" panose="02010600030101010101" pitchFamily="2" charset="-122"/>
              </a:rPr>
              <a:t>根节点</a:t>
            </a:r>
            <a:r>
              <a:rPr lang="en-US" altLang="zh-CN">
                <a:ea typeface="宋体" panose="02010600030101010101" pitchFamily="2" charset="-122"/>
              </a:rPr>
              <a:t>]</a:t>
            </a:r>
            <a:r>
              <a:rPr lang="zh-CN" altLang="en-US">
                <a:ea typeface="宋体" panose="02010600030101010101" pitchFamily="2" charset="-122"/>
              </a:rPr>
              <a:t>进行左旋转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leftRotate();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leftRotate();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//retrun </a:t>
            </a:r>
            <a:r>
              <a:rPr lang="zh-CN" altLang="en-US">
                <a:ea typeface="宋体" panose="02010600030101010101" pitchFamily="2" charset="-122"/>
              </a:rPr>
              <a:t>不要忘了写</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右旋转 </a:t>
            </a:r>
            <a:r>
              <a:rPr lang="en-US" altLang="zh-CN">
                <a:ea typeface="宋体" panose="02010600030101010101" pitchFamily="2" charset="-122"/>
              </a:rPr>
              <a:t>[</a:t>
            </a:r>
            <a:r>
              <a:rPr lang="zh-CN" altLang="en-US">
                <a:ea typeface="宋体" panose="02010600030101010101" pitchFamily="2" charset="-122"/>
              </a:rPr>
              <a:t>考虑到双旋转问题</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(leftHeight() - rightHeight() &gt; 1)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(left != null &amp;&amp; left.leftHeight() &lt; left.rightHeight())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先对左子树进行左旋转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left.leftRotate();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再对当前节点</a:t>
            </a:r>
            <a:r>
              <a:rPr lang="en-US" altLang="zh-CN">
                <a:ea typeface="宋体" panose="02010600030101010101" pitchFamily="2" charset="-122"/>
              </a:rPr>
              <a:t>[</a:t>
            </a:r>
            <a:r>
              <a:rPr lang="zh-CN" altLang="en-US">
                <a:ea typeface="宋体" panose="02010600030101010101" pitchFamily="2" charset="-122"/>
              </a:rPr>
              <a:t>根节点</a:t>
            </a:r>
            <a:r>
              <a:rPr lang="en-US" altLang="zh-CN">
                <a:ea typeface="宋体" panose="02010600030101010101" pitchFamily="2" charset="-122"/>
              </a:rPr>
              <a:t>]</a:t>
            </a:r>
            <a:r>
              <a:rPr lang="zh-CN" altLang="en-US">
                <a:ea typeface="宋体" panose="02010600030101010101" pitchFamily="2" charset="-122"/>
              </a:rPr>
              <a:t>进行右旋转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rightRotate();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rightRotate();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右旋转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void rightRotate()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newLeft = 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newLeft.right=right;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newLeft.left=left.right;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value=left.value;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left=left.left;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right=newLeft;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左旋转</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void leftRotate()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创建一个新的节点 </a:t>
            </a:r>
            <a:r>
              <a:rPr lang="en-US" altLang="zh-CN">
                <a:ea typeface="宋体" panose="02010600030101010101" pitchFamily="2" charset="-122"/>
              </a:rPr>
              <a:t>newNode (</a:t>
            </a:r>
            <a:r>
              <a:rPr lang="zh-CN" altLang="en-US">
                <a:ea typeface="宋体" panose="02010600030101010101" pitchFamily="2" charset="-122"/>
              </a:rPr>
              <a:t>以</a:t>
            </a:r>
            <a:r>
              <a:rPr lang="en-US" altLang="zh-CN">
                <a:ea typeface="宋体" panose="02010600030101010101" pitchFamily="2" charset="-122"/>
              </a:rPr>
              <a:t>4</a:t>
            </a:r>
            <a:r>
              <a:rPr lang="zh-CN" altLang="en-US">
                <a:ea typeface="宋体" panose="02010600030101010101" pitchFamily="2" charset="-122"/>
              </a:rPr>
              <a:t>这个值创建</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创建一个新的节点，值等于当前根节点的值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newLeft = new Node(value);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把新节点的左子树设置了当前节点的左子树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newLeft.left=left;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把新节点的右子树设置为当前节点的右子树的左子树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newLeft.right=right.left;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把当前节点的值换为右子节点的值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value=right.value;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把当前节点的右子树设置成右子树的右子树</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right=right.right;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r>
              <a:rPr lang="zh-CN" altLang="en-US">
                <a:ea typeface="宋体" panose="02010600030101010101" pitchFamily="2" charset="-122"/>
              </a:rPr>
              <a:t>把当前节点的左子树设置为新节点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left=newLeft;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前序遍历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System.out.println(this);</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this.left.preOrder();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(this.right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this.right.preOrder();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@Override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a:t>
            </a:r>
            <a:r>
              <a:rPr lang="zh-CN" altLang="en-US">
                <a:ea typeface="宋体" panose="02010600030101010101" pitchFamily="2" charset="-122"/>
              </a:rPr>
              <a:t>节点值</a:t>
            </a:r>
            <a:r>
              <a:rPr lang="en-US" altLang="zh-CN">
                <a:ea typeface="宋体" panose="02010600030101010101" pitchFamily="2" charset="-122"/>
              </a:rPr>
              <a:t>=" + this.value;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class BinarySortTree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private Node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public Node getRoot()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查找要删除的节点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查找父节点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Node searchParent(int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root.searchParent(value);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该返回返回右子树的最小值，并删除该节点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最小值就是</a:t>
            </a:r>
            <a:r>
              <a:rPr lang="en-US" altLang="zh-CN">
                <a:ea typeface="宋体" panose="02010600030101010101" pitchFamily="2" charset="-122"/>
              </a:rPr>
              <a:t>node</a:t>
            </a:r>
            <a:r>
              <a:rPr lang="zh-CN" altLang="en-US">
                <a:ea typeface="宋体" panose="02010600030101010101" pitchFamily="2" charset="-122"/>
              </a:rPr>
              <a:t>节点，因为是引用传递</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int delRightTreeMin(Node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target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循环查找左节点，就会找到最小值</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while (target.left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target = target.left;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删除该节点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delNode(target.value);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 target.value;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删除节点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delNode(int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先找到这个节点</a:t>
            </a:r>
            <a:r>
              <a:rPr lang="en-US" altLang="zh-CN">
                <a:ea typeface="宋体" panose="02010600030101010101" pitchFamily="2" charset="-122"/>
              </a:rPr>
              <a:t>(</a:t>
            </a:r>
            <a:r>
              <a:rPr lang="zh-CN" altLang="en-US">
                <a:ea typeface="宋体" panose="02010600030101010101" pitchFamily="2" charset="-122"/>
              </a:rPr>
              <a:t>要删除的节点</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Node targetNode = search(value);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如果没有找到，就返回</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如果只有最后一个节点了，就置空</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(root.left == null &amp;&amp; root.right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return;</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找到要删除的节点的父节点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Node parent = searchParent(value);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如果要删除的节点是叶子节点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(targetNode.left == null &amp;&amp; targetNode.right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判断要删除的节点在当前节点的左还是右</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 != null &amp;&amp;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if (parent.right != null &amp;&amp; parent.right.value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parent.right = null;</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 </a:t>
            </a:r>
            <a:r>
              <a:rPr lang="zh-CN" altLang="en-US">
                <a:ea typeface="宋体" panose="02010600030101010101" pitchFamily="2" charset="-122"/>
              </a:rPr>
              <a:t>要删除的节点有两个子节点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else if (targetNode.left != null &amp;&amp; targetNode.right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右子节点</a:t>
            </a:r>
            <a:r>
              <a:rPr lang="en-US" altLang="zh-CN">
                <a:ea typeface="宋体" panose="02010600030101010101" pitchFamily="2" charset="-122"/>
              </a:rPr>
              <a:t>(</a:t>
            </a:r>
            <a:r>
              <a:rPr lang="zh-CN" altLang="en-US">
                <a:ea typeface="宋体" panose="02010600030101010101" pitchFamily="2" charset="-122"/>
              </a:rPr>
              <a:t>右子树</a:t>
            </a:r>
            <a:r>
              <a:rPr lang="en-US" altLang="zh-CN">
                <a:ea typeface="宋体" panose="02010600030101010101" pitchFamily="2" charset="-122"/>
              </a:rPr>
              <a:t>)</a:t>
            </a:r>
            <a:r>
              <a:rPr lang="zh-CN" altLang="en-US">
                <a:ea typeface="宋体" panose="02010600030101010101" pitchFamily="2" charset="-122"/>
              </a:rPr>
              <a:t>的最小值，并删除最小值对应节点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int minValue = delRightTreeMin(targetNode.right);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targetNode.value = minValue;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思路</a:t>
            </a:r>
            <a:r>
              <a:rPr lang="en-US" altLang="zh-CN">
                <a:ea typeface="宋体" panose="02010600030101010101" pitchFamily="2" charset="-122"/>
              </a:rPr>
              <a:t>2</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targetNode </a:t>
            </a:r>
            <a:r>
              <a:rPr lang="zh-CN" altLang="en-US">
                <a:ea typeface="宋体" panose="02010600030101010101" pitchFamily="2" charset="-122"/>
              </a:rPr>
              <a:t>左子节点</a:t>
            </a:r>
            <a:r>
              <a:rPr lang="en-US" altLang="zh-CN">
                <a:ea typeface="宋体" panose="02010600030101010101" pitchFamily="2" charset="-122"/>
              </a:rPr>
              <a:t>(</a:t>
            </a:r>
            <a:r>
              <a:rPr lang="zh-CN" altLang="en-US">
                <a:ea typeface="宋体" panose="02010600030101010101" pitchFamily="2" charset="-122"/>
              </a:rPr>
              <a:t>左子树</a:t>
            </a:r>
            <a:r>
              <a:rPr lang="en-US" altLang="zh-CN">
                <a:ea typeface="宋体" panose="02010600030101010101" pitchFamily="2" charset="-122"/>
              </a:rPr>
              <a:t>)</a:t>
            </a:r>
            <a:r>
              <a:rPr lang="zh-CN" altLang="en-US">
                <a:ea typeface="宋体" panose="02010600030101010101" pitchFamily="2" charset="-122"/>
              </a:rPr>
              <a:t>的最大值，并删除最大值对应节点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int maxValue = delLeftTreeMax(targetNode.left);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targetNode.value = maxValue;</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要删除的节点有一个子节点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如果要删除的节点有左子节点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(targetNode.left != null)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parent.right = targetNode.left;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 </a:t>
            </a:r>
            <a:r>
              <a:rPr lang="zh-CN" altLang="en-US">
                <a:ea typeface="宋体" panose="02010600030101010101" pitchFamily="2" charset="-122"/>
              </a:rPr>
              <a:t>如果要删除的节点有右子节点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如果要删除的节点是父节点的左子节点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if (parent.left.value == value)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parent.left = 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 </a:t>
            </a:r>
            <a:r>
              <a:rPr lang="zh-CN" altLang="en-US">
                <a:ea typeface="宋体" panose="02010600030101010101" pitchFamily="2" charset="-122"/>
              </a:rPr>
              <a:t>要删除的节点是父节点的右子节点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parent.right = targetNode.right;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向二叉排序树添加节点</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add(Node node)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如果是一颗空树，则直接赋给</a:t>
            </a:r>
            <a:r>
              <a:rPr lang="en-US" altLang="zh-CN">
                <a:ea typeface="宋体" panose="02010600030101010101" pitchFamily="2" charset="-122"/>
              </a:rPr>
              <a:t>root</a:t>
            </a:r>
            <a:r>
              <a:rPr lang="zh-CN" altLang="en-US">
                <a:ea typeface="宋体" panose="02010600030101010101" pitchFamily="2" charset="-122"/>
              </a:rPr>
              <a:t>即可</a:t>
            </a: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 = 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else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root.add(node);</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infixOrder()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root.infixOrder();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 </a:t>
            </a:r>
            <a:r>
              <a:rPr lang="zh-CN" altLang="en-US">
                <a:ea typeface="宋体" panose="02010600030101010101" pitchFamily="2" charset="-122"/>
              </a:rPr>
              <a:t>中序遍历</a:t>
            </a:r>
            <a:endParaRPr lang="zh-CN" altLang="en-US">
              <a:ea typeface="宋体" panose="02010600030101010101" pitchFamily="2" charset="-122"/>
            </a:endParaRPr>
          </a:p>
          <a:p>
            <a:pPr marL="0" indent="0" eaLnBrk="1" hangingPunct="1">
              <a:buNone/>
            </a:pPr>
            <a:r>
              <a:rPr lang="zh-CN" altLang="en-US">
                <a:ea typeface="宋体" panose="02010600030101010101" pitchFamily="2" charset="-122"/>
              </a:rPr>
              <a:t>	</a:t>
            </a:r>
            <a:r>
              <a:rPr lang="en-US" altLang="zh-CN">
                <a:ea typeface="宋体" panose="02010600030101010101" pitchFamily="2" charset="-122"/>
              </a:rPr>
              <a:t>public void preOrder()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if (root != null)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root.preOrder();</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	}</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说明</a:t>
            </a:r>
            <a:endParaRPr lang="en-US" altLang="zh-CN">
              <a:ea typeface="宋体" panose="02010600030101010101" pitchFamily="2" charset="-122"/>
            </a:endParaRPr>
          </a:p>
          <a:p>
            <a:pPr marL="0" indent="0" eaLnBrk="1" hangingPunct="1">
              <a:buNone/>
            </a:pPr>
            <a:r>
              <a:rPr lang="zh-CN" altLang="en-US">
                <a:ea typeface="宋体" panose="02010600030101010101" pitchFamily="2" charset="-122"/>
              </a:rPr>
              <a:t>上图的二叉树有</a:t>
            </a:r>
            <a:r>
              <a:rPr lang="en-US" altLang="zh-CN">
                <a:ea typeface="宋体" panose="02010600030101010101" pitchFamily="2" charset="-122"/>
              </a:rPr>
              <a:t>31</a:t>
            </a:r>
            <a:r>
              <a:rPr lang="zh-CN" altLang="en-US">
                <a:ea typeface="宋体" panose="02010600030101010101" pitchFamily="2" charset="-122"/>
              </a:rPr>
              <a:t>个节点</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讲解即可</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上图的节点是</a:t>
            </a:r>
            <a:r>
              <a:rPr lang="zh-CN" altLang="en-US" baseline="0">
                <a:ea typeface="宋体" panose="02010600030101010101" pitchFamily="2" charset="-122"/>
              </a:rPr>
              <a:t> </a:t>
            </a:r>
            <a:r>
              <a:rPr lang="en-US" altLang="zh-CN" baseline="0">
                <a:ea typeface="宋体" panose="02010600030101010101" pitchFamily="2" charset="-122"/>
              </a:rPr>
              <a:t>5</a:t>
            </a:r>
            <a:r>
              <a:rPr lang="zh-CN" altLang="en-US" baseline="0">
                <a:ea typeface="宋体" panose="02010600030101010101" pitchFamily="2" charset="-122"/>
              </a:rPr>
              <a:t>个节点</a:t>
            </a:r>
            <a:r>
              <a:rPr lang="en-US" altLang="zh-CN" baseline="0">
                <a:ea typeface="宋体" panose="02010600030101010101" pitchFamily="2" charset="-122"/>
              </a:rPr>
              <a:t>.【</a:t>
            </a:r>
            <a:r>
              <a:rPr lang="zh-CN" altLang="en-US" baseline="0">
                <a:ea typeface="宋体" panose="02010600030101010101" pitchFamily="2" charset="-122"/>
              </a:rPr>
              <a:t>待</a:t>
            </a:r>
            <a:r>
              <a:rPr lang="en-US" altLang="zh-CN" baseline="0">
                <a:ea typeface="宋体" panose="02010600030101010101" pitchFamily="2" charset="-122"/>
              </a:rPr>
              <a:t>.】</a:t>
            </a:r>
            <a:endParaRPr lang="en-US" altLang="zh-CN" baseline="0">
              <a:ea typeface="宋体" panose="02010600030101010101" pitchFamily="2" charset="-122"/>
            </a:endParaRPr>
          </a:p>
          <a:p>
            <a:pPr marL="0" indent="0" eaLnBrk="1" hangingPunct="1">
              <a:buNone/>
            </a:pPr>
            <a:r>
              <a:rPr lang="zh-CN" altLang="en-US" baseline="0">
                <a:ea typeface="宋体" panose="02010600030101010101" pitchFamily="2" charset="-122"/>
              </a:rPr>
              <a:t>○</a:t>
            </a:r>
            <a:r>
              <a:rPr lang="en-US" altLang="zh-CN" baseline="0">
                <a:ea typeface="宋体" panose="02010600030101010101" pitchFamily="2" charset="-122"/>
              </a:rPr>
              <a:t>-</a:t>
            </a:r>
            <a:r>
              <a:rPr lang="zh-CN" altLang="en-US" baseline="0">
                <a:ea typeface="宋体" panose="02010600030101010101" pitchFamily="2" charset="-122"/>
              </a:rPr>
              <a:t>○</a:t>
            </a:r>
            <a:r>
              <a:rPr lang="en-US" altLang="zh-CN" baseline="0">
                <a:ea typeface="宋体" panose="02010600030101010101" pitchFamily="2" charset="-122"/>
              </a:rPr>
              <a:t>-</a:t>
            </a:r>
            <a:r>
              <a:rPr lang="zh-CN" altLang="en-US" baseline="0">
                <a:ea typeface="宋体" panose="02010600030101010101" pitchFamily="2" charset="-122"/>
              </a:rPr>
              <a:t>○ 是一个节点</a:t>
            </a:r>
            <a:r>
              <a:rPr lang="en-US" altLang="zh-CN" baseline="0">
                <a:ea typeface="宋体" panose="02010600030101010101" pitchFamily="2" charset="-122"/>
              </a:rPr>
              <a:t>.</a:t>
            </a:r>
            <a:endParaRPr lang="en-US" altLang="zh-CN" baseline="0">
              <a:ea typeface="宋体" panose="02010600030101010101" pitchFamily="2" charset="-122"/>
            </a:endParaRPr>
          </a:p>
          <a:p>
            <a:pPr marL="0" indent="0" eaLnBrk="1" hangingPunct="1">
              <a:buNone/>
            </a:pPr>
            <a:r>
              <a:rPr lang="zh-CN" altLang="en-US" baseline="0">
                <a:ea typeface="宋体" panose="02010600030101010101" pitchFamily="2" charset="-122"/>
              </a:rPr>
              <a:t>○</a:t>
            </a:r>
            <a:r>
              <a:rPr lang="en-US" altLang="zh-CN" baseline="0">
                <a:ea typeface="宋体" panose="02010600030101010101" pitchFamily="2" charset="-122"/>
              </a:rPr>
              <a:t>-</a:t>
            </a:r>
            <a:r>
              <a:rPr lang="zh-CN" altLang="en-US" baseline="0">
                <a:ea typeface="宋体" panose="02010600030101010101" pitchFamily="2" charset="-122"/>
              </a:rPr>
              <a:t>○</a:t>
            </a:r>
            <a:r>
              <a:rPr lang="en-US" altLang="zh-CN" baseline="0">
                <a:ea typeface="宋体" panose="02010600030101010101" pitchFamily="2" charset="-122"/>
              </a:rPr>
              <a:t>-</a:t>
            </a:r>
            <a:r>
              <a:rPr lang="zh-CN" altLang="en-US" baseline="0">
                <a:ea typeface="宋体" panose="02010600030101010101" pitchFamily="2" charset="-122"/>
              </a:rPr>
              <a:t>○</a:t>
            </a:r>
            <a:r>
              <a:rPr lang="en-US" altLang="zh-CN" baseline="0">
                <a:ea typeface="宋体" panose="02010600030101010101" pitchFamily="2" charset="-122"/>
              </a:rPr>
              <a:t>-</a:t>
            </a:r>
            <a:r>
              <a:rPr lang="zh-CN" altLang="en-US" baseline="0">
                <a:ea typeface="宋体" panose="02010600030101010101" pitchFamily="2" charset="-122"/>
              </a:rPr>
              <a:t>○</a:t>
            </a:r>
            <a:r>
              <a:rPr lang="en-US" altLang="zh-CN" baseline="0">
                <a:ea typeface="宋体" panose="02010600030101010101" pitchFamily="2" charset="-122"/>
              </a:rPr>
              <a:t>-</a:t>
            </a:r>
            <a:r>
              <a:rPr lang="zh-CN" altLang="en-US" baseline="0">
                <a:ea typeface="宋体" panose="02010600030101010101" pitchFamily="2" charset="-122"/>
              </a:rPr>
              <a:t>○ 也是一个节点 </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panose="02010600030101010101" pitchFamily="2" charset="-122"/>
              </a:rPr>
              <a:t>插入规则</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r>
              <a:rPr lang="en-US" altLang="zh-CN" b="1">
                <a:ea typeface="宋体" panose="02010600030101010101" pitchFamily="2" charset="-122"/>
              </a:rPr>
              <a:t>2-3</a:t>
            </a:r>
            <a:r>
              <a:rPr lang="zh-CN" altLang="en-US" b="1">
                <a:ea typeface="宋体" panose="02010600030101010101" pitchFamily="2" charset="-122"/>
              </a:rPr>
              <a:t>树的所有叶子节点都在同一层</a:t>
            </a:r>
            <a:r>
              <a:rPr lang="en-US" altLang="zh-CN" b="1">
                <a:ea typeface="宋体" panose="02010600030101010101" pitchFamily="2" charset="-122"/>
              </a:rPr>
              <a:t>.(</a:t>
            </a:r>
            <a:r>
              <a:rPr lang="zh-CN" altLang="en-US" b="1">
                <a:ea typeface="宋体" panose="02010600030101010101" pitchFamily="2" charset="-122"/>
              </a:rPr>
              <a:t>只要是</a:t>
            </a:r>
            <a:r>
              <a:rPr lang="en-US" altLang="zh-CN" b="1">
                <a:ea typeface="宋体" panose="02010600030101010101" pitchFamily="2" charset="-122"/>
              </a:rPr>
              <a:t>B</a:t>
            </a:r>
            <a:r>
              <a:rPr lang="zh-CN" altLang="en-US" b="1">
                <a:ea typeface="宋体" panose="02010600030101010101" pitchFamily="2" charset="-122"/>
              </a:rPr>
              <a:t>树都满足这个条件</a:t>
            </a:r>
            <a:r>
              <a:rPr lang="en-US" altLang="zh-CN" b="1">
                <a:ea typeface="宋体" panose="02010600030101010101" pitchFamily="2" charset="-122"/>
              </a:rPr>
              <a:t>)</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有两个子节点的节点叫二节点，二节点要么没有子节点，要么有两个子节点</a:t>
            </a:r>
            <a:r>
              <a:rPr lang="en-US" altLang="zh-CN" b="1">
                <a:ea typeface="宋体" panose="02010600030101010101" pitchFamily="2" charset="-122"/>
              </a:rPr>
              <a:t>.</a:t>
            </a:r>
            <a:endParaRPr lang="en-US" altLang="zh-CN" b="1">
              <a:ea typeface="宋体" panose="02010600030101010101" pitchFamily="2" charset="-122"/>
            </a:endParaRPr>
          </a:p>
          <a:p>
            <a:pPr marL="342900" indent="-342900">
              <a:buAutoNum type="arabicParenR"/>
            </a:pPr>
            <a:endParaRPr lang="en-US" altLang="zh-CN" b="1">
              <a:ea typeface="宋体" panose="02010600030101010101" pitchFamily="2" charset="-122"/>
            </a:endParaRPr>
          </a:p>
          <a:p>
            <a:pPr marL="342900" indent="-342900">
              <a:buFontTx/>
              <a:buAutoNum type="arabicParenR"/>
            </a:pPr>
            <a:r>
              <a:rPr lang="zh-CN" altLang="en-US" b="1">
                <a:ea typeface="宋体" panose="02010600030101010101" pitchFamily="2" charset="-122"/>
              </a:rPr>
              <a:t>有三个子节点的节点叫三节点，三节点要么没有子节点，要么有三个子节点</a:t>
            </a:r>
            <a:endParaRPr lang="en-US" altLang="zh-CN" b="1">
              <a:ea typeface="宋体" panose="02010600030101010101" pitchFamily="2" charset="-122"/>
            </a:endParaRPr>
          </a:p>
          <a:p>
            <a:pPr marL="0" indent="0">
              <a:buFontTx/>
              <a:buNone/>
            </a:pPr>
            <a:r>
              <a:rPr lang="en-US" altLang="zh-CN" b="1">
                <a:ea typeface="宋体" panose="02010600030101010101" pitchFamily="2" charset="-122"/>
              </a:rPr>
              <a:t>4</a:t>
            </a:r>
            <a:r>
              <a:rPr lang="zh-CN" altLang="en-US" b="1">
                <a:ea typeface="宋体" panose="02010600030101010101" pitchFamily="2" charset="-122"/>
              </a:rPr>
              <a:t>）</a:t>
            </a:r>
            <a:r>
              <a:rPr lang="zh-CN" altLang="en-US" b="1" baseline="0">
                <a:ea typeface="宋体" panose="02010600030101010101" pitchFamily="2" charset="-122"/>
              </a:rPr>
              <a:t> 当按照规则插入一个数到某个节点时，不能满足上面三个要求，就需要拆，先向上拆，如果上层满，则拆本层，</a:t>
            </a:r>
            <a:endParaRPr lang="en-US" altLang="zh-CN" b="1" baseline="0">
              <a:ea typeface="宋体" panose="02010600030101010101" pitchFamily="2" charset="-122"/>
            </a:endParaRPr>
          </a:p>
          <a:p>
            <a:pPr marL="0" indent="0">
              <a:buFontTx/>
              <a:buNone/>
            </a:pPr>
            <a:r>
              <a:rPr lang="zh-CN" altLang="en-US" b="1" baseline="0">
                <a:ea typeface="宋体" panose="02010600030101010101" pitchFamily="2" charset="-122"/>
              </a:rPr>
              <a:t>拆后仍然需要满足上面</a:t>
            </a:r>
            <a:r>
              <a:rPr lang="en-US" altLang="zh-CN" b="1" baseline="0">
                <a:ea typeface="宋体" panose="02010600030101010101" pitchFamily="2" charset="-122"/>
              </a:rPr>
              <a:t>3</a:t>
            </a:r>
            <a:r>
              <a:rPr lang="zh-CN" altLang="en-US" b="1" baseline="0">
                <a:ea typeface="宋体" panose="02010600030101010101" pitchFamily="2" charset="-122"/>
              </a:rPr>
              <a:t>个条件。 </a:t>
            </a:r>
            <a:endParaRPr lang="en-US" altLang="zh-CN" b="1" baseline="0">
              <a:ea typeface="宋体" panose="02010600030101010101" pitchFamily="2" charset="-122"/>
            </a:endParaRPr>
          </a:p>
          <a:p>
            <a:pPr marL="0" indent="0">
              <a:buFontTx/>
              <a:buNone/>
            </a:pPr>
            <a:endParaRPr lang="en-US" altLang="zh-CN" b="1" baseline="0">
              <a:ea typeface="宋体" panose="02010600030101010101" pitchFamily="2" charset="-122"/>
            </a:endParaRPr>
          </a:p>
          <a:p>
            <a:pPr marL="0" indent="0">
              <a:buFontTx/>
              <a:buNone/>
            </a:pPr>
            <a:r>
              <a:rPr lang="en-US" altLang="zh-CN" b="1" baseline="0">
                <a:ea typeface="宋体" panose="02010600030101010101" pitchFamily="2" charset="-122"/>
              </a:rPr>
              <a:t>5) [</a:t>
            </a:r>
            <a:r>
              <a:rPr lang="zh-CN" altLang="en-US" b="1" baseline="0">
                <a:ea typeface="宋体" panose="02010600030101010101" pitchFamily="2" charset="-122"/>
              </a:rPr>
              <a:t>详解版</a:t>
            </a:r>
            <a:r>
              <a:rPr lang="en-US" altLang="zh-CN" b="1" baseline="0">
                <a:ea typeface="宋体" panose="02010600030101010101" pitchFamily="2" charset="-122"/>
              </a:rPr>
              <a:t>]</a:t>
            </a:r>
            <a:r>
              <a:rPr lang="zh-CN" altLang="en-US" b="1" baseline="0">
                <a:ea typeface="宋体" panose="02010600030101010101" pitchFamily="2" charset="-122"/>
              </a:rPr>
              <a:t>注意对于三节点而言， 左子树的值都小于三节点的第一个值，中间子树的值都介于三节点的第一个值和第二个值。</a:t>
            </a:r>
            <a:endParaRPr lang="en-US" altLang="zh-CN" b="1" baseline="0">
              <a:ea typeface="宋体" panose="02010600030101010101" pitchFamily="2" charset="-122"/>
            </a:endParaRPr>
          </a:p>
          <a:p>
            <a:pPr marL="0" indent="0">
              <a:buFontTx/>
              <a:buNone/>
            </a:pPr>
            <a:r>
              <a:rPr lang="zh-CN" altLang="en-US" b="1" baseline="0">
                <a:ea typeface="宋体" panose="02010600030101010101" pitchFamily="2" charset="-122"/>
              </a:rPr>
              <a:t>右子树的值，都大于三节点的第二个值</a:t>
            </a:r>
            <a:r>
              <a:rPr lang="en-US" altLang="zh-CN" b="1" baseline="0">
                <a:ea typeface="宋体" panose="02010600030101010101" pitchFamily="2" charset="-122"/>
              </a:rPr>
              <a:t>. </a:t>
            </a:r>
            <a:r>
              <a:rPr lang="zh-CN" altLang="en-US" b="1" baseline="0">
                <a:ea typeface="宋体" panose="02010600030101010101" pitchFamily="2" charset="-122"/>
              </a:rPr>
              <a:t>（其实就是仍然满足</a:t>
            </a:r>
            <a:r>
              <a:rPr lang="en-US" altLang="zh-CN" b="1" baseline="0">
                <a:ea typeface="宋体" panose="02010600030101010101" pitchFamily="2" charset="-122"/>
              </a:rPr>
              <a:t>bst</a:t>
            </a:r>
            <a:r>
              <a:rPr lang="zh-CN" altLang="en-US" b="1" baseline="0">
                <a:ea typeface="宋体" panose="02010600030101010101" pitchFamily="2" charset="-122"/>
              </a:rPr>
              <a:t>的要求）</a:t>
            </a:r>
            <a:endParaRPr lang="en-US" altLang="zh-CN">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讲解即可</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讲解即可</a:t>
            </a:r>
            <a:endParaRPr lang="en-US" altLang="zh-CN">
              <a:ea typeface="宋体" panose="02010600030101010101" pitchFamily="2" charset="-122"/>
            </a:endParaRPr>
          </a:p>
          <a:p>
            <a:pPr marL="228600" indent="-228600" eaLnBrk="1" hangingPunct="1">
              <a:buAutoNum type="arabicParenR"/>
            </a:pPr>
            <a:r>
              <a:rPr lang="en-US" altLang="zh-CN">
                <a:ea typeface="宋体" panose="02010600030101010101" pitchFamily="2" charset="-122"/>
              </a:rPr>
              <a:t>B</a:t>
            </a:r>
            <a:r>
              <a:rPr lang="zh-CN" altLang="en-US">
                <a:ea typeface="宋体" panose="02010600030101010101" pitchFamily="2" charset="-122"/>
              </a:rPr>
              <a:t>树，这个</a:t>
            </a:r>
            <a:r>
              <a:rPr lang="en-US" altLang="zh-CN">
                <a:ea typeface="宋体" panose="02010600030101010101" pitchFamily="2" charset="-122"/>
              </a:rPr>
              <a:t>B</a:t>
            </a:r>
            <a:r>
              <a:rPr lang="zh-CN" altLang="en-US">
                <a:ea typeface="宋体" panose="02010600030101010101" pitchFamily="2" charset="-122"/>
              </a:rPr>
              <a:t>是指</a:t>
            </a:r>
            <a:r>
              <a:rPr lang="en-US" altLang="zh-CN">
                <a:ea typeface="宋体" panose="02010600030101010101" pitchFamily="2" charset="-122"/>
              </a:rPr>
              <a:t>Balanced</a:t>
            </a:r>
            <a:r>
              <a:rPr lang="en-US" altLang="zh-CN" baseline="0">
                <a:ea typeface="宋体" panose="02010600030101010101" pitchFamily="2" charset="-122"/>
              </a:rPr>
              <a:t> , </a:t>
            </a:r>
            <a:r>
              <a:rPr lang="zh-CN" altLang="en-US" baseline="0">
                <a:ea typeface="宋体" panose="02010600030101010101" pitchFamily="2" charset="-122"/>
              </a:rPr>
              <a:t>平衡的意思，不是指的</a:t>
            </a:r>
            <a:r>
              <a:rPr lang="en-US" altLang="zh-CN" baseline="0">
                <a:ea typeface="宋体" panose="02010600030101010101" pitchFamily="2" charset="-122"/>
              </a:rPr>
              <a:t>Binary </a:t>
            </a:r>
            <a:r>
              <a:rPr lang="zh-CN" altLang="en-US" baseline="0">
                <a:ea typeface="宋体" panose="02010600030101010101" pitchFamily="2" charset="-122"/>
              </a:rPr>
              <a:t>，要明确这点</a:t>
            </a:r>
            <a:r>
              <a:rPr lang="en-US" altLang="zh-CN" baseline="0">
                <a:ea typeface="宋体" panose="02010600030101010101" pitchFamily="2" charset="-122"/>
              </a:rPr>
              <a:t>.</a:t>
            </a:r>
            <a:endParaRPr lang="en-US" altLang="zh-CN" baseline="0">
              <a:ea typeface="宋体" panose="02010600030101010101" pitchFamily="2" charset="-122"/>
            </a:endParaRPr>
          </a:p>
          <a:p>
            <a:pPr marL="228600" indent="-228600" eaLnBrk="1" hangingPunct="1">
              <a:buAutoNum type="arabicParenR"/>
            </a:pPr>
            <a:r>
              <a:rPr lang="en-US" altLang="zh-CN" baseline="0">
                <a:ea typeface="宋体" panose="02010600030101010101" pitchFamily="2" charset="-122"/>
              </a:rPr>
              <a:t>B-</a:t>
            </a:r>
            <a:r>
              <a:rPr lang="zh-CN" altLang="en-US" baseline="0">
                <a:ea typeface="宋体" panose="02010600030101010101" pitchFamily="2" charset="-122"/>
              </a:rPr>
              <a:t>树 就是 </a:t>
            </a:r>
            <a:r>
              <a:rPr lang="en-US" altLang="zh-CN" baseline="0">
                <a:ea typeface="宋体" panose="02010600030101010101" pitchFamily="2" charset="-122"/>
              </a:rPr>
              <a:t>B</a:t>
            </a:r>
            <a:r>
              <a:rPr lang="zh-CN" altLang="en-US" baseline="0">
                <a:ea typeface="宋体" panose="02010600030101010101" pitchFamily="2" charset="-122"/>
              </a:rPr>
              <a:t>树</a:t>
            </a:r>
            <a:r>
              <a:rPr lang="en-US" altLang="zh-CN" baseline="0">
                <a:ea typeface="宋体" panose="02010600030101010101" pitchFamily="2" charset="-122"/>
              </a:rPr>
              <a:t>.</a:t>
            </a:r>
            <a:endParaRPr lang="en-US" altLang="zh-CN" baseline="0">
              <a:ea typeface="宋体" panose="02010600030101010101" pitchFamily="2" charset="-122"/>
            </a:endParaRPr>
          </a:p>
          <a:p>
            <a:pPr marL="228600" indent="-228600" eaLnBrk="1" hangingPunct="1">
              <a:buAutoNum type="arabicParenR"/>
            </a:pPr>
            <a:endParaRPr lang="en-US" altLang="zh-CN" baseline="0">
              <a:ea typeface="宋体" panose="02010600030101010101" pitchFamily="2" charset="-122"/>
            </a:endParaRPr>
          </a:p>
          <a:p>
            <a:pPr marL="228600" indent="-228600" eaLnBrk="1" hangingPunct="1">
              <a:buAutoNum type="arabicParenR"/>
            </a:pPr>
            <a:r>
              <a:rPr lang="zh-CN" altLang="en-US" baseline="0">
                <a:ea typeface="宋体" panose="02010600030101010101" pitchFamily="2" charset="-122"/>
              </a:rPr>
              <a:t>参考</a:t>
            </a:r>
            <a:r>
              <a:rPr lang="en-US" altLang="zh-CN" baseline="0">
                <a:ea typeface="宋体" panose="02010600030101010101" pitchFamily="2" charset="-122"/>
              </a:rPr>
              <a:t>https://blog.csdn.net/u013411246/article/details/81088914 </a:t>
            </a:r>
            <a:endParaRPr lang="en-US" altLang="zh-CN" baseline="0">
              <a:ea typeface="宋体" panose="02010600030101010101" pitchFamily="2" charset="-122"/>
            </a:endParaRPr>
          </a:p>
          <a:p>
            <a:pPr marL="0" indent="0" eaLnBrk="1" hangingPunct="1">
              <a:buNone/>
            </a:pP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讲解即可</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B</a:t>
            </a:r>
            <a:r>
              <a:rPr lang="zh-CN" altLang="en-US">
                <a:ea typeface="宋体" panose="02010600030101010101" pitchFamily="2" charset="-122"/>
              </a:rPr>
              <a:t>树 也可写成 </a:t>
            </a:r>
            <a:r>
              <a:rPr lang="en-US" altLang="zh-CN">
                <a:ea typeface="宋体" panose="02010600030101010101" pitchFamily="2" charset="-122"/>
              </a:rPr>
              <a:t>B-</a:t>
            </a:r>
            <a:r>
              <a:rPr lang="zh-CN" altLang="en-US">
                <a:ea typeface="宋体" panose="02010600030101010101" pitchFamily="2" charset="-122"/>
              </a:rPr>
              <a:t>树， 不要理解成还有一种</a:t>
            </a:r>
            <a:r>
              <a:rPr lang="en-US" altLang="zh-CN">
                <a:ea typeface="宋体" panose="02010600030101010101" pitchFamily="2" charset="-122"/>
              </a:rPr>
              <a:t>B-</a:t>
            </a:r>
            <a:r>
              <a:rPr lang="en-US" altLang="zh-CN" baseline="0">
                <a:ea typeface="宋体" panose="02010600030101010101" pitchFamily="2" charset="-122"/>
              </a:rPr>
              <a:t> </a:t>
            </a:r>
            <a:r>
              <a:rPr lang="zh-CN" altLang="en-US" baseline="0">
                <a:ea typeface="宋体" panose="02010600030101010101" pitchFamily="2" charset="-122"/>
              </a:rPr>
              <a:t>树</a:t>
            </a:r>
            <a:r>
              <a:rPr lang="en-US" altLang="zh-CN" baseline="0">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讲解即可</a:t>
            </a:r>
            <a:endParaRPr lang="en-US" altLang="zh-CN">
              <a:ea typeface="宋体" panose="02010600030101010101" pitchFamily="2" charset="-122"/>
            </a:endParaRPr>
          </a:p>
          <a:p>
            <a:pPr marL="0" indent="0" eaLnBrk="1" hangingPunct="1">
              <a:buNone/>
            </a:pPr>
            <a:r>
              <a:rPr lang="en-US" altLang="zh-CN">
                <a:ea typeface="宋体" panose="02010600030101010101" pitchFamily="2" charset="-122"/>
              </a:rPr>
              <a:t>//</a:t>
            </a:r>
            <a:r>
              <a:rPr lang="zh-CN" altLang="en-US">
                <a:ea typeface="宋体" panose="02010600030101010101" pitchFamily="2" charset="-122"/>
              </a:rPr>
              <a:t>可以结合传统链表的 </a:t>
            </a:r>
            <a:r>
              <a:rPr lang="en-US" altLang="zh-CN">
                <a:ea typeface="宋体" panose="02010600030101010101" pitchFamily="2" charset="-122"/>
              </a:rPr>
              <a:t>(</a:t>
            </a:r>
            <a:r>
              <a:rPr lang="zh-CN" altLang="en-US">
                <a:ea typeface="宋体" panose="02010600030101010101" pitchFamily="2" charset="-122"/>
              </a:rPr>
              <a:t>插入</a:t>
            </a:r>
            <a:r>
              <a:rPr lang="en-US" altLang="zh-CN">
                <a:ea typeface="宋体" panose="02010600030101010101" pitchFamily="2" charset="-122"/>
              </a:rPr>
              <a:t>/</a:t>
            </a:r>
            <a:r>
              <a:rPr lang="zh-CN" altLang="en-US">
                <a:ea typeface="宋体" panose="02010600030101010101" pitchFamily="2" charset="-122"/>
              </a:rPr>
              <a:t>删除</a:t>
            </a:r>
            <a:r>
              <a:rPr lang="en-US" altLang="zh-CN">
                <a:ea typeface="宋体" panose="02010600030101010101" pitchFamily="2" charset="-122"/>
              </a:rPr>
              <a:t>)</a:t>
            </a:r>
            <a:r>
              <a:rPr lang="zh-CN" altLang="en-US">
                <a:ea typeface="宋体" panose="02010600030101010101" pitchFamily="2" charset="-122"/>
              </a:rPr>
              <a:t>效率</a:t>
            </a:r>
            <a:r>
              <a:rPr lang="zh-CN" altLang="en-US" baseline="0">
                <a:ea typeface="宋体" panose="02010600030101010101" pitchFamily="2" charset="-122"/>
              </a:rPr>
              <a:t> 和 </a:t>
            </a:r>
            <a:r>
              <a:rPr lang="en-US" altLang="zh-CN" baseline="0">
                <a:ea typeface="宋体" panose="02010600030101010101" pitchFamily="2" charset="-122"/>
              </a:rPr>
              <a:t>(</a:t>
            </a:r>
            <a:r>
              <a:rPr lang="zh-CN" altLang="en-US" baseline="0">
                <a:ea typeface="宋体" panose="02010600030101010101" pitchFamily="2" charset="-122"/>
              </a:rPr>
              <a:t>查询</a:t>
            </a:r>
            <a:r>
              <a:rPr lang="en-US" altLang="zh-CN" baseline="0">
                <a:ea typeface="宋体" panose="02010600030101010101" pitchFamily="2" charset="-122"/>
              </a:rPr>
              <a:t>/</a:t>
            </a:r>
            <a:r>
              <a:rPr lang="zh-CN" altLang="en-US" baseline="0">
                <a:ea typeface="宋体" panose="02010600030101010101" pitchFamily="2" charset="-122"/>
              </a:rPr>
              <a:t>修改</a:t>
            </a:r>
            <a:r>
              <a:rPr lang="en-US" altLang="zh-CN" baseline="0">
                <a:ea typeface="宋体" panose="02010600030101010101" pitchFamily="2" charset="-122"/>
              </a:rPr>
              <a:t>) </a:t>
            </a:r>
            <a:r>
              <a:rPr lang="zh-CN" altLang="en-US" baseline="0">
                <a:ea typeface="宋体" panose="02010600030101010101" pitchFamily="2" charset="-122"/>
              </a:rPr>
              <a:t>效率</a:t>
            </a:r>
            <a:r>
              <a:rPr lang="en-US" altLang="zh-CN" baseline="0">
                <a:ea typeface="宋体" panose="02010600030101010101" pitchFamily="2" charset="-122"/>
              </a:rPr>
              <a:t> </a:t>
            </a:r>
            <a:r>
              <a:rPr lang="zh-CN" altLang="en-US" baseline="0">
                <a:ea typeface="宋体" panose="02010600030101010101" pitchFamily="2" charset="-122"/>
              </a:rPr>
              <a:t>和 </a:t>
            </a:r>
            <a:r>
              <a:rPr lang="en-US" altLang="zh-CN" baseline="0">
                <a:ea typeface="宋体" panose="02010600030101010101" pitchFamily="2" charset="-122"/>
              </a:rPr>
              <a:t>B+ </a:t>
            </a:r>
            <a:r>
              <a:rPr lang="zh-CN" altLang="en-US" baseline="0">
                <a:ea typeface="宋体" panose="02010600030101010101" pitchFamily="2" charset="-122"/>
              </a:rPr>
              <a:t>树的这种形式的链表操作效率来比较</a:t>
            </a:r>
            <a:r>
              <a:rPr lang="en-US" altLang="zh-CN" baseline="0">
                <a:ea typeface="宋体" panose="02010600030101010101" pitchFamily="2" charset="-122"/>
              </a:rPr>
              <a:t>[</a:t>
            </a:r>
            <a:r>
              <a:rPr lang="zh-CN" altLang="en-US" baseline="0">
                <a:ea typeface="宋体" panose="02010600030101010101" pitchFamily="2" charset="-122"/>
              </a:rPr>
              <a:t>就是牛</a:t>
            </a:r>
            <a:r>
              <a:rPr lang="en-US" altLang="zh-CN" baseline="0">
                <a:ea typeface="宋体" panose="02010600030101010101" pitchFamily="2" charset="-122"/>
              </a:rPr>
              <a:t>!]</a:t>
            </a:r>
            <a:endParaRPr lang="en-US" altLang="zh-CN" baseline="0">
              <a:ea typeface="宋体" panose="02010600030101010101" pitchFamily="2" charset="-122"/>
            </a:endParaRPr>
          </a:p>
          <a:p>
            <a:pPr marL="0" indent="0" eaLnBrk="1" hangingPunct="1">
              <a:buNone/>
            </a:pPr>
            <a:r>
              <a:rPr lang="en-US" altLang="zh-CN" baseline="0">
                <a:ea typeface="宋体" panose="02010600030101010101" pitchFamily="2" charset="-122"/>
              </a:rPr>
              <a:t> </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panose="02010600030101010101" pitchFamily="2" charset="-122"/>
              </a:rPr>
              <a:t>//</a:t>
            </a:r>
            <a:r>
              <a:rPr lang="zh-CN" altLang="en-US">
                <a:ea typeface="宋体" panose="02010600030101010101" pitchFamily="2" charset="-122"/>
              </a:rPr>
              <a:t>讲解即可</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panose="02010600030101010101" pitchFamily="2" charset="-122"/>
            </a:endParaRPr>
          </a:p>
          <a:p>
            <a:endParaRPr lang="en-US" altLang="zh-CN">
              <a:ea typeface="宋体" panose="02010600030101010101" pitchFamily="2" charset="-122"/>
            </a:endParaRPr>
          </a:p>
          <a:p>
            <a:pPr marL="0" indent="0">
              <a:buNone/>
            </a:pPr>
            <a:r>
              <a:rPr lang="zh-CN" altLang="en-US"/>
              <a:t>用暴力匹配方法的问题：暴力匹配解决的话就会有大量的回溯，每次只移动一位，若是不匹配，移动到下一位接着判断，浪费了大量的时间。</a:t>
            </a:r>
            <a:r>
              <a:rPr lang="en-US" altLang="zh-CN"/>
              <a:t>(</a:t>
            </a:r>
            <a:r>
              <a:rPr lang="zh-CN" altLang="en-US"/>
              <a:t>不可行</a:t>
            </a:r>
            <a:r>
              <a:rPr lang="en-US" altLang="zh-CN"/>
              <a:t>!)</a:t>
            </a:r>
            <a:endParaRPr lang="en-US" altLang="zh-CN"/>
          </a:p>
          <a:p>
            <a:pPr marL="0" indent="0">
              <a:buNone/>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KMP</a:t>
            </a:r>
            <a:r>
              <a:rPr lang="zh-CN" altLang="en-US" sz="1200" b="1" kern="1200">
                <a:solidFill>
                  <a:schemeClr val="tx1"/>
                </a:solidFill>
                <a:effectLst/>
                <a:latin typeface="+mn-lt"/>
                <a:ea typeface="+mn-ea"/>
                <a:cs typeface="+mn-cs"/>
              </a:rPr>
              <a:t>：</a:t>
            </a:r>
            <a:r>
              <a:rPr lang="en-US" altLang="zh-CN" sz="1200" b="1" kern="1200">
                <a:solidFill>
                  <a:schemeClr val="tx1"/>
                </a:solidFill>
                <a:effectLst/>
                <a:latin typeface="+mn-lt"/>
                <a:ea typeface="+mn-ea"/>
                <a:cs typeface="+mn-cs"/>
              </a:rPr>
              <a:t>&lt;&lt;</a:t>
            </a:r>
            <a:r>
              <a:rPr lang="zh-CN" altLang="en-US" sz="1200" kern="1200">
                <a:solidFill>
                  <a:schemeClr val="tx1"/>
                </a:solidFill>
                <a:effectLst/>
                <a:latin typeface="+mn-lt"/>
                <a:ea typeface="+mn-ea"/>
                <a:cs typeface="+mn-cs"/>
              </a:rPr>
              <a:t>部分匹配表</a:t>
            </a:r>
            <a:r>
              <a:rPr lang="en-US" altLang="zh-CN" sz="1200" kern="1200">
                <a:solidFill>
                  <a:schemeClr val="tx1"/>
                </a:solidFill>
                <a:effectLst/>
                <a:latin typeface="+mn-lt"/>
                <a:ea typeface="+mn-ea"/>
                <a:cs typeface="+mn-cs"/>
              </a:rPr>
              <a:t>&gt;&gt; </a:t>
            </a:r>
            <a:r>
              <a:rPr lang="zh-CN" altLang="en-US" sz="1200" kern="1200">
                <a:solidFill>
                  <a:schemeClr val="tx1"/>
                </a:solidFill>
                <a:effectLst/>
                <a:latin typeface="+mn-lt"/>
                <a:ea typeface="+mn-ea"/>
                <a:cs typeface="+mn-cs"/>
              </a:rPr>
              <a:t>提示效率</a:t>
            </a:r>
            <a:endParaRPr lang="zh-CN" altLang="en-US" sz="1200" kern="1200">
              <a:solidFill>
                <a:schemeClr val="tx1"/>
              </a:solidFill>
              <a:effectLst/>
              <a:latin typeface="+mn-lt"/>
              <a:ea typeface="+mn-ea"/>
              <a:cs typeface="+mn-cs"/>
            </a:endParaRPr>
          </a:p>
          <a:p>
            <a:pPr marL="0" indent="0">
              <a:buNone/>
            </a:pP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代码演示</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r>
              <a:rPr lang="en-US" altLang="zh-CN" sz="1200" b="1" kern="1200">
                <a:solidFill>
                  <a:schemeClr val="tx1"/>
                </a:solidFill>
                <a:latin typeface="+mn-lt"/>
                <a:ea typeface="+mn-ea"/>
                <a:cs typeface="+mn-cs"/>
              </a:rPr>
              <a:t>package com.atguigu.sparsearray;</a:t>
            </a:r>
            <a:endParaRPr lang="en-US" altLang="zh-CN" sz="1200" b="1"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SparseArray {</a:t>
            </a:r>
            <a:endParaRPr lang="en-US" altLang="zh-CN" sz="1200" b="1"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 chessArr1 </a:t>
            </a:r>
            <a:r>
              <a:rPr lang="zh-CN" altLang="en-US" sz="1200" kern="1200">
                <a:solidFill>
                  <a:schemeClr val="tx1"/>
                </a:solidFill>
                <a:latin typeface="+mn-lt"/>
                <a:ea typeface="+mn-ea"/>
                <a:cs typeface="+mn-cs"/>
              </a:rPr>
              <a:t>表示一个棋盘</a:t>
            </a:r>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0</a:t>
            </a:r>
            <a:r>
              <a:rPr lang="zh-CN" altLang="en-US" sz="1200" kern="1200">
                <a:solidFill>
                  <a:schemeClr val="tx1"/>
                </a:solidFill>
                <a:latin typeface="+mn-lt"/>
                <a:ea typeface="+mn-ea"/>
                <a:cs typeface="+mn-cs"/>
              </a:rPr>
              <a:t>表示没有落子</a:t>
            </a:r>
            <a:r>
              <a:rPr lang="en-US" altLang="zh-CN" sz="1200" kern="1200">
                <a:solidFill>
                  <a:schemeClr val="tx1"/>
                </a:solidFill>
                <a:latin typeface="+mn-lt"/>
                <a:ea typeface="+mn-ea"/>
                <a:cs typeface="+mn-cs"/>
              </a:rPr>
              <a:t>, 1</a:t>
            </a:r>
            <a:r>
              <a:rPr lang="zh-CN" altLang="en-US" sz="1200" kern="1200">
                <a:solidFill>
                  <a:schemeClr val="tx1"/>
                </a:solidFill>
                <a:latin typeface="+mn-lt"/>
                <a:ea typeface="+mn-ea"/>
                <a:cs typeface="+mn-cs"/>
              </a:rPr>
              <a:t>表示白子， </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表示黑子</a:t>
            </a:r>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chessArr1[][] = new int[11][11];</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chessArr1[1][2] = 1;</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chessArr1[2][3] = 2;</a:t>
            </a:r>
            <a:endParaRPr lang="en-US" altLang="zh-CN" sz="1200" kern="1200">
              <a:solidFill>
                <a:schemeClr val="tx1"/>
              </a:solidFill>
              <a:latin typeface="+mn-lt"/>
              <a:ea typeface="+mn-ea"/>
              <a:cs typeface="+mn-cs"/>
            </a:endParaRPr>
          </a:p>
          <a:p>
            <a:r>
              <a:rPr lang="en-US" altLang="zh-CN" sz="1200" b="1" kern="1200">
                <a:solidFill>
                  <a:schemeClr val="tx1"/>
                </a:solidFill>
                <a:latin typeface="+mn-lt"/>
                <a:ea typeface="+mn-ea"/>
                <a:cs typeface="+mn-cs"/>
              </a:rPr>
              <a:t>for (int[] row : chessArr1)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item : row) {</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计算一共有多少个非零值</a:t>
            </a:r>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sum = 0;</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0; i &lt; 5; i++)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j = 0; j &lt; 5; j++)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if (chessArr1[i][j] != 0)</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sum++;</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将该稀疏数组</a:t>
            </a:r>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sparseArr[][] = new int[sum+1][3];</a:t>
            </a:r>
            <a:endParaRPr lang="en-US" altLang="zh-CN" sz="1200" b="1"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第一行，存放数组有多少行，多少列，有多少个非 </a:t>
            </a:r>
            <a:r>
              <a:rPr lang="en-US" altLang="zh-CN" sz="1200" kern="1200">
                <a:solidFill>
                  <a:schemeClr val="tx1"/>
                </a:solidFill>
                <a:latin typeface="+mn-lt"/>
                <a:ea typeface="+mn-ea"/>
                <a:cs typeface="+mn-cs"/>
              </a:rPr>
              <a:t>0 </a:t>
            </a:r>
            <a:r>
              <a:rPr lang="zh-CN" altLang="en-US" sz="1200" kern="1200">
                <a:solidFill>
                  <a:schemeClr val="tx1"/>
                </a:solidFill>
                <a:latin typeface="+mn-lt"/>
                <a:ea typeface="+mn-ea"/>
                <a:cs typeface="+mn-cs"/>
              </a:rPr>
              <a:t>值</a:t>
            </a:r>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sparseArr[0][0] = 11;</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sparseArr[0][1] = 11;</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sparseArr[0][2] = sum;</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遍历数组，将非零值保存到稀疏数组</a:t>
            </a:r>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count = 0;</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0; i &lt; 11; i++)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j = 0; j &lt; 11; j++)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if (chessArr1[i][j] != 0) {</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count++;</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sparseArr[count][0] = i;</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sparseArr[count][1] = j;</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sparseArr[count][2] = chessArr1[i][j];</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输出稀疏数组</a:t>
            </a:r>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压缩后得到的稀疏数组</a:t>
            </a:r>
            <a:r>
              <a:rPr lang="en-US" altLang="zh-CN" sz="1200" b="1" i="1" kern="1200">
                <a:solidFill>
                  <a:schemeClr val="tx1"/>
                </a:solidFill>
                <a:latin typeface="+mn-lt"/>
                <a:ea typeface="+mn-ea"/>
                <a:cs typeface="+mn-cs"/>
              </a:rPr>
              <a:t>.....");</a:t>
            </a:r>
            <a:endParaRPr lang="en-US" altLang="zh-CN" sz="1200" b="1" i="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0; i &lt; sparseArr.length; i++) {</a:t>
            </a:r>
            <a:endParaRPr lang="en-US" altLang="zh-CN" sz="1200" b="1"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out.printf("%d\t%d\t%d\n", sparseArr[i][0], sparseArr[i][1], sparseArr[i][2]);</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重新恢复</a:t>
            </a:r>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chessArr2[][] = new int[sparseArr[0][0]][sparseArr[0][1]];</a:t>
            </a:r>
            <a:endParaRPr lang="en-US" altLang="zh-CN" sz="1200" b="1"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1; i &lt; sparseArr.length; i++) {</a:t>
            </a:r>
            <a:endParaRPr lang="en-US" altLang="zh-CN" sz="1200" b="1"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chessArr2[sparseArr[i][0]][sparseArr[i][1]] = sparseArr[i][2];</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输出恢复后的棋盘数组</a:t>
            </a:r>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输出恢复后的棋盘数组</a:t>
            </a:r>
            <a:r>
              <a:rPr lang="en-US" altLang="zh-CN" sz="1200" b="1" i="1" kern="1200">
                <a:solidFill>
                  <a:schemeClr val="tx1"/>
                </a:solidFill>
                <a:latin typeface="+mn-lt"/>
                <a:ea typeface="+mn-ea"/>
                <a:cs typeface="+mn-cs"/>
              </a:rPr>
              <a:t>.....");</a:t>
            </a:r>
            <a:endParaRPr lang="en-US" altLang="zh-CN" sz="1200" b="1" i="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newRow : chessArr2)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item : newRow) {</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endParaRPr lang="en-US" altLang="zh-CN" sz="1200" b="1" i="1"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en-US" altLang="zh-CN" sz="1200" kern="1200">
              <a:solidFill>
                <a:schemeClr val="tx1"/>
              </a:solidFill>
              <a:latin typeface="+mn-lt"/>
              <a:ea typeface="+mn-ea"/>
              <a:cs typeface="+mn-cs"/>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a:ea typeface="宋体" panose="02010600030101010101" pitchFamily="2" charset="-122"/>
              </a:rPr>
              <a:t>思路分析 </a:t>
            </a:r>
            <a:endParaRPr lang="en-US" altLang="zh-CN">
              <a:ea typeface="宋体" panose="02010600030101010101" pitchFamily="2" charset="-122"/>
            </a:endParaRPr>
          </a:p>
          <a:p>
            <a:pPr marL="228600" indent="-228600">
              <a:buAutoNum type="arabicParenR"/>
            </a:pPr>
            <a:r>
              <a:rPr lang="zh-CN" altLang="en-US">
                <a:ea typeface="宋体" panose="02010600030101010101" pitchFamily="2" charset="-122"/>
              </a:rPr>
              <a:t>使用数组保存各个顶点</a:t>
            </a:r>
            <a:endParaRPr lang="en-US" altLang="zh-CN">
              <a:ea typeface="宋体" panose="02010600030101010101" pitchFamily="2" charset="-122"/>
            </a:endParaRPr>
          </a:p>
          <a:p>
            <a:pPr marL="228600" indent="-228600">
              <a:buAutoNum type="arabicParenR"/>
            </a:pPr>
            <a:r>
              <a:rPr lang="zh-CN" altLang="en-US">
                <a:ea typeface="宋体" panose="02010600030101010101" pitchFamily="2" charset="-122"/>
              </a:rPr>
              <a:t>使用矩阵</a:t>
            </a:r>
            <a:r>
              <a:rPr lang="en-US" altLang="zh-CN">
                <a:ea typeface="宋体" panose="02010600030101010101" pitchFamily="2" charset="-122"/>
              </a:rPr>
              <a:t>(</a:t>
            </a:r>
            <a:r>
              <a:rPr lang="zh-CN" altLang="en-US">
                <a:ea typeface="宋体" panose="02010600030101010101" pitchFamily="2" charset="-122"/>
              </a:rPr>
              <a:t>二维数组</a:t>
            </a:r>
            <a:r>
              <a:rPr lang="en-US" altLang="zh-CN">
                <a:ea typeface="宋体" panose="02010600030101010101" pitchFamily="2" charset="-122"/>
              </a:rPr>
              <a:t>)</a:t>
            </a:r>
            <a:r>
              <a:rPr lang="zh-CN" altLang="en-US">
                <a:ea typeface="宋体" panose="02010600030101010101" pitchFamily="2" charset="-122"/>
              </a:rPr>
              <a:t>来保存 各个顶点之间的是否能够</a:t>
            </a:r>
            <a:r>
              <a:rPr lang="zh-CN" altLang="en-US" b="1">
                <a:ea typeface="宋体" panose="02010600030101010101" pitchFamily="2" charset="-122"/>
              </a:rPr>
              <a:t>直接连接</a:t>
            </a:r>
            <a:endParaRPr lang="en-US" altLang="zh-CN" b="1">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zh-CN" altLang="en-US">
                <a:ea typeface="宋体" panose="02010600030101010101" pitchFamily="2" charset="-122"/>
              </a:rPr>
              <a:t>代码实现</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package com.atguigu.graph;</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import java.util.Arrays;</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public class GraphDemo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indent="0">
              <a:buNone/>
            </a:pPr>
            <a:r>
              <a:rPr lang="en-US" altLang="zh-CN">
                <a:ea typeface="宋体" panose="02010600030101010101" pitchFamily="2" charset="-122"/>
              </a:rPr>
              <a:t>		Vertex v1 = new Vertex("A");</a:t>
            </a:r>
            <a:endParaRPr lang="en-US" altLang="zh-CN">
              <a:ea typeface="宋体" panose="02010600030101010101" pitchFamily="2" charset="-122"/>
            </a:endParaRPr>
          </a:p>
          <a:p>
            <a:pPr marL="0" indent="0">
              <a:buNone/>
            </a:pPr>
            <a:r>
              <a:rPr lang="en-US" altLang="zh-CN">
                <a:ea typeface="宋体" panose="02010600030101010101" pitchFamily="2" charset="-122"/>
              </a:rPr>
              <a:t>		Vertex v2 = new Vertex("B");</a:t>
            </a:r>
            <a:endParaRPr lang="en-US" altLang="zh-CN">
              <a:ea typeface="宋体" panose="02010600030101010101" pitchFamily="2" charset="-122"/>
            </a:endParaRPr>
          </a:p>
          <a:p>
            <a:pPr marL="0" indent="0">
              <a:buNone/>
            </a:pPr>
            <a:r>
              <a:rPr lang="en-US" altLang="zh-CN">
                <a:ea typeface="宋体" panose="02010600030101010101" pitchFamily="2" charset="-122"/>
              </a:rPr>
              <a:t>		Vertex v3 = new Vertex("C");</a:t>
            </a:r>
            <a:endParaRPr lang="en-US" altLang="zh-CN">
              <a:ea typeface="宋体" panose="02010600030101010101" pitchFamily="2" charset="-122"/>
            </a:endParaRPr>
          </a:p>
          <a:p>
            <a:pPr marL="0" indent="0">
              <a:buNone/>
            </a:pPr>
            <a:r>
              <a:rPr lang="en-US" altLang="zh-CN">
                <a:ea typeface="宋体" panose="02010600030101010101" pitchFamily="2" charset="-122"/>
              </a:rPr>
              <a:t>		Vertex v4 = new Vertex("D");</a:t>
            </a:r>
            <a:endParaRPr lang="en-US" altLang="zh-CN">
              <a:ea typeface="宋体" panose="02010600030101010101" pitchFamily="2" charset="-122"/>
            </a:endParaRPr>
          </a:p>
          <a:p>
            <a:pPr marL="0" indent="0">
              <a:buNone/>
            </a:pPr>
            <a:r>
              <a:rPr lang="en-US" altLang="zh-CN">
                <a:ea typeface="宋体" panose="02010600030101010101" pitchFamily="2" charset="-122"/>
              </a:rPr>
              <a:t>		Vertex v5 = new Vertex("E");</a:t>
            </a:r>
            <a:endParaRPr lang="en-US" altLang="zh-CN">
              <a:ea typeface="宋体" panose="02010600030101010101" pitchFamily="2" charset="-122"/>
            </a:endParaRPr>
          </a:p>
          <a:p>
            <a:pPr marL="0" indent="0">
              <a:buNone/>
            </a:pPr>
            <a:r>
              <a:rPr lang="en-US" altLang="zh-CN">
                <a:ea typeface="宋体" panose="02010600030101010101" pitchFamily="2" charset="-122"/>
              </a:rPr>
              <a:t>		Graph graph = new Graph(5);</a:t>
            </a:r>
            <a:endParaRPr lang="en-US" altLang="zh-CN">
              <a:ea typeface="宋体" panose="02010600030101010101" pitchFamily="2" charset="-122"/>
            </a:endParaRPr>
          </a:p>
          <a:p>
            <a:pPr marL="0" indent="0">
              <a:buNone/>
            </a:pPr>
            <a:r>
              <a:rPr lang="en-US" altLang="zh-CN">
                <a:ea typeface="宋体" panose="02010600030101010101" pitchFamily="2" charset="-122"/>
              </a:rPr>
              <a:t>		graph.addVertex(v1);</a:t>
            </a:r>
            <a:endParaRPr lang="en-US" altLang="zh-CN">
              <a:ea typeface="宋体" panose="02010600030101010101" pitchFamily="2" charset="-122"/>
            </a:endParaRPr>
          </a:p>
          <a:p>
            <a:pPr marL="0" indent="0">
              <a:buNone/>
            </a:pPr>
            <a:r>
              <a:rPr lang="en-US" altLang="zh-CN">
                <a:ea typeface="宋体" panose="02010600030101010101" pitchFamily="2" charset="-122"/>
              </a:rPr>
              <a:t>		graph.addVertex(v2);</a:t>
            </a:r>
            <a:endParaRPr lang="en-US" altLang="zh-CN">
              <a:ea typeface="宋体" panose="02010600030101010101" pitchFamily="2" charset="-122"/>
            </a:endParaRPr>
          </a:p>
          <a:p>
            <a:pPr marL="0" indent="0">
              <a:buNone/>
            </a:pPr>
            <a:r>
              <a:rPr lang="en-US" altLang="zh-CN">
                <a:ea typeface="宋体" panose="02010600030101010101" pitchFamily="2" charset="-122"/>
              </a:rPr>
              <a:t>		graph.addVertex(v3);</a:t>
            </a:r>
            <a:endParaRPr lang="en-US" altLang="zh-CN">
              <a:ea typeface="宋体" panose="02010600030101010101" pitchFamily="2" charset="-122"/>
            </a:endParaRPr>
          </a:p>
          <a:p>
            <a:pPr marL="0" indent="0">
              <a:buNone/>
            </a:pPr>
            <a:r>
              <a:rPr lang="en-US" altLang="zh-CN">
                <a:ea typeface="宋体" panose="02010600030101010101" pitchFamily="2" charset="-122"/>
              </a:rPr>
              <a:t>		graph.addVertex(v4);</a:t>
            </a:r>
            <a:endParaRPr lang="en-US" altLang="zh-CN">
              <a:ea typeface="宋体" panose="02010600030101010101" pitchFamily="2" charset="-122"/>
            </a:endParaRPr>
          </a:p>
          <a:p>
            <a:pPr marL="0" indent="0">
              <a:buNone/>
            </a:pPr>
            <a:r>
              <a:rPr lang="en-US" altLang="zh-CN">
                <a:ea typeface="宋体" panose="02010600030101010101" pitchFamily="2" charset="-122"/>
              </a:rPr>
              <a:t>		graph.addVertex(v5);</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增加边</a:t>
            </a:r>
            <a:r>
              <a:rPr lang="en-US" altLang="zh-CN">
                <a:ea typeface="宋体" panose="02010600030101010101" pitchFamily="2" charset="-122"/>
              </a:rPr>
              <a:t>【</a:t>
            </a:r>
            <a:r>
              <a:rPr lang="zh-CN" altLang="en-US">
                <a:ea typeface="宋体" panose="02010600030101010101" pitchFamily="2" charset="-122"/>
              </a:rPr>
              <a:t>这个遍历</a:t>
            </a:r>
            <a:r>
              <a:rPr lang="zh-CN" altLang="en-US" baseline="0">
                <a:ea typeface="宋体" panose="02010600030101010101" pitchFamily="2" charset="-122"/>
              </a:rPr>
              <a:t> 待</a:t>
            </a:r>
            <a:r>
              <a:rPr lang="en-US" altLang="zh-CN" baseline="0">
                <a:ea typeface="宋体" panose="02010600030101010101" pitchFamily="2" charset="-122"/>
              </a:rPr>
              <a:t>...</a:t>
            </a:r>
            <a:r>
              <a:rPr lang="en-US" altLang="zh-CN">
                <a:ea typeface="宋体" panose="02010600030101010101" pitchFamily="2" charset="-122"/>
              </a:rPr>
              <a:t>】</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//graph.addEdge("A", "B");</a:t>
            </a:r>
            <a:endParaRPr lang="en-US" altLang="zh-CN">
              <a:ea typeface="宋体" panose="02010600030101010101" pitchFamily="2" charset="-122"/>
            </a:endParaRPr>
          </a:p>
          <a:p>
            <a:pPr marL="0" indent="0">
              <a:buNone/>
            </a:pPr>
            <a:r>
              <a:rPr lang="en-US" altLang="zh-CN">
                <a:ea typeface="宋体" panose="02010600030101010101" pitchFamily="2" charset="-122"/>
              </a:rPr>
              <a:t>		//graph.addEdge("A", "D");</a:t>
            </a:r>
            <a:endParaRPr lang="en-US" altLang="zh-CN">
              <a:ea typeface="宋体" panose="02010600030101010101" pitchFamily="2" charset="-122"/>
            </a:endParaRPr>
          </a:p>
          <a:p>
            <a:pPr marL="0" indent="0">
              <a:buNone/>
            </a:pPr>
            <a:r>
              <a:rPr lang="en-US" altLang="zh-CN">
                <a:ea typeface="宋体" panose="02010600030101010101" pitchFamily="2" charset="-122"/>
              </a:rPr>
              <a:t>		//graph.addEdge("B", "D");</a:t>
            </a:r>
            <a:endParaRPr lang="en-US" altLang="zh-CN">
              <a:ea typeface="宋体" panose="02010600030101010101" pitchFamily="2" charset="-122"/>
            </a:endParaRPr>
          </a:p>
          <a:p>
            <a:pPr marL="0" indent="0">
              <a:buNone/>
            </a:pPr>
            <a:r>
              <a:rPr lang="en-US" altLang="zh-CN">
                <a:ea typeface="宋体" panose="02010600030101010101" pitchFamily="2" charset="-122"/>
              </a:rPr>
              <a:t>		//graph.addEdge("B", "C");</a:t>
            </a:r>
            <a:endParaRPr lang="en-US" altLang="zh-CN">
              <a:ea typeface="宋体" panose="02010600030101010101" pitchFamily="2" charset="-122"/>
            </a:endParaRPr>
          </a:p>
          <a:p>
            <a:pPr marL="0" indent="0">
              <a:buNone/>
            </a:pPr>
            <a:r>
              <a:rPr lang="en-US" altLang="zh-CN">
                <a:ea typeface="宋体" panose="02010600030101010101" pitchFamily="2" charset="-122"/>
              </a:rPr>
              <a:t>		//graph.addEdge("D", "E");</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这个深度优先遍历 </a:t>
            </a:r>
            <a:r>
              <a:rPr lang="en-US" altLang="zh-CN">
                <a:ea typeface="宋体" panose="02010600030101010101" pitchFamily="2" charset="-122"/>
              </a:rPr>
              <a:t>OK</a:t>
            </a:r>
            <a:endParaRPr lang="en-US" altLang="zh-CN">
              <a:ea typeface="宋体" panose="02010600030101010101" pitchFamily="2" charset="-122"/>
            </a:endParaRPr>
          </a:p>
          <a:p>
            <a:pPr marL="0" indent="0">
              <a:buNone/>
            </a:pPr>
            <a:r>
              <a:rPr lang="en-US" altLang="zh-CN">
                <a:ea typeface="宋体" panose="02010600030101010101" pitchFamily="2" charset="-122"/>
              </a:rPr>
              <a:t>		graph.addEdge("A", "C");</a:t>
            </a:r>
            <a:endParaRPr lang="en-US" altLang="zh-CN">
              <a:ea typeface="宋体" panose="02010600030101010101" pitchFamily="2" charset="-122"/>
            </a:endParaRPr>
          </a:p>
          <a:p>
            <a:pPr marL="0" indent="0">
              <a:buNone/>
            </a:pPr>
            <a:r>
              <a:rPr lang="en-US" altLang="zh-CN">
                <a:ea typeface="宋体" panose="02010600030101010101" pitchFamily="2" charset="-122"/>
              </a:rPr>
              <a:t>		graph.addEdge("B", "C");</a:t>
            </a:r>
            <a:endParaRPr lang="en-US" altLang="zh-CN">
              <a:ea typeface="宋体" panose="02010600030101010101" pitchFamily="2" charset="-122"/>
            </a:endParaRPr>
          </a:p>
          <a:p>
            <a:pPr marL="0" indent="0">
              <a:buNone/>
            </a:pPr>
            <a:r>
              <a:rPr lang="en-US" altLang="zh-CN">
                <a:ea typeface="宋体" panose="02010600030101010101" pitchFamily="2" charset="-122"/>
              </a:rPr>
              <a:t>		graph.addEdge("A", "B");</a:t>
            </a:r>
            <a:endParaRPr lang="en-US" altLang="zh-CN">
              <a:ea typeface="宋体" panose="02010600030101010101" pitchFamily="2" charset="-122"/>
            </a:endParaRPr>
          </a:p>
          <a:p>
            <a:pPr marL="0" indent="0">
              <a:buNone/>
            </a:pPr>
            <a:r>
              <a:rPr lang="en-US" altLang="zh-CN">
                <a:ea typeface="宋体" panose="02010600030101010101" pitchFamily="2" charset="-122"/>
              </a:rPr>
              <a:t>		graph.addEdge("B", "D");</a:t>
            </a:r>
            <a:endParaRPr lang="en-US" altLang="zh-CN">
              <a:ea typeface="宋体" panose="02010600030101010101" pitchFamily="2" charset="-122"/>
            </a:endParaRPr>
          </a:p>
          <a:p>
            <a:pPr marL="0" indent="0">
              <a:buNone/>
            </a:pPr>
            <a:r>
              <a:rPr lang="en-US" altLang="zh-CN">
                <a:ea typeface="宋体" panose="02010600030101010101" pitchFamily="2" charset="-122"/>
              </a:rPr>
              <a:t>		graph.addEdge("B", "E");</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int[][] linkMatrix = graph.getLinkMatrix();</a:t>
            </a:r>
            <a:endParaRPr lang="en-US" altLang="zh-CN">
              <a:ea typeface="宋体" panose="02010600030101010101" pitchFamily="2" charset="-122"/>
            </a:endParaRPr>
          </a:p>
          <a:p>
            <a:pPr marL="0" indent="0">
              <a:buNone/>
            </a:pPr>
            <a:r>
              <a:rPr lang="en-US" altLang="zh-CN">
                <a:ea typeface="宋体" panose="02010600030101010101" pitchFamily="2" charset="-122"/>
              </a:rPr>
              <a:t>		for (int[] link : linkMatrix) {</a:t>
            </a:r>
            <a:endParaRPr lang="en-US" altLang="zh-CN">
              <a:ea typeface="宋体" panose="02010600030101010101" pitchFamily="2" charset="-122"/>
            </a:endParaRPr>
          </a:p>
          <a:p>
            <a:pPr marL="0" indent="0">
              <a:buNone/>
            </a:pPr>
            <a:r>
              <a:rPr lang="en-US" altLang="zh-CN">
                <a:ea typeface="宋体" panose="02010600030101010101" pitchFamily="2" charset="-122"/>
              </a:rPr>
              <a:t>			System.out.println(Arrays.toString(link));</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a:t>
            </a:r>
            <a:r>
              <a:rPr lang="zh-CN" altLang="en-US">
                <a:ea typeface="宋体" panose="02010600030101010101" pitchFamily="2" charset="-122"/>
              </a:rPr>
              <a:t>图结构对应的类</a:t>
            </a:r>
            <a:endParaRPr lang="zh-CN" altLang="en-US">
              <a:ea typeface="宋体" panose="02010600030101010101" pitchFamily="2" charset="-122"/>
            </a:endParaRPr>
          </a:p>
          <a:p>
            <a:pPr marL="0" indent="0">
              <a:buNone/>
            </a:pPr>
            <a:r>
              <a:rPr lang="en-US" altLang="zh-CN">
                <a:ea typeface="宋体" panose="02010600030101010101" pitchFamily="2" charset="-122"/>
              </a:rPr>
              <a:t>class Graph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private Vertex[] vertex;</a:t>
            </a:r>
            <a:endParaRPr lang="en-US" altLang="zh-CN">
              <a:ea typeface="宋体" panose="02010600030101010101" pitchFamily="2" charset="-122"/>
            </a:endParaRPr>
          </a:p>
          <a:p>
            <a:pPr marL="0" indent="0">
              <a:buNone/>
            </a:pPr>
            <a:r>
              <a:rPr lang="en-US" altLang="zh-CN">
                <a:ea typeface="宋体" panose="02010600030101010101" pitchFamily="2" charset="-122"/>
              </a:rPr>
              <a:t>	private int currentSize;</a:t>
            </a: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二维数组，记录顶点的关系</a:t>
            </a:r>
            <a:r>
              <a:rPr lang="en-US" altLang="zh-CN">
                <a:ea typeface="宋体" panose="02010600030101010101" pitchFamily="2" charset="-122"/>
              </a:rPr>
              <a:t>1 </a:t>
            </a:r>
            <a:r>
              <a:rPr lang="zh-CN" altLang="en-US">
                <a:ea typeface="宋体" panose="02010600030101010101" pitchFamily="2" charset="-122"/>
              </a:rPr>
              <a:t>表示连接，</a:t>
            </a:r>
            <a:r>
              <a:rPr lang="en-US" altLang="zh-CN">
                <a:ea typeface="宋体" panose="02010600030101010101" pitchFamily="2" charset="-122"/>
              </a:rPr>
              <a:t>0</a:t>
            </a:r>
            <a:r>
              <a:rPr lang="zh-CN" altLang="en-US">
                <a:ea typeface="宋体" panose="02010600030101010101" pitchFamily="2" charset="-122"/>
              </a:rPr>
              <a:t>表示不能连接</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private int[][] linkMatrix;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public Graph(int size) {</a:t>
            </a:r>
            <a:endParaRPr lang="en-US" altLang="zh-CN">
              <a:ea typeface="宋体" panose="02010600030101010101" pitchFamily="2" charset="-122"/>
            </a:endParaRPr>
          </a:p>
          <a:p>
            <a:pPr marL="0" indent="0">
              <a:buNone/>
            </a:pPr>
            <a:r>
              <a:rPr lang="en-US" altLang="zh-CN">
                <a:ea typeface="宋体" panose="02010600030101010101" pitchFamily="2" charset="-122"/>
              </a:rPr>
              <a:t>		vertex=new Vertex[size];</a:t>
            </a:r>
            <a:endParaRPr lang="en-US" altLang="zh-CN">
              <a:ea typeface="宋体" panose="02010600030101010101" pitchFamily="2" charset="-122"/>
            </a:endParaRPr>
          </a:p>
          <a:p>
            <a:pPr marL="0" indent="0">
              <a:buNone/>
            </a:pPr>
            <a:r>
              <a:rPr lang="en-US" altLang="zh-CN">
                <a:ea typeface="宋体" panose="02010600030101010101" pitchFamily="2" charset="-122"/>
              </a:rPr>
              <a:t>		linkMatrix = new int[size][size];</a:t>
            </a: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因为顶点自己和自己可以连接，因此直接初始化</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对角线是</a:t>
            </a:r>
            <a:r>
              <a:rPr lang="en-US" altLang="zh-CN">
                <a:ea typeface="宋体" panose="02010600030101010101" pitchFamily="2" charset="-122"/>
              </a:rPr>
              <a:t>1</a:t>
            </a:r>
            <a:endParaRPr lang="en-US" altLang="zh-CN">
              <a:ea typeface="宋体" panose="02010600030101010101" pitchFamily="2" charset="-122"/>
            </a:endParaRPr>
          </a:p>
          <a:p>
            <a:pPr marL="0" indent="0">
              <a:buNone/>
            </a:pPr>
            <a:r>
              <a:rPr lang="en-US" altLang="zh-CN">
                <a:ea typeface="宋体" panose="02010600030101010101" pitchFamily="2" charset="-122"/>
              </a:rPr>
              <a:t>		for (int i = 0; i &lt; size; i++) {</a:t>
            </a:r>
            <a:endParaRPr lang="en-US" altLang="zh-CN">
              <a:ea typeface="宋体" panose="02010600030101010101" pitchFamily="2" charset="-122"/>
            </a:endParaRPr>
          </a:p>
          <a:p>
            <a:pPr marL="0" indent="0">
              <a:buNone/>
            </a:pPr>
            <a:r>
              <a:rPr lang="en-US" altLang="zh-CN">
                <a:ea typeface="宋体" panose="02010600030101010101" pitchFamily="2" charset="-122"/>
              </a:rPr>
              <a:t>			for(int j=0; j &lt; size; j++) {</a:t>
            </a:r>
            <a:endParaRPr lang="en-US" altLang="zh-CN">
              <a:ea typeface="宋体" panose="02010600030101010101" pitchFamily="2" charset="-122"/>
            </a:endParaRPr>
          </a:p>
          <a:p>
            <a:pPr marL="0" indent="0">
              <a:buNone/>
            </a:pPr>
            <a:r>
              <a:rPr lang="en-US" altLang="zh-CN">
                <a:ea typeface="宋体" panose="02010600030101010101" pitchFamily="2" charset="-122"/>
              </a:rPr>
              <a:t>				if(i == j) {</a:t>
            </a:r>
            <a:endParaRPr lang="en-US" altLang="zh-CN">
              <a:ea typeface="宋体" panose="02010600030101010101" pitchFamily="2" charset="-122"/>
            </a:endParaRPr>
          </a:p>
          <a:p>
            <a:pPr marL="0" indent="0">
              <a:buNone/>
            </a:pPr>
            <a:r>
              <a:rPr lang="en-US" altLang="zh-CN">
                <a:ea typeface="宋体" panose="02010600030101010101" pitchFamily="2" charset="-122"/>
              </a:rPr>
              <a:t>					linkMatrix[i][j] = 1;</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加入一个顶点</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public void addVertex(Vertex v) {</a:t>
            </a:r>
            <a:endParaRPr lang="en-US" altLang="zh-CN">
              <a:ea typeface="宋体" panose="02010600030101010101" pitchFamily="2" charset="-122"/>
            </a:endParaRPr>
          </a:p>
          <a:p>
            <a:pPr marL="0" indent="0">
              <a:buNone/>
            </a:pPr>
            <a:r>
              <a:rPr lang="en-US" altLang="zh-CN">
                <a:ea typeface="宋体" panose="02010600030101010101" pitchFamily="2" charset="-122"/>
              </a:rPr>
              <a:t>		vertex[currentSize++]=v;</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 </a:t>
            </a:r>
            <a:r>
              <a:rPr lang="zh-CN" altLang="en-US">
                <a:ea typeface="宋体" panose="02010600030101010101" pitchFamily="2" charset="-122"/>
              </a:rPr>
              <a:t>给两个顶点加边</a:t>
            </a:r>
            <a:r>
              <a:rPr lang="en-US" altLang="zh-CN">
                <a:ea typeface="宋体" panose="02010600030101010101" pitchFamily="2" charset="-122"/>
              </a:rPr>
              <a:t>, </a:t>
            </a:r>
            <a:r>
              <a:rPr lang="zh-CN" altLang="en-US">
                <a:ea typeface="宋体" panose="02010600030101010101" pitchFamily="2" charset="-122"/>
              </a:rPr>
              <a:t>即</a:t>
            </a:r>
            <a:r>
              <a:rPr lang="en-US" altLang="zh-CN">
                <a:ea typeface="宋体" panose="02010600030101010101" pitchFamily="2" charset="-122"/>
              </a:rPr>
              <a:t>v1 </a:t>
            </a:r>
            <a:r>
              <a:rPr lang="zh-CN" altLang="en-US">
                <a:ea typeface="宋体" panose="02010600030101010101" pitchFamily="2" charset="-122"/>
              </a:rPr>
              <a:t>和 </a:t>
            </a:r>
            <a:r>
              <a:rPr lang="en-US" altLang="zh-CN">
                <a:ea typeface="宋体" panose="02010600030101010101" pitchFamily="2" charset="-122"/>
              </a:rPr>
              <a:t>v2 </a:t>
            </a:r>
            <a:r>
              <a:rPr lang="zh-CN" altLang="en-US">
                <a:ea typeface="宋体" panose="02010600030101010101" pitchFamily="2" charset="-122"/>
              </a:rPr>
              <a:t>是有连接关系的</a:t>
            </a:r>
            <a:r>
              <a:rPr lang="en-US" altLang="zh-CN">
                <a:ea typeface="宋体" panose="02010600030101010101" pitchFamily="2" charset="-122"/>
              </a:rPr>
              <a:t>.</a:t>
            </a:r>
            <a:endParaRPr lang="en-US" altLang="zh-CN">
              <a:ea typeface="宋体" panose="02010600030101010101" pitchFamily="2" charset="-122"/>
            </a:endParaRPr>
          </a:p>
          <a:p>
            <a:pPr marL="0" indent="0">
              <a:buNone/>
            </a:pPr>
            <a:r>
              <a:rPr lang="en-US" altLang="zh-CN">
                <a:ea typeface="宋体" panose="02010600030101010101" pitchFamily="2" charset="-122"/>
              </a:rPr>
              <a:t>	 * @param v1 </a:t>
            </a:r>
            <a:endParaRPr lang="en-US" altLang="zh-CN">
              <a:ea typeface="宋体" panose="02010600030101010101" pitchFamily="2" charset="-122"/>
            </a:endParaRPr>
          </a:p>
          <a:p>
            <a:pPr marL="0" indent="0">
              <a:buNone/>
            </a:pPr>
            <a:r>
              <a:rPr lang="en-US" altLang="zh-CN">
                <a:ea typeface="宋体" panose="02010600030101010101" pitchFamily="2" charset="-122"/>
              </a:rPr>
              <a:t>	 * @param v2</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public void addEdge(String v1,String v2) {</a:t>
            </a: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找出两个顶点的下标</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int index1=0;</a:t>
            </a:r>
            <a:endParaRPr lang="en-US" altLang="zh-CN">
              <a:ea typeface="宋体" panose="02010600030101010101" pitchFamily="2" charset="-122"/>
            </a:endParaRPr>
          </a:p>
          <a:p>
            <a:pPr marL="0" indent="0">
              <a:buNone/>
            </a:pPr>
            <a:r>
              <a:rPr lang="en-US" altLang="zh-CN">
                <a:ea typeface="宋体" panose="02010600030101010101" pitchFamily="2" charset="-122"/>
              </a:rPr>
              <a:t>		for(int i=0;i&lt;vertex.length;i++) {</a:t>
            </a:r>
            <a:endParaRPr lang="en-US" altLang="zh-CN">
              <a:ea typeface="宋体" panose="02010600030101010101" pitchFamily="2" charset="-122"/>
            </a:endParaRPr>
          </a:p>
          <a:p>
            <a:pPr marL="0" indent="0">
              <a:buNone/>
            </a:pPr>
            <a:r>
              <a:rPr lang="en-US" altLang="zh-CN">
                <a:ea typeface="宋体" panose="02010600030101010101" pitchFamily="2" charset="-122"/>
              </a:rPr>
              <a:t>			if(vertex[i].getValue().equals(v1)) {</a:t>
            </a:r>
            <a:endParaRPr lang="en-US" altLang="zh-CN">
              <a:ea typeface="宋体" panose="02010600030101010101" pitchFamily="2" charset="-122"/>
            </a:endParaRPr>
          </a:p>
          <a:p>
            <a:pPr marL="0" indent="0">
              <a:buNone/>
            </a:pPr>
            <a:r>
              <a:rPr lang="en-US" altLang="zh-CN">
                <a:ea typeface="宋体" panose="02010600030101010101" pitchFamily="2" charset="-122"/>
              </a:rPr>
              <a:t>				index1=i;</a:t>
            </a:r>
            <a:endParaRPr lang="en-US" altLang="zh-CN">
              <a:ea typeface="宋体" panose="02010600030101010101" pitchFamily="2" charset="-122"/>
            </a:endParaRPr>
          </a:p>
          <a:p>
            <a:pPr marL="0" indent="0">
              <a:buNone/>
            </a:pPr>
            <a:r>
              <a:rPr lang="en-US" altLang="zh-CN">
                <a:ea typeface="宋体" panose="02010600030101010101" pitchFamily="2" charset="-122"/>
              </a:rPr>
              <a:t>				break;//</a:t>
            </a:r>
            <a:r>
              <a:rPr lang="zh-CN" altLang="en-US">
                <a:ea typeface="宋体" panose="02010600030101010101" pitchFamily="2" charset="-122"/>
              </a:rPr>
              <a:t>找到</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int index2=0;</a:t>
            </a:r>
            <a:endParaRPr lang="en-US" altLang="zh-CN">
              <a:ea typeface="宋体" panose="02010600030101010101" pitchFamily="2" charset="-122"/>
            </a:endParaRPr>
          </a:p>
          <a:p>
            <a:pPr marL="0" indent="0">
              <a:buNone/>
            </a:pPr>
            <a:r>
              <a:rPr lang="en-US" altLang="zh-CN">
                <a:ea typeface="宋体" panose="02010600030101010101" pitchFamily="2" charset="-122"/>
              </a:rPr>
              <a:t>		for(int i=0;i&lt;vertex.length;i++) {</a:t>
            </a:r>
            <a:endParaRPr lang="en-US" altLang="zh-CN">
              <a:ea typeface="宋体" panose="02010600030101010101" pitchFamily="2" charset="-122"/>
            </a:endParaRPr>
          </a:p>
          <a:p>
            <a:pPr marL="0" indent="0">
              <a:buNone/>
            </a:pPr>
            <a:r>
              <a:rPr lang="en-US" altLang="zh-CN">
                <a:ea typeface="宋体" panose="02010600030101010101" pitchFamily="2" charset="-122"/>
              </a:rPr>
              <a:t>			if(vertex[i].getValue().equals(v2)) {</a:t>
            </a:r>
            <a:endParaRPr lang="en-US" altLang="zh-CN">
              <a:ea typeface="宋体" panose="02010600030101010101" pitchFamily="2" charset="-122"/>
            </a:endParaRPr>
          </a:p>
          <a:p>
            <a:pPr marL="0" indent="0">
              <a:buNone/>
            </a:pPr>
            <a:r>
              <a:rPr lang="en-US" altLang="zh-CN">
                <a:ea typeface="宋体" panose="02010600030101010101" pitchFamily="2" charset="-122"/>
              </a:rPr>
              <a:t>				index2=i;</a:t>
            </a:r>
            <a:endParaRPr lang="en-US" altLang="zh-CN">
              <a:ea typeface="宋体" panose="02010600030101010101" pitchFamily="2" charset="-122"/>
            </a:endParaRPr>
          </a:p>
          <a:p>
            <a:pPr marL="0" indent="0">
              <a:buNone/>
            </a:pPr>
            <a:r>
              <a:rPr lang="en-US" altLang="zh-CN">
                <a:ea typeface="宋体" panose="02010600030101010101" pitchFamily="2" charset="-122"/>
              </a:rPr>
              <a:t>				break;//</a:t>
            </a:r>
            <a:r>
              <a:rPr lang="zh-CN" altLang="en-US">
                <a:ea typeface="宋体" panose="02010600030101010101" pitchFamily="2" charset="-122"/>
              </a:rPr>
              <a:t>找到</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r>
              <a:rPr lang="zh-CN" altLang="en-US">
                <a:ea typeface="宋体" panose="02010600030101010101" pitchFamily="2" charset="-122"/>
              </a:rPr>
              <a:t>这里是相互连接，即无向图</a:t>
            </a:r>
            <a:endParaRPr lang="zh-CN" altLang="en-US">
              <a:ea typeface="宋体" panose="02010600030101010101" pitchFamily="2" charset="-122"/>
            </a:endParaRPr>
          </a:p>
          <a:p>
            <a:pPr marL="0" indent="0">
              <a:buNone/>
            </a:pPr>
            <a:r>
              <a:rPr lang="zh-CN" altLang="en-US">
                <a:ea typeface="宋体" panose="02010600030101010101" pitchFamily="2" charset="-122"/>
              </a:rPr>
              <a:t>		</a:t>
            </a:r>
            <a:r>
              <a:rPr lang="en-US" altLang="zh-CN">
                <a:ea typeface="宋体" panose="02010600030101010101" pitchFamily="2" charset="-122"/>
              </a:rPr>
              <a:t>linkMatrix[index1][index2]=1;</a:t>
            </a:r>
            <a:endParaRPr lang="en-US" altLang="zh-CN">
              <a:ea typeface="宋体" panose="02010600030101010101" pitchFamily="2" charset="-122"/>
            </a:endParaRPr>
          </a:p>
          <a:p>
            <a:pPr marL="0" indent="0">
              <a:buNone/>
            </a:pPr>
            <a:r>
              <a:rPr lang="en-US" altLang="zh-CN">
                <a:ea typeface="宋体" panose="02010600030101010101" pitchFamily="2" charset="-122"/>
              </a:rPr>
              <a:t>		linkMatrix[index2][index1]=1;</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public int[][] getLinkMatrix() {</a:t>
            </a:r>
            <a:endParaRPr lang="en-US" altLang="zh-CN">
              <a:ea typeface="宋体" panose="02010600030101010101" pitchFamily="2" charset="-122"/>
            </a:endParaRPr>
          </a:p>
          <a:p>
            <a:pPr marL="0" indent="0">
              <a:buNone/>
            </a:pPr>
            <a:r>
              <a:rPr lang="en-US" altLang="zh-CN">
                <a:ea typeface="宋体" panose="02010600030101010101" pitchFamily="2" charset="-122"/>
              </a:rPr>
              <a:t>		return linkMatrix;</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a:t>
            </a:r>
            <a:r>
              <a:rPr lang="zh-CN" altLang="en-US">
                <a:ea typeface="宋体" panose="02010600030101010101" pitchFamily="2" charset="-122"/>
              </a:rPr>
              <a:t>顶点类</a:t>
            </a:r>
            <a:endParaRPr lang="zh-CN" altLang="en-US">
              <a:ea typeface="宋体" panose="02010600030101010101" pitchFamily="2" charset="-122"/>
            </a:endParaRPr>
          </a:p>
          <a:p>
            <a:pPr marL="0" indent="0">
              <a:buNone/>
            </a:pPr>
            <a:r>
              <a:rPr lang="en-US" altLang="zh-CN">
                <a:ea typeface="宋体" panose="02010600030101010101" pitchFamily="2" charset="-122"/>
              </a:rPr>
              <a:t>class Vertex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private String value;</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public String getValue() {</a:t>
            </a:r>
            <a:endParaRPr lang="en-US" altLang="zh-CN">
              <a:ea typeface="宋体" panose="02010600030101010101" pitchFamily="2" charset="-122"/>
            </a:endParaRPr>
          </a:p>
          <a:p>
            <a:pPr marL="0" indent="0">
              <a:buNone/>
            </a:pPr>
            <a:r>
              <a:rPr lang="en-US" altLang="zh-CN">
                <a:ea typeface="宋体" panose="02010600030101010101" pitchFamily="2" charset="-122"/>
              </a:rPr>
              <a:t>		return value;</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public void setValue(String value) {</a:t>
            </a:r>
            <a:endParaRPr lang="en-US" altLang="zh-CN">
              <a:ea typeface="宋体" panose="02010600030101010101" pitchFamily="2" charset="-122"/>
            </a:endParaRPr>
          </a:p>
          <a:p>
            <a:pPr marL="0" indent="0">
              <a:buNone/>
            </a:pPr>
            <a:r>
              <a:rPr lang="en-US" altLang="zh-CN">
                <a:ea typeface="宋体" panose="02010600030101010101" pitchFamily="2" charset="-122"/>
              </a:rPr>
              <a:t>		this.value = value;</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marL="0" indent="0">
              <a:buNone/>
            </a:pPr>
            <a:r>
              <a:rPr lang="en-US" altLang="zh-CN">
                <a:ea typeface="宋体" panose="02010600030101010101" pitchFamily="2" charset="-122"/>
              </a:rPr>
              <a:t>	public Vertex(String value) {</a:t>
            </a:r>
            <a:endParaRPr lang="en-US" altLang="zh-CN">
              <a:ea typeface="宋体" panose="02010600030101010101" pitchFamily="2" charset="-122"/>
            </a:endParaRPr>
          </a:p>
          <a:p>
            <a:pPr marL="0" indent="0">
              <a:buNone/>
            </a:pPr>
            <a:r>
              <a:rPr lang="en-US" altLang="zh-CN">
                <a:ea typeface="宋体" panose="02010600030101010101" pitchFamily="2" charset="-122"/>
              </a:rPr>
              <a:t>		super();</a:t>
            </a:r>
            <a:endParaRPr lang="en-US" altLang="zh-CN">
              <a:ea typeface="宋体" panose="02010600030101010101" pitchFamily="2" charset="-122"/>
            </a:endParaRPr>
          </a:p>
          <a:p>
            <a:pPr marL="0" indent="0">
              <a:buNone/>
            </a:pPr>
            <a:r>
              <a:rPr lang="en-US" altLang="zh-CN">
                <a:ea typeface="宋体" panose="02010600030101010101" pitchFamily="2" charset="-122"/>
              </a:rPr>
              <a:t>		this.value = value;</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	@Override</a:t>
            </a:r>
            <a:endParaRPr lang="en-US" altLang="zh-CN">
              <a:ea typeface="宋体" panose="02010600030101010101" pitchFamily="2" charset="-122"/>
            </a:endParaRPr>
          </a:p>
          <a:p>
            <a:pPr marL="0" indent="0">
              <a:buNone/>
            </a:pPr>
            <a:r>
              <a:rPr lang="en-US" altLang="zh-CN">
                <a:ea typeface="宋体" panose="02010600030101010101" pitchFamily="2" charset="-122"/>
              </a:rPr>
              <a:t>	public String toString() {</a:t>
            </a:r>
            <a:endParaRPr lang="en-US" altLang="zh-CN">
              <a:ea typeface="宋体" panose="02010600030101010101" pitchFamily="2" charset="-122"/>
            </a:endParaRPr>
          </a:p>
          <a:p>
            <a:pPr marL="0" indent="0">
              <a:buNone/>
            </a:pPr>
            <a:r>
              <a:rPr lang="en-US" altLang="zh-CN">
                <a:ea typeface="宋体" panose="02010600030101010101" pitchFamily="2" charset="-122"/>
              </a:rPr>
              <a:t>		return value;</a:t>
            </a:r>
            <a:endParaRPr lang="en-US" altLang="zh-CN">
              <a:ea typeface="宋体" panose="02010600030101010101" pitchFamily="2" charset="-122"/>
            </a:endParaRPr>
          </a:p>
          <a:p>
            <a:pPr marL="0" indent="0">
              <a:buNone/>
            </a:pPr>
            <a:r>
              <a:rPr lang="en-US" altLang="zh-CN">
                <a:ea typeface="宋体" panose="02010600030101010101" pitchFamily="2" charset="-122"/>
              </a:rPr>
              <a:t>	}</a:t>
            </a:r>
            <a:endParaRPr lang="en-US" altLang="zh-CN">
              <a:ea typeface="宋体" panose="02010600030101010101" pitchFamily="2" charset="-122"/>
            </a:endParaRPr>
          </a:p>
          <a:p>
            <a:pPr marL="0" indent="0">
              <a:buNone/>
            </a:pPr>
            <a:r>
              <a:rPr lang="en-US" altLang="zh-CN">
                <a:ea typeface="宋体" panose="02010600030101010101" pitchFamily="2" charset="-122"/>
              </a:rPr>
              <a:t>}</a:t>
            </a:r>
            <a:endParaRPr lang="en-US" altLang="zh-CN">
              <a:ea typeface="宋体" panose="02010600030101010101" pitchFamily="2" charset="-122"/>
            </a:endParaRPr>
          </a:p>
          <a:p>
            <a:pPr marL="0" indent="0">
              <a:buNone/>
            </a:pP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思路分析</a:t>
            </a:r>
            <a:endParaRPr lang="en-US" altLang="zh-CN" sz="1200"/>
          </a:p>
          <a:p>
            <a:r>
              <a:rPr lang="en-US" altLang="zh-CN" sz="1200"/>
              <a:t>1.  A </a:t>
            </a:r>
            <a:r>
              <a:rPr lang="zh-CN" altLang="en-US" sz="1200"/>
              <a:t>被访问，</a:t>
            </a:r>
            <a:r>
              <a:rPr lang="en-US" altLang="zh-CN" sz="1200"/>
              <a:t> </a:t>
            </a:r>
            <a:r>
              <a:rPr lang="zh-CN" altLang="en-US" sz="1200"/>
              <a:t>入栈</a:t>
            </a:r>
            <a:endParaRPr lang="en-US" altLang="zh-CN" sz="1200"/>
          </a:p>
          <a:p>
            <a:r>
              <a:rPr lang="en-US" altLang="zh-CN" sz="1200"/>
              <a:t>2. </a:t>
            </a:r>
            <a:r>
              <a:rPr lang="en-US" altLang="zh-CN" sz="1200" baseline="0"/>
              <a:t> B </a:t>
            </a:r>
            <a:r>
              <a:rPr lang="zh-CN" altLang="en-US" sz="1200" baseline="0"/>
              <a:t>被访问，入栈</a:t>
            </a:r>
            <a:endParaRPr lang="en-US" altLang="zh-CN" sz="1200" baseline="0"/>
          </a:p>
          <a:p>
            <a:r>
              <a:rPr lang="en-US" altLang="zh-CN" sz="1200" baseline="0"/>
              <a:t>3.  C </a:t>
            </a:r>
            <a:r>
              <a:rPr lang="zh-CN" altLang="en-US" sz="1200" baseline="0"/>
              <a:t>被访问，入栈</a:t>
            </a:r>
            <a:endParaRPr lang="en-US" altLang="zh-CN" sz="1200" baseline="0"/>
          </a:p>
          <a:p>
            <a:r>
              <a:rPr lang="en-US" altLang="zh-CN" sz="1200" baseline="0"/>
              <a:t>4.  A - D </a:t>
            </a:r>
            <a:r>
              <a:rPr lang="zh-CN" altLang="en-US" sz="1200" baseline="0"/>
              <a:t>不连接，因此 将 </a:t>
            </a:r>
            <a:r>
              <a:rPr lang="en-US" altLang="zh-CN" sz="1200" baseline="0"/>
              <a:t> </a:t>
            </a:r>
            <a:r>
              <a:rPr lang="zh-CN" altLang="en-US" sz="1200" baseline="0"/>
              <a:t>看 栈顶的 </a:t>
            </a:r>
            <a:r>
              <a:rPr lang="en-US" altLang="zh-CN" sz="1200" baseline="0"/>
              <a:t>C </a:t>
            </a:r>
            <a:r>
              <a:rPr lang="zh-CN" altLang="en-US" sz="1200" baseline="0"/>
              <a:t>是否能连接 </a:t>
            </a:r>
            <a:r>
              <a:rPr lang="en-US" altLang="zh-CN" sz="1200" baseline="0"/>
              <a:t>D , </a:t>
            </a:r>
            <a:r>
              <a:rPr lang="zh-CN" altLang="en-US" sz="1200" baseline="0"/>
              <a:t>不通，</a:t>
            </a:r>
            <a:endParaRPr lang="en-US" altLang="zh-CN" sz="1200" baseline="0"/>
          </a:p>
          <a:p>
            <a:r>
              <a:rPr lang="en-US" altLang="zh-CN" sz="1200" baseline="0"/>
              <a:t>    </a:t>
            </a:r>
            <a:r>
              <a:rPr lang="zh-CN" altLang="en-US" sz="1200" baseline="0"/>
              <a:t>回溯，将 </a:t>
            </a:r>
            <a:r>
              <a:rPr lang="en-US" altLang="zh-CN" sz="1200" baseline="0"/>
              <a:t>C  </a:t>
            </a:r>
            <a:r>
              <a:rPr lang="zh-CN" altLang="en-US" sz="1200" baseline="0"/>
              <a:t>弹出栈</a:t>
            </a:r>
            <a:endParaRPr lang="en-US" altLang="zh-CN" sz="1200" baseline="0"/>
          </a:p>
          <a:p>
            <a:r>
              <a:rPr lang="en-US" altLang="zh-CN" sz="1200" baseline="0"/>
              <a:t>5. </a:t>
            </a:r>
            <a:r>
              <a:rPr lang="zh-CN" altLang="en-US" sz="1200" baseline="0"/>
              <a:t>这时 栈顶 值为 </a:t>
            </a:r>
            <a:r>
              <a:rPr lang="en-US" altLang="zh-CN" sz="1200" baseline="0"/>
              <a:t>1 -&gt; B , </a:t>
            </a:r>
            <a:r>
              <a:rPr lang="zh-CN" altLang="en-US" sz="1200" baseline="0"/>
              <a:t>将当前 </a:t>
            </a:r>
            <a:r>
              <a:rPr lang="en-US" altLang="zh-CN" sz="1200" baseline="0"/>
              <a:t>currentIndex =  stack.peek()  //peek () </a:t>
            </a:r>
            <a:r>
              <a:rPr lang="zh-CN" altLang="en-US" sz="1200" baseline="0"/>
              <a:t>返回栈顶值</a:t>
            </a:r>
            <a:r>
              <a:rPr lang="en-US" altLang="zh-CN" sz="1200" baseline="0"/>
              <a:t> </a:t>
            </a:r>
            <a:endParaRPr lang="en-US" altLang="zh-CN" sz="1200" baseline="0"/>
          </a:p>
          <a:p>
            <a:r>
              <a:rPr lang="en-US" altLang="zh-CN" sz="1200" baseline="0"/>
              <a:t>6. </a:t>
            </a:r>
            <a:r>
              <a:rPr lang="zh-CN" altLang="en-US" sz="1200" baseline="0"/>
              <a:t>看看 </a:t>
            </a:r>
            <a:r>
              <a:rPr lang="en-US" altLang="zh-CN" sz="1200" baseline="0"/>
              <a:t>1-&gt;B </a:t>
            </a:r>
            <a:r>
              <a:rPr lang="zh-CN" altLang="en-US" sz="1200" baseline="0"/>
              <a:t>是否可以连接到 </a:t>
            </a:r>
            <a:r>
              <a:rPr lang="en-US" altLang="zh-CN" sz="1200" baseline="0"/>
              <a:t>D,  </a:t>
            </a:r>
            <a:r>
              <a:rPr lang="zh-CN" altLang="en-US" sz="1200" baseline="0"/>
              <a:t>这时可以 </a:t>
            </a:r>
            <a:endParaRPr lang="en-US" altLang="zh-CN" sz="1200" baseline="0"/>
          </a:p>
          <a:p>
            <a:r>
              <a:rPr lang="en-US" altLang="zh-CN" sz="1200" baseline="0">
                <a:solidFill>
                  <a:schemeClr val="tx1"/>
                </a:solidFill>
              </a:rPr>
              <a:t>7. 3-&gt;D  </a:t>
            </a:r>
            <a:r>
              <a:rPr lang="zh-CN" altLang="en-US" sz="1200" baseline="0">
                <a:solidFill>
                  <a:schemeClr val="tx1"/>
                </a:solidFill>
              </a:rPr>
              <a:t>入栈</a:t>
            </a:r>
            <a:endParaRPr lang="en-US" altLang="zh-CN" sz="1200" baseline="0">
              <a:solidFill>
                <a:schemeClr val="tx1"/>
              </a:solidFill>
            </a:endParaRPr>
          </a:p>
          <a:p>
            <a:r>
              <a:rPr lang="en-US" altLang="zh-CN" sz="1200" baseline="0">
                <a:solidFill>
                  <a:schemeClr val="tx1"/>
                </a:solidFill>
              </a:rPr>
              <a:t>8. D - E </a:t>
            </a:r>
            <a:r>
              <a:rPr lang="zh-CN" altLang="en-US" sz="1200" baseline="0">
                <a:solidFill>
                  <a:schemeClr val="tx1"/>
                </a:solidFill>
              </a:rPr>
              <a:t>不连接 ， </a:t>
            </a:r>
            <a:r>
              <a:rPr lang="en-US" altLang="zh-CN" sz="1200" baseline="0">
                <a:solidFill>
                  <a:schemeClr val="tx1"/>
                </a:solidFill>
              </a:rPr>
              <a:t>3 -&gt; D </a:t>
            </a:r>
            <a:r>
              <a:rPr lang="zh-CN" altLang="en-US" sz="1200" baseline="0">
                <a:solidFill>
                  <a:schemeClr val="tx1"/>
                </a:solidFill>
              </a:rPr>
              <a:t>出栈，并 进行 </a:t>
            </a:r>
            <a:r>
              <a:rPr lang="en-US" altLang="zh-CN" sz="1200" baseline="0">
                <a:solidFill>
                  <a:schemeClr val="dk1"/>
                </a:solidFill>
                <a:effectLst/>
                <a:latin typeface="+mn-lt"/>
                <a:ea typeface="+mn-ea"/>
                <a:cs typeface="+mn-cs"/>
              </a:rPr>
              <a:t>currentIndex =  stack.peek()</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9. </a:t>
            </a:r>
            <a:r>
              <a:rPr lang="zh-CN" altLang="zh-CN" sz="1200" baseline="0">
                <a:solidFill>
                  <a:schemeClr val="dk1"/>
                </a:solidFill>
                <a:effectLst/>
                <a:latin typeface="+mn-lt"/>
                <a:ea typeface="+mn-ea"/>
                <a:cs typeface="+mn-cs"/>
              </a:rPr>
              <a:t>看看 </a:t>
            </a:r>
            <a:r>
              <a:rPr lang="en-US" altLang="zh-CN" sz="1200" baseline="0">
                <a:solidFill>
                  <a:schemeClr val="dk1"/>
                </a:solidFill>
                <a:effectLst/>
                <a:latin typeface="+mn-lt"/>
                <a:ea typeface="+mn-ea"/>
                <a:cs typeface="+mn-cs"/>
              </a:rPr>
              <a:t>1-&gt;B </a:t>
            </a:r>
            <a:r>
              <a:rPr lang="zh-CN" altLang="zh-CN" sz="1200" baseline="0">
                <a:solidFill>
                  <a:schemeClr val="dk1"/>
                </a:solidFill>
                <a:effectLst/>
                <a:latin typeface="+mn-lt"/>
                <a:ea typeface="+mn-ea"/>
                <a:cs typeface="+mn-cs"/>
              </a:rPr>
              <a:t>是否可以连接到 </a:t>
            </a:r>
            <a:r>
              <a:rPr lang="en-US" altLang="zh-CN" sz="1200" baseline="0">
                <a:solidFill>
                  <a:schemeClr val="dk1"/>
                </a:solidFill>
                <a:effectLst/>
                <a:latin typeface="+mn-lt"/>
                <a:ea typeface="+mn-ea"/>
                <a:cs typeface="+mn-cs"/>
              </a:rPr>
              <a:t>E,  </a:t>
            </a:r>
            <a:r>
              <a:rPr lang="zh-CN" altLang="zh-CN" sz="1200" baseline="0">
                <a:solidFill>
                  <a:schemeClr val="dk1"/>
                </a:solidFill>
                <a:effectLst/>
                <a:latin typeface="+mn-lt"/>
                <a:ea typeface="+mn-ea"/>
                <a:cs typeface="+mn-cs"/>
              </a:rPr>
              <a:t>这时可以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10. 4-&gt;E </a:t>
            </a:r>
            <a:r>
              <a:rPr lang="zh-CN" altLang="en-US" sz="1200" baseline="0">
                <a:solidFill>
                  <a:schemeClr val="dk1"/>
                </a:solidFill>
                <a:effectLst/>
                <a:latin typeface="+mn-lt"/>
                <a:ea typeface="+mn-ea"/>
                <a:cs typeface="+mn-cs"/>
              </a:rPr>
              <a:t>入栈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11. </a:t>
            </a:r>
            <a:r>
              <a:rPr lang="zh-CN" altLang="en-US" sz="1200" baseline="0">
                <a:solidFill>
                  <a:schemeClr val="dk1"/>
                </a:solidFill>
                <a:effectLst/>
                <a:latin typeface="+mn-lt"/>
                <a:ea typeface="+mn-ea"/>
                <a:cs typeface="+mn-cs"/>
              </a:rPr>
              <a:t>依次将栈的栈弹出，直到 </a:t>
            </a:r>
            <a:r>
              <a:rPr lang="en-US" altLang="zh-CN" sz="1200" baseline="0">
                <a:solidFill>
                  <a:schemeClr val="dk1"/>
                </a:solidFill>
                <a:effectLst/>
                <a:latin typeface="+mn-lt"/>
                <a:ea typeface="+mn-ea"/>
                <a:cs typeface="+mn-cs"/>
              </a:rPr>
              <a:t>stack </a:t>
            </a:r>
            <a:r>
              <a:rPr lang="zh-CN" altLang="en-US" sz="1200" baseline="0">
                <a:solidFill>
                  <a:schemeClr val="dk1"/>
                </a:solidFill>
                <a:effectLst/>
                <a:latin typeface="+mn-lt"/>
                <a:ea typeface="+mn-ea"/>
                <a:cs typeface="+mn-cs"/>
              </a:rPr>
              <a:t>为空，就退出 </a:t>
            </a:r>
            <a:r>
              <a:rPr lang="en-US" altLang="zh-CN" sz="1200" baseline="0">
                <a:solidFill>
                  <a:schemeClr val="dk1"/>
                </a:solidFill>
                <a:effectLst/>
                <a:latin typeface="+mn-lt"/>
                <a:ea typeface="+mn-ea"/>
                <a:cs typeface="+mn-cs"/>
              </a:rPr>
              <a:t>while</a:t>
            </a:r>
            <a:r>
              <a:rPr lang="zh-CN" altLang="en-US" sz="1200" baseline="0">
                <a:solidFill>
                  <a:schemeClr val="dk1"/>
                </a:solidFill>
                <a:effectLst/>
                <a:latin typeface="+mn-lt"/>
                <a:ea typeface="+mn-ea"/>
                <a:cs typeface="+mn-cs"/>
              </a:rPr>
              <a:t>循环了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代码实现</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package com.atguigu.graph;</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import java.util.Arrays;</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public class GraphDemo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static void main(String[] args)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 v1 = new Vertex("A");</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 v2 = new Vertex("B");</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 v3 = new Vertex("C");</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 v4 = new Vertex("D");</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 v5 = new Vertex("E");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 graph = new Graph(5);</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graph.addVertex(v1);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graph.addVertex(v2);</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graph.addVertex(v3);</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graph.addVertex(v4);</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graph.addVertex(v5);</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增加边</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graph.addEdge("A", "C");</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graph.addEdge("B", "C");</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graph.addEdge("A", "B");</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graph.addEdge("B", "D");</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graph.addEdge("B", "E");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int[][] linkMatrix = graph.getLinkMatrix();</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 (int[] link : linkMatrix)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System.out.println(Arrays.toString(link));</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深度优先遍历</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graph.dfs();</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ArrayStack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int maxSize;// </a:t>
            </a:r>
            <a:r>
              <a:rPr lang="zh-CN" altLang="en-US" sz="1200" baseline="0">
                <a:solidFill>
                  <a:schemeClr val="dk1"/>
                </a:solidFill>
                <a:effectLst/>
                <a:latin typeface="+mn-lt"/>
                <a:ea typeface="+mn-ea"/>
                <a:cs typeface="+mn-cs"/>
              </a:rPr>
              <a:t>栈的大小</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stack;//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栈顶</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初始化为</a:t>
            </a:r>
            <a:r>
              <a:rPr lang="en-US" altLang="zh-CN" sz="1200" baseline="0">
                <a:solidFill>
                  <a:schemeClr val="dk1"/>
                </a:solidFill>
                <a:effectLst/>
                <a:latin typeface="+mn-lt"/>
                <a:ea typeface="+mn-ea"/>
                <a:cs typeface="+mn-cs"/>
              </a:rPr>
              <a:t>-1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int top = -1;</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返回栈顶元素</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int peek()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 (isEmpty())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stack[top];</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ArrayStack(int size)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maxSize = size;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stack = new int[maxSize];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栈满</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isFull()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top == maxSize - 1;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栈空</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isEmpty()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top == -1;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入栈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放入数据</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push(int value)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 (isFull())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栈满</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top += 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stack[top] =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出栈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取出数据</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int pop()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 (isEmpty())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int value = stack[top];</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top -= 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遍历栈</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list()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 (isEmpty())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栈空，没有数据</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 (int i = top; i &gt;= 0; i--)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System.out.printf("stack[%d]=%d\n", i, stack[i]);</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图结构对应的类</a:t>
            </a:r>
            <a:endParaRPr lang="zh-CN" altLang="en-US"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Graph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Vertex[] vertex;</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int currentSize;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二维数组，记录顶点的关系</a:t>
            </a:r>
            <a:r>
              <a:rPr lang="en-US" altLang="zh-CN" sz="1200" baseline="0">
                <a:solidFill>
                  <a:schemeClr val="dk1"/>
                </a:solidFill>
                <a:effectLst/>
                <a:latin typeface="+mn-lt"/>
                <a:ea typeface="+mn-ea"/>
                <a:cs typeface="+mn-cs"/>
              </a:rPr>
              <a:t>1 </a:t>
            </a:r>
            <a:r>
              <a:rPr lang="zh-CN" altLang="en-US" sz="1200" baseline="0">
                <a:solidFill>
                  <a:schemeClr val="dk1"/>
                </a:solidFill>
                <a:effectLst/>
                <a:latin typeface="+mn-lt"/>
                <a:ea typeface="+mn-ea"/>
                <a:cs typeface="+mn-cs"/>
              </a:rPr>
              <a:t>表示连接，</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表示不能连接</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linkMatrix;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//stack </a:t>
            </a:r>
            <a:r>
              <a:rPr lang="zh-CN" altLang="en-US" sz="1200" baseline="0">
                <a:solidFill>
                  <a:schemeClr val="dk1"/>
                </a:solidFill>
                <a:effectLst/>
                <a:latin typeface="+mn-lt"/>
                <a:ea typeface="+mn-ea"/>
                <a:cs typeface="+mn-cs"/>
              </a:rPr>
              <a:t>用于保存遍历图各个顶点的下标</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ArrayStack stack = new ArrayStack(10);</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当前遍历的下标</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currentIndex;</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深度优先搜索算法遍历图</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dfs()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个顶点标记为已访问状态</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vertex[0].setVisited(true);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个顶点的下标 加入到栈</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stack.push(0);</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打印顶点的值</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System.out.println(vertex[0].getValue());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遍历</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out:while(!stack.isEmpty())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for(int i= 0 /*currentIndex+1*/;i&lt;vertex.length;i++)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如果和下一个遍历的元素是通的</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if(linkMatrix[currentIndex][i]==1&amp;&amp;vertex[i].getVisited() ==false)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把下一个元素压入栈中</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stack.push(i);</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vertex[i].setVisited(true);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System.out.println(vertex[i].getValue());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continue out;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弹出栈顶元素</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stack.pop();</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修改当前位置为栈顶元素的位置</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if(!stack.isEmpty())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currentIndex=stack.peek();</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Graph(int size)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vertex=new Vertex[size];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linkMatrix = new int[size][size];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因为顶点自己和自己可以连接，因此直接初始化</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对角线是</a:t>
            </a:r>
            <a:r>
              <a:rPr lang="en-US" altLang="zh-CN" sz="1200" baseline="0">
                <a:solidFill>
                  <a:schemeClr val="dk1"/>
                </a:solidFill>
                <a:effectLst/>
                <a:latin typeface="+mn-lt"/>
                <a:ea typeface="+mn-ea"/>
                <a:cs typeface="+mn-cs"/>
              </a:rPr>
              <a:t>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 (int i = 0; i &lt; size; i++)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for(int j=0; j &lt; size; j++)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if(i == j)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linkMatrix[i][j] = 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加入一个顶点</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addVertex(Vertex v)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vertex[currentSize++]=v;</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给两个顶点加边</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即</a:t>
            </a:r>
            <a:r>
              <a:rPr lang="en-US" altLang="zh-CN" sz="1200" baseline="0">
                <a:solidFill>
                  <a:schemeClr val="dk1"/>
                </a:solidFill>
                <a:effectLst/>
                <a:latin typeface="+mn-lt"/>
                <a:ea typeface="+mn-ea"/>
                <a:cs typeface="+mn-cs"/>
              </a:rPr>
              <a:t>v1 </a:t>
            </a:r>
            <a:r>
              <a:rPr lang="zh-CN" altLang="en-US" sz="1200" baseline="0">
                <a:solidFill>
                  <a:schemeClr val="dk1"/>
                </a:solidFill>
                <a:effectLst/>
                <a:latin typeface="+mn-lt"/>
                <a:ea typeface="+mn-ea"/>
                <a:cs typeface="+mn-cs"/>
              </a:rPr>
              <a:t>和 </a:t>
            </a:r>
            <a:r>
              <a:rPr lang="en-US" altLang="zh-CN" sz="1200" baseline="0">
                <a:solidFill>
                  <a:schemeClr val="dk1"/>
                </a:solidFill>
                <a:effectLst/>
                <a:latin typeface="+mn-lt"/>
                <a:ea typeface="+mn-ea"/>
                <a:cs typeface="+mn-cs"/>
              </a:rPr>
              <a:t>v2 </a:t>
            </a:r>
            <a:r>
              <a:rPr lang="zh-CN" altLang="en-US" sz="1200" baseline="0">
                <a:solidFill>
                  <a:schemeClr val="dk1"/>
                </a:solidFill>
                <a:effectLst/>
                <a:latin typeface="+mn-lt"/>
                <a:ea typeface="+mn-ea"/>
                <a:cs typeface="+mn-cs"/>
              </a:rPr>
              <a:t>是有连接关系的</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@param v1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@param v2</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addEdge(String v1,String v2)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找出两个顶点的下标</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int index1=0;</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for(int i=0;i&lt;vertex.length;i++)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if(vertex[i].getValue().equals(v1))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index1=i;</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int index2=0;</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for(int i=0;i&lt;vertex.length;i++)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if(vertex[i].getValue().equals(v2))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index2=i;</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这里是相互连接，即无向图</a:t>
            </a:r>
            <a:endParaRPr lang="zh-CN" altLang="en-US"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linkMatrix[index1][index2]=1;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linkMatrix[index2][index1]=1;</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int[][] getLinkMatrix()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linkMatrix;</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顶点类</a:t>
            </a:r>
            <a:endParaRPr lang="zh-CN" altLang="en-US"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Vertex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String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boolean visited;</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boolean getVisited()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visited;</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setVisited(boolean visited)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this.visited = visited;</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String getValue()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setValue(String value)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this.value =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Vertex(String value)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super();</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this.value =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@Override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String toString()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return value;</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广度优先待</a:t>
            </a:r>
            <a:r>
              <a:rPr lang="en-US" altLang="zh-CN" sz="1200" baseline="0">
                <a:solidFill>
                  <a:schemeClr val="dk1"/>
                </a:solidFill>
                <a:effectLst/>
                <a:latin typeface="+mn-lt"/>
                <a:ea typeface="+mn-ea"/>
                <a:cs typeface="+mn-cs"/>
              </a:rPr>
              <a:t>.</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https://blog.csdn.net/HcJsJqJSSM/article/details/83591030 </a:t>
            </a:r>
            <a:endParaRPr lang="en-US" altLang="zh-CN" sz="1200" baseline="0">
              <a:solidFill>
                <a:schemeClr val="dk1"/>
              </a:solidFill>
              <a:effectLst/>
              <a:latin typeface="+mn-lt"/>
              <a:ea typeface="+mn-ea"/>
              <a:cs typeface="+mn-cs"/>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留给学生完成，可以提出思路</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代码实现</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com.atguigu.algorithm;</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BinarySearch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array = {1,3, 8, 10, 11, 67, 100};</a:t>
            </a:r>
            <a:endParaRPr lang="en-US" altLang="zh-CN">
              <a:ea typeface="宋体" panose="02010600030101010101" pitchFamily="2" charset="-122"/>
            </a:endParaRPr>
          </a:p>
          <a:p>
            <a:pPr eaLnBrk="1" hangingPunct="1"/>
            <a:r>
              <a:rPr lang="en-US" altLang="zh-CN">
                <a:ea typeface="宋体" panose="02010600030101010101" pitchFamily="2" charset="-122"/>
              </a:rPr>
              <a:t>		int index = binarySearch(array, 1200);</a:t>
            </a:r>
            <a:endParaRPr lang="en-US" altLang="zh-CN">
              <a:ea typeface="宋体" panose="02010600030101010101" pitchFamily="2" charset="-122"/>
            </a:endParaRPr>
          </a:p>
          <a:p>
            <a:pPr eaLnBrk="1" hangingPunct="1"/>
            <a:r>
              <a:rPr lang="en-US" altLang="zh-CN">
                <a:ea typeface="宋体" panose="02010600030101010101" pitchFamily="2" charset="-122"/>
              </a:rPr>
              <a:t>		System.out.println("index=" + 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如果找到返回对应下标，否则返回</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这个案例是针对升序排序的数组</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array</a:t>
            </a:r>
            <a:endParaRPr lang="en-US" altLang="zh-CN">
              <a:ea typeface="宋体" panose="02010600030101010101" pitchFamily="2" charset="-122"/>
            </a:endParaRPr>
          </a:p>
          <a:p>
            <a:pPr eaLnBrk="1" hangingPunct="1"/>
            <a:r>
              <a:rPr lang="en-US" altLang="zh-CN">
                <a:ea typeface="宋体" panose="02010600030101010101" pitchFamily="2" charset="-122"/>
              </a:rPr>
              <a:t>	 * @param target</a:t>
            </a:r>
            <a:endParaRPr lang="en-US" altLang="zh-CN">
              <a:ea typeface="宋体" panose="02010600030101010101" pitchFamily="2" charset="-122"/>
            </a:endParaRPr>
          </a:p>
          <a:p>
            <a:pPr eaLnBrk="1" hangingPunct="1"/>
            <a:r>
              <a:rPr lang="en-US" altLang="zh-CN">
                <a:ea typeface="宋体" panose="02010600030101010101" pitchFamily="2" charset="-122"/>
              </a:rPr>
              <a:t>	 *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int binarySearch(int[] array, int target){</a:t>
            </a:r>
            <a:endParaRPr lang="en-US" altLang="zh-CN">
              <a:ea typeface="宋体" panose="02010600030101010101" pitchFamily="2" charset="-122"/>
            </a:endParaRPr>
          </a:p>
          <a:p>
            <a:pPr eaLnBrk="1" hangingPunct="1"/>
            <a:r>
              <a:rPr lang="en-US" altLang="zh-CN">
                <a:ea typeface="宋体" panose="02010600030101010101" pitchFamily="2" charset="-122"/>
              </a:rPr>
              <a:t>	    int low =0;</a:t>
            </a:r>
            <a:endParaRPr lang="en-US" altLang="zh-CN">
              <a:ea typeface="宋体" panose="02010600030101010101" pitchFamily="2" charset="-122"/>
            </a:endParaRPr>
          </a:p>
          <a:p>
            <a:pPr eaLnBrk="1" hangingPunct="1"/>
            <a:r>
              <a:rPr lang="en-US" altLang="zh-CN">
                <a:ea typeface="宋体" panose="02010600030101010101" pitchFamily="2" charset="-122"/>
              </a:rPr>
              <a:t>	    int hight=array.length-1;</a:t>
            </a:r>
            <a:endParaRPr lang="en-US" altLang="zh-CN">
              <a:ea typeface="宋体" panose="02010600030101010101" pitchFamily="2" charset="-122"/>
            </a:endParaRPr>
          </a:p>
          <a:p>
            <a:pPr eaLnBrk="1" hangingPunct="1"/>
            <a:r>
              <a:rPr lang="en-US" altLang="zh-CN">
                <a:ea typeface="宋体" panose="02010600030101010101" pitchFamily="2" charset="-122"/>
              </a:rPr>
              <a:t>	    while(low&lt;=hight){                 //</a:t>
            </a:r>
            <a:r>
              <a:rPr lang="zh-CN" altLang="en-US">
                <a:ea typeface="宋体" panose="02010600030101010101" pitchFamily="2" charset="-122"/>
              </a:rPr>
              <a:t>遍历还没结束</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mid = (low+hight)/2;       //</a:t>
            </a:r>
            <a:r>
              <a:rPr lang="zh-CN" altLang="en-US">
                <a:ea typeface="宋体" panose="02010600030101010101" pitchFamily="2" charset="-122"/>
              </a:rPr>
              <a:t>取中间值</a:t>
            </a:r>
            <a:r>
              <a:rPr lang="en-US" altLang="zh-CN">
                <a:ea typeface="宋体" panose="02010600030101010101" pitchFamily="2" charset="-122"/>
              </a:rPr>
              <a:t>mid</a:t>
            </a:r>
            <a:r>
              <a:rPr lang="zh-CN" altLang="en-US">
                <a:ea typeface="宋体" panose="02010600030101010101" pitchFamily="2" charset="-122"/>
              </a:rPr>
              <a:t>点位置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if(array[mid]==target){        //</a:t>
            </a:r>
            <a:r>
              <a:rPr lang="zh-CN" altLang="en-US">
                <a:ea typeface="宋体" panose="02010600030101010101" pitchFamily="2" charset="-122"/>
              </a:rPr>
              <a:t>寻找到目标数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mid;</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if(array[mid] &gt; target){        //</a:t>
            </a:r>
            <a:r>
              <a:rPr lang="zh-CN" altLang="en-US">
                <a:ea typeface="宋体" panose="02010600030101010101" pitchFamily="2" charset="-122"/>
              </a:rPr>
              <a:t>如果中间值大于目标数，则将</a:t>
            </a:r>
            <a:r>
              <a:rPr lang="en-US" altLang="zh-CN">
                <a:ea typeface="宋体" panose="02010600030101010101" pitchFamily="2" charset="-122"/>
              </a:rPr>
              <a:t>highr</a:t>
            </a:r>
            <a:r>
              <a:rPr lang="zh-CN" altLang="en-US">
                <a:ea typeface="宋体" panose="02010600030101010101" pitchFamily="2" charset="-122"/>
              </a:rPr>
              <a:t>点位置移动</a:t>
            </a:r>
            <a:r>
              <a:rPr lang="en-US" altLang="zh-CN">
                <a:ea typeface="宋体" panose="02010600030101010101" pitchFamily="2" charset="-122"/>
              </a:rPr>
              <a:t>mid</a:t>
            </a:r>
            <a:r>
              <a:rPr lang="zh-CN" altLang="en-US">
                <a:ea typeface="宋体" panose="02010600030101010101" pitchFamily="2" charset="-122"/>
              </a:rPr>
              <a:t>位置左边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hight = mid-1;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if(array[mid] &lt; target){       //</a:t>
            </a:r>
            <a:r>
              <a:rPr lang="zh-CN" altLang="en-US">
                <a:ea typeface="宋体" panose="02010600030101010101" pitchFamily="2" charset="-122"/>
              </a:rPr>
              <a:t>如果中间值小于目标数，则将</a:t>
            </a:r>
            <a:r>
              <a:rPr lang="en-US" altLang="zh-CN">
                <a:ea typeface="宋体" panose="02010600030101010101" pitchFamily="2" charset="-122"/>
              </a:rPr>
              <a:t>low</a:t>
            </a:r>
            <a:r>
              <a:rPr lang="zh-CN" altLang="en-US">
                <a:ea typeface="宋体" panose="02010600030101010101" pitchFamily="2" charset="-122"/>
              </a:rPr>
              <a:t>点位置移动</a:t>
            </a:r>
            <a:r>
              <a:rPr lang="en-US" altLang="zh-CN">
                <a:ea typeface="宋体" panose="02010600030101010101" pitchFamily="2" charset="-122"/>
              </a:rPr>
              <a:t>mid</a:t>
            </a:r>
            <a:r>
              <a:rPr lang="zh-CN" altLang="en-US">
                <a:ea typeface="宋体" panose="02010600030101010101" pitchFamily="2" charset="-122"/>
              </a:rPr>
              <a:t>位置右边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low = mid+1;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注解版</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285750" indent="-285750">
              <a:buFont typeface="Wingdings" panose="05000000000000000000" pitchFamily="2" charset="2"/>
              <a:buChar char="Ø"/>
            </a:pPr>
            <a:r>
              <a:rPr lang="zh-CN" altLang="en-US"/>
              <a:t>汉诺塔游戏的演示和思路分析</a:t>
            </a:r>
            <a:r>
              <a:rPr lang="en-US" altLang="zh-CN"/>
              <a:t>: </a:t>
            </a:r>
            <a:endParaRPr lang="en-US" altLang="zh-CN"/>
          </a:p>
          <a:p>
            <a:pPr marL="342900" indent="-342900">
              <a:buAutoNum type="arabicParenR"/>
            </a:pPr>
            <a:r>
              <a:rPr lang="zh-CN" altLang="en-US"/>
              <a:t>无论有多少个盘子，都认为只有两个。上面的所有盘子和最下面一个盘子</a:t>
            </a:r>
            <a:endParaRPr lang="en-US" altLang="zh-CN"/>
          </a:p>
          <a:p>
            <a:pPr marL="342900" indent="-342900">
              <a:buAutoNum type="arabicParenR"/>
            </a:pPr>
            <a:r>
              <a:rPr lang="zh-CN" altLang="en-US"/>
              <a:t>步骤</a:t>
            </a:r>
            <a:r>
              <a:rPr lang="en-US" altLang="zh-CN"/>
              <a:t>1</a:t>
            </a:r>
            <a:r>
              <a:rPr lang="zh-CN" altLang="en-US"/>
              <a:t>：如果只有一个盘子，直接从 </a:t>
            </a:r>
            <a:r>
              <a:rPr lang="en-US" altLang="zh-CN"/>
              <a:t>A -&gt; C</a:t>
            </a:r>
            <a:endParaRPr lang="en-US" altLang="zh-CN"/>
          </a:p>
          <a:p>
            <a:pPr marL="342900" indent="-342900">
              <a:buAutoNum type="arabicParenR"/>
            </a:pPr>
            <a:r>
              <a:rPr lang="zh-CN" altLang="en-US"/>
              <a:t>步骤</a:t>
            </a:r>
            <a:r>
              <a:rPr lang="en-US" altLang="zh-CN"/>
              <a:t>2</a:t>
            </a:r>
            <a:r>
              <a:rPr lang="zh-CN" altLang="en-US"/>
              <a:t>：如果有多个盘子</a:t>
            </a:r>
            <a:r>
              <a:rPr lang="en-US" altLang="zh-CN"/>
              <a:t>(&gt;=2)</a:t>
            </a:r>
            <a:r>
              <a:rPr lang="zh-CN" altLang="en-US"/>
              <a:t>，移动上面所有的盘子到 </a:t>
            </a:r>
            <a:r>
              <a:rPr lang="en-US" altLang="zh-CN"/>
              <a:t>B </a:t>
            </a:r>
            <a:r>
              <a:rPr lang="zh-CN" altLang="en-US"/>
              <a:t>，即</a:t>
            </a:r>
            <a:r>
              <a:rPr lang="en-US" altLang="zh-CN"/>
              <a:t>: A-&gt;B</a:t>
            </a:r>
            <a:endParaRPr lang="en-US" altLang="zh-CN"/>
          </a:p>
          <a:p>
            <a:pPr marL="342900" indent="-342900">
              <a:buAutoNum type="arabicParenR"/>
            </a:pPr>
            <a:r>
              <a:rPr lang="zh-CN" altLang="en-US"/>
              <a:t>步骤</a:t>
            </a:r>
            <a:r>
              <a:rPr lang="en-US" altLang="zh-CN"/>
              <a:t>3</a:t>
            </a:r>
            <a:r>
              <a:rPr lang="zh-CN" altLang="en-US"/>
              <a:t>：移动最下面的盘子到</a:t>
            </a:r>
            <a:r>
              <a:rPr lang="en-US" altLang="zh-CN"/>
              <a:t>C , </a:t>
            </a:r>
            <a:r>
              <a:rPr lang="zh-CN" altLang="en-US"/>
              <a:t>即 </a:t>
            </a:r>
            <a:r>
              <a:rPr lang="en-US" altLang="zh-CN"/>
              <a:t>A-&gt;C</a:t>
            </a:r>
            <a:endParaRPr lang="en-US" altLang="zh-CN"/>
          </a:p>
          <a:p>
            <a:pPr marL="342900" indent="-342900">
              <a:buAutoNum type="arabicParenR"/>
            </a:pPr>
            <a:r>
              <a:rPr lang="zh-CN" altLang="en-US"/>
              <a:t>步骤</a:t>
            </a:r>
            <a:r>
              <a:rPr lang="en-US" altLang="zh-CN"/>
              <a:t>4</a:t>
            </a:r>
            <a:r>
              <a:rPr lang="zh-CN" altLang="en-US"/>
              <a:t>：把上面的所有盘子从</a:t>
            </a:r>
            <a:r>
              <a:rPr lang="en-US" altLang="zh-CN"/>
              <a:t>B</a:t>
            </a:r>
            <a:r>
              <a:rPr lang="zh-CN" altLang="en-US"/>
              <a:t>塔位置移到</a:t>
            </a:r>
            <a:r>
              <a:rPr lang="en-US" altLang="zh-CN"/>
              <a:t>C</a:t>
            </a:r>
            <a:r>
              <a:rPr lang="zh-CN" altLang="en-US"/>
              <a:t>塔位置</a:t>
            </a:r>
            <a:r>
              <a:rPr lang="en-US" altLang="zh-CN"/>
              <a:t>, </a:t>
            </a:r>
            <a:r>
              <a:rPr lang="zh-CN" altLang="en-US"/>
              <a:t>即 </a:t>
            </a:r>
            <a:r>
              <a:rPr lang="en-US" altLang="zh-CN"/>
              <a:t>B-&gt;C</a:t>
            </a:r>
            <a:endParaRPr lang="en-US" altLang="zh-CN"/>
          </a:p>
          <a:p>
            <a:pPr marL="342900" indent="-342900">
              <a:buAutoNum type="arabicParenR"/>
            </a:pPr>
            <a:r>
              <a:rPr lang="zh-CN" altLang="en-US"/>
              <a:t>完成</a:t>
            </a:r>
            <a:endParaRPr lang="en-US" altLang="zh-CN"/>
          </a:p>
          <a:p>
            <a:pPr marL="342900" indent="-342900">
              <a:buAutoNum type="arabicParenR"/>
            </a:pPr>
            <a:endParaRPr lang="en-US" altLang="zh-CN"/>
          </a:p>
          <a:p>
            <a:pPr marL="342900" indent="-342900">
              <a:buAutoNum type="arabicParenR"/>
            </a:pPr>
            <a:endParaRPr lang="en-US" altLang="zh-CN"/>
          </a:p>
          <a:p>
            <a:pPr marL="0" indent="0">
              <a:buNone/>
            </a:pPr>
            <a:r>
              <a:rPr lang="en-US" altLang="zh-CN"/>
              <a:t>//5</a:t>
            </a:r>
            <a:r>
              <a:rPr lang="zh-CN" altLang="en-US"/>
              <a:t>个盘子的步骤</a:t>
            </a:r>
            <a:r>
              <a:rPr lang="en-US" altLang="zh-CN"/>
              <a:t>:[31]</a:t>
            </a:r>
            <a:endParaRPr lang="en-US" altLang="zh-CN"/>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pPr marL="0" indent="0">
              <a:buNone/>
            </a:pPr>
            <a:endParaRPr lang="en-US" altLang="zh-CN"/>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可以给同学们演示一把</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代码演示</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com.atguigu.hanoitower;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Hanoitower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hanoiTower(5, 'A', 'B', 'C');</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@param num</a:t>
            </a:r>
            <a:endParaRPr lang="en-US" altLang="zh-CN">
              <a:ea typeface="宋体" panose="02010600030101010101" pitchFamily="2" charset="-122"/>
            </a:endParaRPr>
          </a:p>
          <a:p>
            <a:pPr eaLnBrk="1" hangingPunct="1"/>
            <a:r>
              <a:rPr lang="en-US" altLang="zh-CN">
                <a:ea typeface="宋体" panose="02010600030101010101" pitchFamily="2" charset="-122"/>
              </a:rPr>
              <a:t>	 * @param a</a:t>
            </a:r>
            <a:endParaRPr lang="en-US" altLang="zh-CN">
              <a:ea typeface="宋体" panose="02010600030101010101" pitchFamily="2" charset="-122"/>
            </a:endParaRPr>
          </a:p>
          <a:p>
            <a:pPr eaLnBrk="1" hangingPunct="1"/>
            <a:r>
              <a:rPr lang="en-US" altLang="zh-CN">
                <a:ea typeface="宋体" panose="02010600030101010101" pitchFamily="2" charset="-122"/>
              </a:rPr>
              <a:t>	 * @param b</a:t>
            </a:r>
            <a:endParaRPr lang="en-US" altLang="zh-CN">
              <a:ea typeface="宋体" panose="02010600030101010101" pitchFamily="2" charset="-122"/>
            </a:endParaRPr>
          </a:p>
          <a:p>
            <a:pPr eaLnBrk="1" hangingPunct="1"/>
            <a:r>
              <a:rPr lang="en-US" altLang="zh-CN">
                <a:ea typeface="宋体" panose="02010600030101010101" pitchFamily="2" charset="-122"/>
              </a:rPr>
              <a:t>	 * @param c</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hanoiTower(int num, char a, char b, char c)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如果只有一个盘子。</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(num == 1)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第</a:t>
            </a:r>
            <a:r>
              <a:rPr lang="en-US" altLang="zh-CN">
                <a:ea typeface="宋体" panose="02010600030101010101" pitchFamily="2" charset="-122"/>
              </a:rPr>
              <a:t>1</a:t>
            </a:r>
            <a:r>
              <a:rPr lang="zh-CN" altLang="en-US">
                <a:ea typeface="宋体" panose="02010600030101010101" pitchFamily="2" charset="-122"/>
              </a:rPr>
              <a:t>个盘子从</a:t>
            </a:r>
            <a:r>
              <a:rPr lang="en-US" altLang="zh-CN">
                <a:ea typeface="宋体" panose="02010600030101010101" pitchFamily="2" charset="-122"/>
              </a:rPr>
              <a:t>" + a + "-&gt;" + c);</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有多少个盘子，都认为只有两个。上面的所有盘子和最下面一个盘子</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移动上面所有的盘子到</a:t>
            </a:r>
            <a:r>
              <a:rPr lang="en-US" altLang="zh-CN">
                <a:ea typeface="宋体" panose="02010600030101010101" pitchFamily="2" charset="-122"/>
              </a:rPr>
              <a:t>b</a:t>
            </a:r>
            <a:r>
              <a:rPr lang="zh-CN" altLang="en-US">
                <a:ea typeface="宋体" panose="02010600030101010101" pitchFamily="2" charset="-122"/>
              </a:rPr>
              <a:t>位置</a:t>
            </a:r>
            <a:r>
              <a:rPr lang="en-US" altLang="zh-CN">
                <a:ea typeface="宋体" panose="02010600030101010101" pitchFamily="2" charset="-122"/>
              </a:rPr>
              <a:t>, </a:t>
            </a:r>
            <a:r>
              <a:rPr lang="zh-CN" altLang="en-US">
                <a:ea typeface="宋体" panose="02010600030101010101" pitchFamily="2" charset="-122"/>
              </a:rPr>
              <a:t>会借助到</a:t>
            </a:r>
            <a:r>
              <a:rPr lang="en-US" altLang="zh-CN">
                <a:ea typeface="宋体" panose="02010600030101010101" pitchFamily="2" charset="-122"/>
              </a:rPr>
              <a:t>c</a:t>
            </a:r>
            <a:r>
              <a:rPr lang="zh-CN" altLang="en-US">
                <a:ea typeface="宋体" panose="02010600030101010101" pitchFamily="2" charset="-122"/>
              </a:rPr>
              <a:t>塔</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hanoiTower(num - 1, a, c, b);</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移动最下面的盘子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第</a:t>
            </a:r>
            <a:r>
              <a:rPr lang="en-US" altLang="zh-CN">
                <a:ea typeface="宋体" panose="02010600030101010101" pitchFamily="2" charset="-122"/>
              </a:rPr>
              <a:t>" + num + "</a:t>
            </a:r>
            <a:r>
              <a:rPr lang="zh-CN" altLang="en-US">
                <a:ea typeface="宋体" panose="02010600030101010101" pitchFamily="2" charset="-122"/>
              </a:rPr>
              <a:t>个盘子从</a:t>
            </a:r>
            <a:r>
              <a:rPr lang="en-US" altLang="zh-CN">
                <a:ea typeface="宋体" panose="02010600030101010101" pitchFamily="2" charset="-122"/>
              </a:rPr>
              <a:t>" + a + "-&gt;" + c);</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把上面的所有盘子从</a:t>
            </a:r>
            <a:r>
              <a:rPr lang="en-US" altLang="zh-CN">
                <a:ea typeface="宋体" panose="02010600030101010101" pitchFamily="2" charset="-122"/>
              </a:rPr>
              <a:t>B</a:t>
            </a:r>
            <a:r>
              <a:rPr lang="zh-CN" altLang="en-US">
                <a:ea typeface="宋体" panose="02010600030101010101" pitchFamily="2" charset="-122"/>
              </a:rPr>
              <a:t>塔位置移到</a:t>
            </a:r>
            <a:r>
              <a:rPr lang="en-US" altLang="zh-CN">
                <a:ea typeface="宋体" panose="02010600030101010101" pitchFamily="2" charset="-122"/>
              </a:rPr>
              <a:t>C</a:t>
            </a:r>
            <a:r>
              <a:rPr lang="zh-CN" altLang="en-US">
                <a:ea typeface="宋体" panose="02010600030101010101" pitchFamily="2" charset="-122"/>
              </a:rPr>
              <a:t>塔位置</a:t>
            </a:r>
            <a:r>
              <a:rPr lang="en-US" altLang="zh-CN">
                <a:ea typeface="宋体" panose="02010600030101010101" pitchFamily="2" charset="-122"/>
              </a:rPr>
              <a:t>, </a:t>
            </a:r>
            <a:r>
              <a:rPr lang="zh-CN" altLang="en-US">
                <a:ea typeface="宋体" panose="02010600030101010101" pitchFamily="2" charset="-122"/>
              </a:rPr>
              <a:t>会借助到</a:t>
            </a:r>
            <a:r>
              <a:rPr lang="en-US" altLang="zh-CN">
                <a:ea typeface="宋体" panose="02010600030101010101" pitchFamily="2" charset="-122"/>
              </a:rPr>
              <a:t>a</a:t>
            </a:r>
            <a:r>
              <a:rPr lang="zh-CN" altLang="en-US">
                <a:ea typeface="宋体" panose="02010600030101010101" pitchFamily="2" charset="-122"/>
              </a:rPr>
              <a:t>塔</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hanoiTower(num - 1, b, a, c);</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讲解</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思路分析</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285750" indent="-285750">
              <a:buFont typeface="Arial" panose="020B0604020202020204" pitchFamily="34" charset="0"/>
              <a:buChar char="•"/>
            </a:pPr>
            <a:r>
              <a:rPr lang="zh-CN" altLang="en-US" sz="1200"/>
              <a:t>算法的主要思想，利用动态规划来解决。每次遍历到的第</a:t>
            </a:r>
            <a:r>
              <a:rPr lang="en-US" altLang="zh-CN" sz="1200"/>
              <a:t>i</a:t>
            </a:r>
            <a:r>
              <a:rPr lang="zh-CN" altLang="en-US" sz="1200"/>
              <a:t>个物品，根据</a:t>
            </a:r>
            <a:r>
              <a:rPr lang="en-US" altLang="zh-CN" sz="1200"/>
              <a:t>w[i]</a:t>
            </a:r>
            <a:r>
              <a:rPr lang="zh-CN" altLang="en-US" sz="1200"/>
              <a:t>和</a:t>
            </a:r>
            <a:r>
              <a:rPr lang="en-US" altLang="zh-CN" sz="1200"/>
              <a:t>v[i]</a:t>
            </a:r>
            <a:r>
              <a:rPr lang="zh-CN" altLang="en-US" sz="1200"/>
              <a:t>来确定是否需要将该物品放入背包中。即对于给定的</a:t>
            </a:r>
            <a:r>
              <a:rPr lang="en-US" altLang="zh-CN" sz="1200"/>
              <a:t>n</a:t>
            </a:r>
            <a:r>
              <a:rPr lang="zh-CN" altLang="en-US" sz="1200"/>
              <a:t>个物品，设</a:t>
            </a:r>
            <a:r>
              <a:rPr lang="en-US" altLang="zh-CN" sz="1200"/>
              <a:t>v[i]</a:t>
            </a:r>
            <a:r>
              <a:rPr lang="zh-CN" altLang="en-US" sz="1200"/>
              <a:t>、</a:t>
            </a:r>
            <a:r>
              <a:rPr lang="en-US" altLang="zh-CN" sz="1200"/>
              <a:t>w[i]</a:t>
            </a:r>
            <a:r>
              <a:rPr lang="zh-CN" altLang="en-US" sz="1200"/>
              <a:t>分别为第</a:t>
            </a:r>
            <a:r>
              <a:rPr lang="en-US" altLang="zh-CN" sz="1200"/>
              <a:t>i</a:t>
            </a:r>
            <a:r>
              <a:rPr lang="zh-CN" altLang="en-US" sz="1200"/>
              <a:t>个物品的价值和重量，</a:t>
            </a:r>
            <a:r>
              <a:rPr lang="en-US" altLang="zh-CN" sz="1200"/>
              <a:t>C</a:t>
            </a:r>
            <a:r>
              <a:rPr lang="zh-CN" altLang="en-US" sz="1200"/>
              <a:t>为背包的容量。再令</a:t>
            </a:r>
            <a:r>
              <a:rPr lang="en-US" altLang="zh-CN" sz="1200"/>
              <a:t>v[i][j]</a:t>
            </a:r>
            <a:r>
              <a:rPr lang="zh-CN" altLang="en-US" sz="1200"/>
              <a:t>表示在前</a:t>
            </a:r>
            <a:r>
              <a:rPr lang="en-US" altLang="zh-CN" sz="1200"/>
              <a:t>i</a:t>
            </a:r>
            <a:r>
              <a:rPr lang="zh-CN" altLang="en-US" sz="1200"/>
              <a:t>个物品中能够装入容量为</a:t>
            </a:r>
            <a:r>
              <a:rPr lang="en-US" altLang="zh-CN" sz="1200"/>
              <a:t>j</a:t>
            </a:r>
            <a:r>
              <a:rPr lang="zh-CN" altLang="en-US" sz="1200"/>
              <a:t>的背包中的最大价值。则我们有下面的结果：</a:t>
            </a:r>
            <a:br>
              <a:rPr lang="en-US" altLang="zh-CN" sz="1200"/>
            </a:br>
            <a:r>
              <a:rPr lang="en-US" altLang="zh-CN" sz="1200"/>
              <a:t>i: </a:t>
            </a:r>
            <a:r>
              <a:rPr lang="zh-CN" altLang="en-US" sz="1200"/>
              <a:t>表示第</a:t>
            </a:r>
            <a:r>
              <a:rPr lang="en-US" altLang="zh-CN" sz="1200"/>
              <a:t>i</a:t>
            </a:r>
            <a:r>
              <a:rPr lang="zh-CN" altLang="en-US" sz="1200"/>
              <a:t>个商品</a:t>
            </a:r>
            <a:br>
              <a:rPr lang="en-US" altLang="zh-CN" sz="1200"/>
            </a:br>
            <a:r>
              <a:rPr lang="en-US" altLang="zh-CN" sz="1200"/>
              <a:t>j: </a:t>
            </a:r>
            <a:r>
              <a:rPr lang="zh-CN" altLang="en-US" sz="1200"/>
              <a:t>表示背包的容量</a:t>
            </a:r>
            <a:br>
              <a:rPr lang="en-US" altLang="zh-CN" sz="1200"/>
            </a:br>
            <a:r>
              <a:rPr lang="en-US" altLang="zh-CN" sz="1200"/>
              <a:t>w[i]: </a:t>
            </a:r>
            <a:r>
              <a:rPr lang="zh-CN" altLang="en-US" sz="1200"/>
              <a:t>表示第</a:t>
            </a:r>
            <a:r>
              <a:rPr lang="en-US" altLang="zh-CN" sz="1200"/>
              <a:t>i</a:t>
            </a:r>
            <a:r>
              <a:rPr lang="zh-CN" altLang="en-US" sz="1200"/>
              <a:t>个商品的重量</a:t>
            </a:r>
            <a:br>
              <a:rPr lang="en-US" altLang="zh-CN" sz="1200"/>
            </a:br>
            <a:r>
              <a:rPr lang="en-US" altLang="zh-CN" sz="1200"/>
              <a:t>v[i]: </a:t>
            </a:r>
            <a:r>
              <a:rPr lang="zh-CN" altLang="en-US" sz="1200"/>
              <a:t>表示第</a:t>
            </a:r>
            <a:r>
              <a:rPr lang="en-US" altLang="zh-CN" sz="1200"/>
              <a:t>i</a:t>
            </a:r>
            <a:r>
              <a:rPr lang="zh-CN" altLang="en-US" sz="1200"/>
              <a:t>个商品的价值</a:t>
            </a:r>
            <a:br>
              <a:rPr lang="en-US" altLang="zh-CN" sz="1200"/>
            </a:br>
            <a:r>
              <a:rPr lang="en-US" altLang="zh-CN" sz="1200"/>
              <a:t>v[i][j]: </a:t>
            </a:r>
            <a:r>
              <a:rPr lang="zh-CN" altLang="en-US" sz="1200"/>
              <a:t>表示 放入</a:t>
            </a:r>
            <a:r>
              <a:rPr lang="en-US" altLang="zh-CN" sz="1200"/>
              <a:t>i</a:t>
            </a:r>
            <a:r>
              <a:rPr lang="zh-CN" altLang="en-US" sz="1200"/>
              <a:t>个商品到容量为</a:t>
            </a:r>
            <a:r>
              <a:rPr lang="en-US" altLang="zh-CN" sz="1200"/>
              <a:t>j</a:t>
            </a:r>
            <a:r>
              <a:rPr lang="zh-CN" altLang="en-US" sz="1200"/>
              <a:t>的背包中最大价值</a:t>
            </a:r>
            <a:br>
              <a:rPr lang="en-US" altLang="zh-CN" sz="1200"/>
            </a:br>
            <a:r>
              <a:rPr lang="en-US" altLang="zh-CN" sz="1200"/>
              <a:t>v[i-1][j]: </a:t>
            </a:r>
            <a:r>
              <a:rPr lang="zh-CN" altLang="en-US" sz="1200"/>
              <a:t>表示上一个单元格的值</a:t>
            </a:r>
            <a:br>
              <a:rPr lang="en-US" altLang="zh-CN" sz="1200"/>
            </a:br>
            <a:r>
              <a:rPr lang="en-US" altLang="zh-CN" sz="1200"/>
              <a:t>v[i-1][j-w[i]] + v[i](</a:t>
            </a:r>
            <a:r>
              <a:rPr lang="zh-CN" altLang="en-US" sz="1200"/>
              <a:t>剩余空间的最大价值</a:t>
            </a:r>
            <a:r>
              <a:rPr lang="en-US" altLang="zh-CN" sz="1200"/>
              <a:t>+</a:t>
            </a:r>
            <a:r>
              <a:rPr lang="zh-CN" altLang="en-US" sz="1200"/>
              <a:t>当前商品的价值</a:t>
            </a:r>
            <a:r>
              <a:rPr lang="en-US" altLang="zh-CN" sz="1200"/>
              <a:t>)</a:t>
            </a:r>
            <a:br>
              <a:rPr lang="en-US" altLang="zh-CN" sz="1200"/>
            </a:br>
            <a:r>
              <a:rPr lang="en-US" altLang="zh-CN" sz="1200"/>
              <a:t>(1)  v[i][0]=v[0][j]=0; </a:t>
            </a:r>
            <a:endParaRPr lang="en-US" altLang="zh-CN" sz="1200"/>
          </a:p>
          <a:p>
            <a:r>
              <a:rPr lang="en-US" altLang="zh-CN" sz="1200"/>
              <a:t>      (2) </a:t>
            </a:r>
            <a:r>
              <a:rPr lang="zh-CN" altLang="en-US" sz="1200"/>
              <a:t>当</a:t>
            </a:r>
            <a:r>
              <a:rPr lang="en-US" altLang="zh-CN" sz="1200"/>
              <a:t>w[i]&gt; j </a:t>
            </a:r>
            <a:r>
              <a:rPr lang="zh-CN" altLang="en-US" sz="1200"/>
              <a:t>时：</a:t>
            </a:r>
            <a:r>
              <a:rPr lang="en-US" altLang="zh-CN" sz="1200"/>
              <a:t>v[i][j]=v[i-1][j]   </a:t>
            </a:r>
            <a:endParaRPr lang="en-US" altLang="zh-CN" sz="1200"/>
          </a:p>
          <a:p>
            <a:r>
              <a:rPr lang="en-US" altLang="zh-CN" sz="1200"/>
              <a:t>      (3) </a:t>
            </a:r>
            <a:r>
              <a:rPr lang="zh-CN" altLang="en-US" sz="1200"/>
              <a:t>当</a:t>
            </a:r>
            <a:r>
              <a:rPr lang="en-US" altLang="zh-CN" sz="1200"/>
              <a:t>j&gt;=w[i]</a:t>
            </a:r>
            <a:r>
              <a:rPr lang="zh-CN" altLang="en-US" sz="1200"/>
              <a:t>时：</a:t>
            </a:r>
            <a:r>
              <a:rPr lang="en-US" altLang="zh-CN" sz="1200"/>
              <a:t> v[i][j]=max{v[i-1][j],v[i-1][j-w[i]]+v[i]}  </a:t>
            </a:r>
            <a:endParaRPr lang="en-US" altLang="zh-CN" sz="1200"/>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代码如下：</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com.atguigu.bag;</a:t>
            </a:r>
            <a:endParaRPr lang="en-US" altLang="zh-CN">
              <a:ea typeface="宋体" panose="02010600030101010101" pitchFamily="2" charset="-122"/>
            </a:endParaRPr>
          </a:p>
          <a:p>
            <a:pPr eaLnBrk="1" hangingPunct="1"/>
            <a:r>
              <a:rPr lang="en-US" altLang="zh-CN">
                <a:ea typeface="宋体" panose="02010600030101010101" pitchFamily="2" charset="-122"/>
              </a:rPr>
              <a:t>public class KnapsackProblem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weight = {1,4,3}; //</a:t>
            </a:r>
            <a:r>
              <a:rPr lang="zh-CN" altLang="en-US">
                <a:ea typeface="宋体" panose="02010600030101010101" pitchFamily="2" charset="-122"/>
              </a:rPr>
              <a:t>物品重量 </a:t>
            </a:r>
            <a:r>
              <a:rPr lang="en-US" altLang="zh-CN">
                <a:ea typeface="宋体" panose="02010600030101010101" pitchFamily="2" charset="-122"/>
              </a:rPr>
              <a:t>// [6, 5] [2,3][3,4]</a:t>
            </a:r>
            <a:endParaRPr lang="en-US" altLang="zh-CN">
              <a:ea typeface="宋体" panose="02010600030101010101" pitchFamily="2" charset="-122"/>
            </a:endParaRPr>
          </a:p>
          <a:p>
            <a:pPr eaLnBrk="1" hangingPunct="1"/>
            <a:r>
              <a:rPr lang="en-US" altLang="zh-CN">
                <a:ea typeface="宋体" panose="02010600030101010101" pitchFamily="2" charset="-122"/>
              </a:rPr>
              <a:t>		int[] val = {1500,3000,2000}; //</a:t>
            </a:r>
            <a:r>
              <a:rPr lang="zh-CN" altLang="en-US">
                <a:ea typeface="宋体" panose="02010600030101010101" pitchFamily="2" charset="-122"/>
              </a:rPr>
              <a:t>物品价值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 = 4; //</a:t>
            </a:r>
            <a:r>
              <a:rPr lang="zh-CN" altLang="en-US">
                <a:ea typeface="宋体" panose="02010600030101010101" pitchFamily="2" charset="-122"/>
              </a:rPr>
              <a:t>背包容量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n = val.length; //</a:t>
            </a:r>
            <a:r>
              <a:rPr lang="zh-CN" altLang="en-US">
                <a:ea typeface="宋体" panose="02010600030101010101" pitchFamily="2" charset="-122"/>
              </a:rPr>
              <a:t>物品个数</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f = new int[n+1][m+1]; //f[i][j]</a:t>
            </a:r>
            <a:r>
              <a:rPr lang="zh-CN" altLang="en-US">
                <a:ea typeface="宋体" panose="02010600030101010101" pitchFamily="2" charset="-122"/>
              </a:rPr>
              <a:t>表示前</a:t>
            </a:r>
            <a:r>
              <a:rPr lang="en-US" altLang="zh-CN">
                <a:ea typeface="宋体" panose="02010600030101010101" pitchFamily="2" charset="-122"/>
              </a:rPr>
              <a:t>i</a:t>
            </a:r>
            <a:r>
              <a:rPr lang="zh-CN" altLang="en-US">
                <a:ea typeface="宋体" panose="02010600030101010101" pitchFamily="2" charset="-122"/>
              </a:rPr>
              <a:t>个物品能装入容量为</a:t>
            </a:r>
            <a:r>
              <a:rPr lang="en-US" altLang="zh-CN">
                <a:ea typeface="宋体" panose="02010600030101010101" pitchFamily="2" charset="-122"/>
              </a:rPr>
              <a:t>j</a:t>
            </a:r>
            <a:r>
              <a:rPr lang="zh-CN" altLang="en-US">
                <a:ea typeface="宋体" panose="02010600030101010101" pitchFamily="2" charset="-122"/>
              </a:rPr>
              <a:t>的背包中的最大价值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path = new int[n+1][m+1];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初始化第一列和第一行</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i=0;i&lt;f.length;i++){</a:t>
            </a:r>
            <a:endParaRPr lang="en-US" altLang="zh-CN">
              <a:ea typeface="宋体" panose="02010600030101010101" pitchFamily="2" charset="-122"/>
            </a:endParaRPr>
          </a:p>
          <a:p>
            <a:pPr eaLnBrk="1" hangingPunct="1"/>
            <a:r>
              <a:rPr lang="en-US" altLang="zh-CN">
                <a:ea typeface="宋体" panose="02010600030101010101" pitchFamily="2" charset="-122"/>
              </a:rPr>
              <a:t>			f[i][0] = 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for(int i=0;i&lt;f[0].length;i++){</a:t>
            </a:r>
            <a:endParaRPr lang="en-US" altLang="zh-CN">
              <a:ea typeface="宋体" panose="02010600030101010101" pitchFamily="2" charset="-122"/>
            </a:endParaRPr>
          </a:p>
          <a:p>
            <a:pPr eaLnBrk="1" hangingPunct="1"/>
            <a:r>
              <a:rPr lang="en-US" altLang="zh-CN">
                <a:ea typeface="宋体" panose="02010600030101010101" pitchFamily="2" charset="-122"/>
              </a:rPr>
              <a:t>			f[0][i] = 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通过公式迭代计算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i=1;i&lt;f.length;i++){</a:t>
            </a:r>
            <a:endParaRPr lang="en-US" altLang="zh-CN">
              <a:ea typeface="宋体" panose="02010600030101010101" pitchFamily="2" charset="-122"/>
            </a:endParaRPr>
          </a:p>
          <a:p>
            <a:pPr eaLnBrk="1" hangingPunct="1"/>
            <a:r>
              <a:rPr lang="en-US" altLang="zh-CN">
                <a:ea typeface="宋体" panose="02010600030101010101" pitchFamily="2" charset="-122"/>
              </a:rPr>
              <a:t>			for(int j=1;j&lt;f[0].length;j++){</a:t>
            </a:r>
            <a:endParaRPr lang="en-US" altLang="zh-CN">
              <a:ea typeface="宋体" panose="02010600030101010101" pitchFamily="2" charset="-122"/>
            </a:endParaRPr>
          </a:p>
          <a:p>
            <a:pPr eaLnBrk="1" hangingPunct="1"/>
            <a:r>
              <a:rPr lang="en-US" altLang="zh-CN">
                <a:ea typeface="宋体" panose="02010600030101010101" pitchFamily="2" charset="-122"/>
              </a:rPr>
              <a:t>				if(weight[i-1]&gt;j)</a:t>
            </a:r>
            <a:endParaRPr lang="en-US" altLang="zh-CN">
              <a:ea typeface="宋体" panose="02010600030101010101" pitchFamily="2" charset="-122"/>
            </a:endParaRPr>
          </a:p>
          <a:p>
            <a:pPr eaLnBrk="1" hangingPunct="1"/>
            <a:r>
              <a:rPr lang="en-US" altLang="zh-CN">
                <a:ea typeface="宋体" panose="02010600030101010101" pitchFamily="2" charset="-122"/>
              </a:rPr>
              <a:t>					f[i][j] = f[i-1][j];</a:t>
            </a:r>
            <a:endParaRPr lang="en-US" altLang="zh-CN">
              <a:ea typeface="宋体" panose="02010600030101010101" pitchFamily="2" charset="-122"/>
            </a:endParaRPr>
          </a:p>
          <a:p>
            <a:pPr eaLnBrk="1" hangingPunct="1"/>
            <a:r>
              <a:rPr lang="en-US" altLang="zh-CN">
                <a:ea typeface="宋体" panose="02010600030101010101" pitchFamily="2" charset="-122"/>
              </a:rPr>
              <a:t>				else{</a:t>
            </a:r>
            <a:endParaRPr lang="en-US" altLang="zh-CN">
              <a:ea typeface="宋体" panose="02010600030101010101" pitchFamily="2" charset="-122"/>
            </a:endParaRPr>
          </a:p>
          <a:p>
            <a:pPr eaLnBrk="1" hangingPunct="1"/>
            <a:r>
              <a:rPr lang="en-US" altLang="zh-CN">
                <a:ea typeface="宋体" panose="02010600030101010101" pitchFamily="2" charset="-122"/>
              </a:rPr>
              <a:t>					if(f[i-1][j]&lt;f[i-1][j-weight[i-1]]+val[i-1]){</a:t>
            </a:r>
            <a:endParaRPr lang="en-US" altLang="zh-CN">
              <a:ea typeface="宋体" panose="02010600030101010101" pitchFamily="2" charset="-122"/>
            </a:endParaRPr>
          </a:p>
          <a:p>
            <a:pPr eaLnBrk="1" hangingPunct="1"/>
            <a:r>
              <a:rPr lang="en-US" altLang="zh-CN">
                <a:ea typeface="宋体" panose="02010600030101010101" pitchFamily="2" charset="-122"/>
              </a:rPr>
              <a:t>						f[i][j] = f[i-1][j-weight[i-1]]+val[i-1];</a:t>
            </a:r>
            <a:endParaRPr lang="en-US" altLang="zh-CN">
              <a:ea typeface="宋体" panose="02010600030101010101" pitchFamily="2" charset="-122"/>
            </a:endParaRPr>
          </a:p>
          <a:p>
            <a:pPr eaLnBrk="1" hangingPunct="1"/>
            <a:r>
              <a:rPr lang="en-US" altLang="zh-CN">
                <a:ea typeface="宋体" panose="02010600030101010101" pitchFamily="2" charset="-122"/>
              </a:rPr>
              <a:t>						path[i][j] = 1;</a:t>
            </a:r>
            <a:endParaRPr lang="en-US" altLang="zh-CN">
              <a:ea typeface="宋体" panose="02010600030101010101" pitchFamily="2" charset="-122"/>
            </a:endParaRPr>
          </a:p>
          <a:p>
            <a:pPr eaLnBrk="1" hangingPunct="1"/>
            <a:r>
              <a:rPr lang="en-US" altLang="zh-CN">
                <a:ea typeface="宋体" panose="02010600030101010101" pitchFamily="2" charset="-122"/>
              </a:rPr>
              <a:t>					}else{</a:t>
            </a:r>
            <a:endParaRPr lang="en-US" altLang="zh-CN">
              <a:ea typeface="宋体" panose="02010600030101010101" pitchFamily="2" charset="-122"/>
            </a:endParaRPr>
          </a:p>
          <a:p>
            <a:pPr eaLnBrk="1" hangingPunct="1"/>
            <a:r>
              <a:rPr lang="en-US" altLang="zh-CN">
                <a:ea typeface="宋体" panose="02010600030101010101" pitchFamily="2" charset="-122"/>
              </a:rPr>
              <a:t>						f[i][j] = f[i-1][j];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//f[i][j] = Math.max(f[i-1][j], f[i-1][j-weight[i-1]]+val[i-1]);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for(int i=0;i&lt;f.length;i++){</a:t>
            </a:r>
            <a:endParaRPr lang="en-US" altLang="zh-CN">
              <a:ea typeface="宋体" panose="02010600030101010101" pitchFamily="2" charset="-122"/>
            </a:endParaRPr>
          </a:p>
          <a:p>
            <a:pPr eaLnBrk="1" hangingPunct="1"/>
            <a:r>
              <a:rPr lang="en-US" altLang="zh-CN">
                <a:ea typeface="宋体" panose="02010600030101010101" pitchFamily="2" charset="-122"/>
              </a:rPr>
              <a:t>			for(int j=0;j&lt;f[0].length;j++){</a:t>
            </a:r>
            <a:endParaRPr lang="en-US" altLang="zh-CN">
              <a:ea typeface="宋体" panose="02010600030101010101" pitchFamily="2" charset="-122"/>
            </a:endParaRPr>
          </a:p>
          <a:p>
            <a:pPr eaLnBrk="1" hangingPunct="1"/>
            <a:r>
              <a:rPr lang="en-US" altLang="zh-CN">
                <a:ea typeface="宋体" panose="02010600030101010101" pitchFamily="2" charset="-122"/>
              </a:rPr>
              <a:t>				System.out.print(f[i][j]+"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i=f.length-1;</a:t>
            </a:r>
            <a:endParaRPr lang="en-US" altLang="zh-CN">
              <a:ea typeface="宋体" panose="02010600030101010101" pitchFamily="2" charset="-122"/>
            </a:endParaRPr>
          </a:p>
          <a:p>
            <a:pPr eaLnBrk="1" hangingPunct="1"/>
            <a:r>
              <a:rPr lang="en-US" altLang="zh-CN">
                <a:ea typeface="宋体" panose="02010600030101010101" pitchFamily="2" charset="-122"/>
              </a:rPr>
              <a:t>		int j=f[0].length-1;</a:t>
            </a:r>
            <a:endParaRPr lang="en-US" altLang="zh-CN">
              <a:ea typeface="宋体" panose="02010600030101010101" pitchFamily="2" charset="-122"/>
            </a:endParaRPr>
          </a:p>
          <a:p>
            <a:pPr eaLnBrk="1" hangingPunct="1"/>
            <a:r>
              <a:rPr lang="en-US" altLang="zh-CN">
                <a:ea typeface="宋体" panose="02010600030101010101" pitchFamily="2" charset="-122"/>
              </a:rPr>
              <a:t>		while(i&gt;0&amp;&amp;j&gt;0){</a:t>
            </a:r>
            <a:endParaRPr lang="en-US" altLang="zh-CN">
              <a:ea typeface="宋体" panose="02010600030101010101" pitchFamily="2" charset="-122"/>
            </a:endParaRPr>
          </a:p>
          <a:p>
            <a:pPr eaLnBrk="1" hangingPunct="1"/>
            <a:r>
              <a:rPr lang="en-US" altLang="zh-CN">
                <a:ea typeface="宋体" panose="02010600030101010101" pitchFamily="2" charset="-122"/>
              </a:rPr>
              <a:t>			if(path[i][j] == 1){</a:t>
            </a:r>
            <a:endParaRPr lang="en-US" altLang="zh-CN">
              <a:ea typeface="宋体" panose="02010600030101010101" pitchFamily="2" charset="-122"/>
            </a:endParaRPr>
          </a:p>
          <a:p>
            <a:pPr eaLnBrk="1" hangingPunct="1"/>
            <a:r>
              <a:rPr lang="en-US" altLang="zh-CN">
                <a:ea typeface="宋体" panose="02010600030101010101" pitchFamily="2" charset="-122"/>
              </a:rPr>
              <a:t>				System.out.print("</a:t>
            </a:r>
            <a:r>
              <a:rPr lang="zh-CN" altLang="en-US">
                <a:ea typeface="宋体" panose="02010600030101010101" pitchFamily="2" charset="-122"/>
              </a:rPr>
              <a:t>第</a:t>
            </a:r>
            <a:r>
              <a:rPr lang="en-US" altLang="zh-CN">
                <a:ea typeface="宋体" panose="02010600030101010101" pitchFamily="2" charset="-122"/>
              </a:rPr>
              <a:t>"+i+"</a:t>
            </a:r>
            <a:r>
              <a:rPr lang="zh-CN" altLang="en-US">
                <a:ea typeface="宋体" panose="02010600030101010101" pitchFamily="2" charset="-122"/>
              </a:rPr>
              <a:t>个物品装入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j -= weight[i-1];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暴力匹配的代码</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com.atguigu.kmp;</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ViolenceMatch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String str1 = "</a:t>
            </a:r>
            <a:r>
              <a:rPr lang="zh-CN" altLang="en-US">
                <a:ea typeface="宋体" panose="02010600030101010101" pitchFamily="2" charset="-122"/>
              </a:rPr>
              <a:t>硅硅谷 尚硅谷你尚硅 尚硅谷你尚硅谷你尚硅你好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String str2 = "</a:t>
            </a:r>
            <a:r>
              <a:rPr lang="zh-CN" altLang="en-US">
                <a:ea typeface="宋体" panose="02010600030101010101" pitchFamily="2" charset="-122"/>
              </a:rPr>
              <a:t>尚硅谷你尚硅你</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System.out.println(violentMatch(str1, str2));</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boolean violentMatch(String originStr, String subString)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char[] s= originStr.toCharArray();</a:t>
            </a:r>
            <a:endParaRPr lang="en-US" altLang="zh-CN">
              <a:ea typeface="宋体" panose="02010600030101010101" pitchFamily="2" charset="-122"/>
            </a:endParaRPr>
          </a:p>
          <a:p>
            <a:pPr eaLnBrk="1" hangingPunct="1"/>
            <a:r>
              <a:rPr lang="en-US" altLang="zh-CN">
                <a:ea typeface="宋体" panose="02010600030101010101" pitchFamily="2" charset="-122"/>
              </a:rPr>
              <a:t>		char[] p = subString.toCharArray();</a:t>
            </a:r>
            <a:endParaRPr lang="en-US" altLang="zh-CN">
              <a:ea typeface="宋体" panose="02010600030101010101" pitchFamily="2" charset="-122"/>
            </a:endParaRPr>
          </a:p>
          <a:p>
            <a:pPr eaLnBrk="1" hangingPunct="1"/>
            <a:r>
              <a:rPr lang="en-US" altLang="zh-CN">
                <a:ea typeface="宋体" panose="02010600030101010101" pitchFamily="2" charset="-122"/>
              </a:rPr>
              <a:t>	    int sLen = s.length;  </a:t>
            </a:r>
            <a:endParaRPr lang="en-US" altLang="zh-CN">
              <a:ea typeface="宋体" panose="02010600030101010101" pitchFamily="2" charset="-122"/>
            </a:endParaRPr>
          </a:p>
          <a:p>
            <a:pPr eaLnBrk="1" hangingPunct="1"/>
            <a:r>
              <a:rPr lang="en-US" altLang="zh-CN">
                <a:ea typeface="宋体" panose="02010600030101010101" pitchFamily="2" charset="-122"/>
              </a:rPr>
              <a:t>	    int pLen = p.length;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i = 0;  </a:t>
            </a:r>
            <a:endParaRPr lang="en-US" altLang="zh-CN">
              <a:ea typeface="宋体" panose="02010600030101010101" pitchFamily="2" charset="-122"/>
            </a:endParaRPr>
          </a:p>
          <a:p>
            <a:pPr eaLnBrk="1" hangingPunct="1"/>
            <a:r>
              <a:rPr lang="en-US" altLang="zh-CN">
                <a:ea typeface="宋体" panose="02010600030101010101" pitchFamily="2" charset="-122"/>
              </a:rPr>
              <a:t>	    int j = 0;  </a:t>
            </a:r>
            <a:endParaRPr lang="en-US" altLang="zh-CN">
              <a:ea typeface="宋体" panose="02010600030101010101" pitchFamily="2" charset="-122"/>
            </a:endParaRPr>
          </a:p>
          <a:p>
            <a:pPr eaLnBrk="1" hangingPunct="1"/>
            <a:r>
              <a:rPr lang="en-US" altLang="zh-CN">
                <a:ea typeface="宋体" panose="02010600030101010101" pitchFamily="2" charset="-122"/>
              </a:rPr>
              <a:t>	    while (i &lt; sLen &amp;&amp; j &lt; pLen)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if (s[i] == p[j])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//①</a:t>
            </a:r>
            <a:r>
              <a:rPr lang="zh-CN" altLang="en-US">
                <a:ea typeface="宋体" panose="02010600030101010101" pitchFamily="2" charset="-122"/>
              </a:rPr>
              <a:t>如果当前字符匹配成功（即</a:t>
            </a:r>
            <a:r>
              <a:rPr lang="en-US" altLang="zh-CN">
                <a:ea typeface="宋体" panose="02010600030101010101" pitchFamily="2" charset="-122"/>
              </a:rPr>
              <a:t>s[i] == p[j]</a:t>
            </a:r>
            <a:r>
              <a:rPr lang="zh-CN" altLang="en-US">
                <a:ea typeface="宋体" panose="02010600030101010101" pitchFamily="2" charset="-122"/>
              </a:rPr>
              <a:t>），则</a:t>
            </a:r>
            <a:r>
              <a:rPr lang="en-US" altLang="zh-CN">
                <a:ea typeface="宋体" panose="02010600030101010101" pitchFamily="2" charset="-122"/>
              </a:rPr>
              <a:t>i++</a:t>
            </a:r>
            <a:r>
              <a:rPr lang="zh-CN" altLang="en-US">
                <a:ea typeface="宋体" panose="02010600030101010101" pitchFamily="2" charset="-122"/>
              </a:rPr>
              <a:t>，</a:t>
            </a:r>
            <a:r>
              <a:rPr lang="en-US" altLang="zh-CN">
                <a:ea typeface="宋体" panose="02010600030101010101" pitchFamily="2" charset="-122"/>
              </a:rPr>
              <a:t>j++      </a:t>
            </a:r>
            <a:endParaRPr lang="en-US" altLang="zh-CN">
              <a:ea typeface="宋体" panose="02010600030101010101" pitchFamily="2" charset="-122"/>
            </a:endParaRPr>
          </a:p>
          <a:p>
            <a:pPr eaLnBrk="1" hangingPunct="1"/>
            <a:r>
              <a:rPr lang="en-US" altLang="zh-CN">
                <a:ea typeface="宋体" panose="02010600030101010101" pitchFamily="2" charset="-122"/>
              </a:rPr>
              <a:t>	            i++;  </a:t>
            </a:r>
            <a:endParaRPr lang="en-US" altLang="zh-CN">
              <a:ea typeface="宋体" panose="02010600030101010101" pitchFamily="2" charset="-122"/>
            </a:endParaRPr>
          </a:p>
          <a:p>
            <a:pPr eaLnBrk="1" hangingPunct="1"/>
            <a:r>
              <a:rPr lang="en-US" altLang="zh-CN">
                <a:ea typeface="宋体" panose="02010600030101010101" pitchFamily="2" charset="-122"/>
              </a:rPr>
              <a:t>	            j++;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//②</a:t>
            </a:r>
            <a:r>
              <a:rPr lang="zh-CN" altLang="en-US">
                <a:ea typeface="宋体" panose="02010600030101010101" pitchFamily="2" charset="-122"/>
              </a:rPr>
              <a:t>如果失配（即</a:t>
            </a:r>
            <a:r>
              <a:rPr lang="en-US" altLang="zh-CN">
                <a:ea typeface="宋体" panose="02010600030101010101" pitchFamily="2" charset="-122"/>
              </a:rPr>
              <a:t>s[i]! = p[j]</a:t>
            </a:r>
            <a:r>
              <a:rPr lang="zh-CN" altLang="en-US">
                <a:ea typeface="宋体" panose="02010600030101010101" pitchFamily="2" charset="-122"/>
              </a:rPr>
              <a:t>），令</a:t>
            </a:r>
            <a:r>
              <a:rPr lang="en-US" altLang="zh-CN">
                <a:ea typeface="宋体" panose="02010600030101010101" pitchFamily="2" charset="-122"/>
              </a:rPr>
              <a:t>i = i - (j - 1)</a:t>
            </a:r>
            <a:r>
              <a:rPr lang="zh-CN" altLang="en-US">
                <a:ea typeface="宋体" panose="02010600030101010101" pitchFamily="2" charset="-122"/>
              </a:rPr>
              <a:t>，</a:t>
            </a:r>
            <a:r>
              <a:rPr lang="en-US" altLang="zh-CN">
                <a:ea typeface="宋体" panose="02010600030101010101" pitchFamily="2" charset="-122"/>
              </a:rPr>
              <a:t>j = 0      </a:t>
            </a:r>
            <a:endParaRPr lang="en-US" altLang="zh-CN">
              <a:ea typeface="宋体" panose="02010600030101010101" pitchFamily="2" charset="-122"/>
            </a:endParaRPr>
          </a:p>
          <a:p>
            <a:pPr eaLnBrk="1" hangingPunct="1"/>
            <a:r>
              <a:rPr lang="en-US" altLang="zh-CN">
                <a:ea typeface="宋体" panose="02010600030101010101" pitchFamily="2" charset="-122"/>
              </a:rPr>
              <a:t>	            i = i - j + 1;  </a:t>
            </a:r>
            <a:endParaRPr lang="en-US" altLang="zh-CN">
              <a:ea typeface="宋体" panose="02010600030101010101" pitchFamily="2" charset="-122"/>
            </a:endParaRPr>
          </a:p>
          <a:p>
            <a:pPr eaLnBrk="1" hangingPunct="1"/>
            <a:r>
              <a:rPr lang="en-US" altLang="zh-CN">
                <a:ea typeface="宋体" panose="02010600030101010101" pitchFamily="2" charset="-122"/>
              </a:rPr>
              <a:t>	            j = 0;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匹配成功，返回 </a:t>
            </a:r>
            <a:r>
              <a:rPr lang="en-US" altLang="zh-CN">
                <a:ea typeface="宋体" panose="02010600030101010101" pitchFamily="2" charset="-122"/>
              </a:rPr>
              <a:t>true </a:t>
            </a:r>
            <a:r>
              <a:rPr lang="zh-CN" altLang="en-US">
                <a:ea typeface="宋体" panose="02010600030101010101" pitchFamily="2" charset="-122"/>
              </a:rPr>
              <a:t>否则返回</a:t>
            </a:r>
            <a:r>
              <a:rPr lang="en-US" altLang="zh-CN">
                <a:ea typeface="宋体" panose="02010600030101010101" pitchFamily="2" charset="-122"/>
              </a:rPr>
              <a:t>false // </a:t>
            </a:r>
            <a:r>
              <a:rPr lang="zh-CN" altLang="en-US">
                <a:ea typeface="宋体" panose="02010600030101010101" pitchFamily="2" charset="-122"/>
              </a:rPr>
              <a:t>位置应该是  </a:t>
            </a:r>
            <a:r>
              <a:rPr lang="en-US" altLang="zh-CN">
                <a:ea typeface="宋体" panose="02010600030101010101" pitchFamily="2" charset="-122"/>
              </a:rPr>
              <a:t>i - j  </a:t>
            </a:r>
            <a:endParaRPr lang="en-US" altLang="zh-CN">
              <a:ea typeface="宋体" panose="02010600030101010101" pitchFamily="2" charset="-122"/>
            </a:endParaRPr>
          </a:p>
          <a:p>
            <a:pPr eaLnBrk="1" hangingPunct="1"/>
            <a:r>
              <a:rPr lang="en-US" altLang="zh-CN">
                <a:ea typeface="宋体" panose="02010600030101010101" pitchFamily="2" charset="-122"/>
              </a:rPr>
              <a:t>	    if (j == pLen)  {</a:t>
            </a:r>
            <a:endParaRPr lang="en-US" altLang="zh-CN">
              <a:ea typeface="宋体" panose="02010600030101010101" pitchFamily="2" charset="-122"/>
            </a:endParaRPr>
          </a:p>
          <a:p>
            <a:pPr eaLnBrk="1" hangingPunct="1"/>
            <a:r>
              <a:rPr lang="en-US" altLang="zh-CN">
                <a:ea typeface="宋体" panose="02010600030101010101" pitchFamily="2" charset="-122"/>
              </a:rPr>
              <a:t>	    	System.out.println(i -j);</a:t>
            </a:r>
            <a:endParaRPr lang="en-US" altLang="zh-CN">
              <a:ea typeface="宋体" panose="02010600030101010101" pitchFamily="2" charset="-122"/>
            </a:endParaRPr>
          </a:p>
          <a:p>
            <a:pPr eaLnBrk="1" hangingPunct="1"/>
            <a:r>
              <a:rPr lang="en-US" altLang="zh-CN">
                <a:ea typeface="宋体" panose="02010600030101010101" pitchFamily="2" charset="-122"/>
              </a:rPr>
              <a:t>	    	return true;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return false;  </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package com.atguigu.kmp;</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KMPAlgorithm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A</a:t>
            </a:r>
            <a:r>
              <a:rPr lang="zh-CN" altLang="en-US">
                <a:ea typeface="宋体" panose="02010600030101010101" pitchFamily="2" charset="-122"/>
              </a:rPr>
              <a:t>： 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B: </a:t>
            </a:r>
            <a:r>
              <a:rPr lang="zh-CN" altLang="en-US">
                <a:ea typeface="宋体" panose="02010600030101010101" pitchFamily="2" charset="-122"/>
              </a:rPr>
              <a:t>硅</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C: </a:t>
            </a:r>
            <a:r>
              <a:rPr lang="zh-CN" altLang="en-US">
                <a:ea typeface="宋体" panose="02010600030101010101" pitchFamily="2" charset="-122"/>
              </a:rPr>
              <a:t>谷</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D: </a:t>
            </a:r>
            <a:r>
              <a:rPr lang="zh-CN" altLang="en-US">
                <a:ea typeface="宋体" panose="02010600030101010101" pitchFamily="2" charset="-122"/>
              </a:rPr>
              <a:t>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E: </a:t>
            </a:r>
            <a:r>
              <a:rPr lang="zh-CN" altLang="en-US">
                <a:ea typeface="宋体" panose="02010600030101010101" pitchFamily="2" charset="-122"/>
              </a:rPr>
              <a:t>好</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String str1 = "BBC ABCDAB ABCDABCDABDE";</a:t>
            </a:r>
            <a:endParaRPr lang="en-US" altLang="zh-CN">
              <a:ea typeface="宋体" panose="02010600030101010101" pitchFamily="2" charset="-122"/>
            </a:endParaRPr>
          </a:p>
          <a:p>
            <a:pPr eaLnBrk="1" hangingPunct="1"/>
            <a:r>
              <a:rPr lang="en-US" altLang="zh-CN">
                <a:ea typeface="宋体" panose="02010600030101010101" pitchFamily="2" charset="-122"/>
              </a:rPr>
              <a:t>		String str2 = "ABCDABD";</a:t>
            </a:r>
            <a:endParaRPr lang="en-US" altLang="zh-CN">
              <a:ea typeface="宋体" panose="02010600030101010101" pitchFamily="2" charset="-122"/>
            </a:endParaRPr>
          </a:p>
          <a:p>
            <a:pPr eaLnBrk="1" hangingPunct="1"/>
            <a:r>
              <a:rPr lang="en-US" altLang="zh-CN">
                <a:ea typeface="宋体" panose="02010600030101010101" pitchFamily="2" charset="-122"/>
              </a:rPr>
              <a:t>		//String str1 = "</a:t>
            </a:r>
            <a:r>
              <a:rPr lang="zh-CN" altLang="en-US">
                <a:ea typeface="宋体" panose="02010600030101010101" pitchFamily="2" charset="-122"/>
              </a:rPr>
              <a:t>硅硅谷 尚硅谷你尚硅 尚硅谷你尚硅谷你尚硅你好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//String str2 = "</a:t>
            </a:r>
            <a:r>
              <a:rPr lang="zh-CN" altLang="en-US">
                <a:ea typeface="宋体" panose="02010600030101010101" pitchFamily="2" charset="-122"/>
              </a:rPr>
              <a:t>尚硅谷你尚硅你</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//String str2 = "</a:t>
            </a:r>
            <a:r>
              <a:rPr lang="zh-CN" altLang="en-US">
                <a:ea typeface="宋体" panose="02010600030101010101" pitchFamily="2" charset="-122"/>
              </a:rPr>
              <a:t>硅硅谷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next = KMP.kmpNext(str2);</a:t>
            </a:r>
            <a:endParaRPr lang="en-US" altLang="zh-CN">
              <a:ea typeface="宋体" panose="02010600030101010101" pitchFamily="2" charset="-122"/>
            </a:endParaRPr>
          </a:p>
          <a:p>
            <a:pPr eaLnBrk="1" hangingPunct="1"/>
            <a:r>
              <a:rPr lang="en-US" altLang="zh-CN">
                <a:ea typeface="宋体" panose="02010600030101010101" pitchFamily="2" charset="-122"/>
              </a:rPr>
              <a:t>        int res = KMP.kmpSearch(str1, str2, next);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子串在源字符串的</a:t>
            </a:r>
            <a:r>
              <a:rPr lang="en-US" altLang="zh-CN">
                <a:ea typeface="宋体" panose="02010600030101010101" pitchFamily="2" charset="-122"/>
              </a:rPr>
              <a:t>index=" + res);</a:t>
            </a:r>
            <a:endParaRPr lang="en-US" altLang="zh-CN">
              <a:ea typeface="宋体" panose="02010600030101010101" pitchFamily="2" charset="-122"/>
            </a:endParaRPr>
          </a:p>
          <a:p>
            <a:pPr eaLnBrk="1" hangingPunct="1"/>
            <a:r>
              <a:rPr lang="en-US" altLang="zh-CN">
                <a:ea typeface="宋体" panose="02010600030101010101" pitchFamily="2" charset="-122"/>
              </a:rPr>
              <a:t>        for(int i = 0; i &lt; next.length; i++){</a:t>
            </a:r>
            <a:endParaRPr lang="en-US" altLang="zh-CN">
              <a:ea typeface="宋体" panose="02010600030101010101" pitchFamily="2" charset="-122"/>
            </a:endParaRPr>
          </a:p>
          <a:p>
            <a:pPr eaLnBrk="1" hangingPunct="1"/>
            <a:r>
              <a:rPr lang="en-US" altLang="zh-CN">
                <a:ea typeface="宋体" panose="02010600030101010101" pitchFamily="2" charset="-122"/>
              </a:rPr>
              <a:t>            System.out.println(next[i]);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System.out.println(next.length);</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KMP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//str</a:t>
            </a:r>
            <a:r>
              <a:rPr lang="zh-CN" altLang="en-US">
                <a:ea typeface="宋体" panose="02010600030101010101" pitchFamily="2" charset="-122"/>
              </a:rPr>
              <a:t>文本串  </a:t>
            </a:r>
            <a:r>
              <a:rPr lang="en-US" altLang="zh-CN">
                <a:ea typeface="宋体" panose="02010600030101010101" pitchFamily="2" charset="-122"/>
              </a:rPr>
              <a:t>dest </a:t>
            </a:r>
            <a:r>
              <a:rPr lang="zh-CN" altLang="en-US">
                <a:ea typeface="宋体" panose="02010600030101010101" pitchFamily="2" charset="-122"/>
              </a:rPr>
              <a:t>模式串</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static int kmpSearch(String str, String dest,int[] next){</a:t>
            </a:r>
            <a:endParaRPr lang="en-US" altLang="zh-CN">
              <a:ea typeface="宋体" panose="02010600030101010101" pitchFamily="2" charset="-122"/>
            </a:endParaRPr>
          </a:p>
          <a:p>
            <a:pPr eaLnBrk="1" hangingPunct="1"/>
            <a:r>
              <a:rPr lang="en-US" altLang="zh-CN">
                <a:ea typeface="宋体" panose="02010600030101010101" pitchFamily="2" charset="-122"/>
              </a:rPr>
              <a:t>        for(int i = 0, j = 0; i &lt; str.length(); i++){</a:t>
            </a:r>
            <a:endParaRPr lang="en-US" altLang="zh-CN">
              <a:ea typeface="宋体" panose="02010600030101010101" pitchFamily="2" charset="-122"/>
            </a:endParaRPr>
          </a:p>
          <a:p>
            <a:pPr eaLnBrk="1" hangingPunct="1"/>
            <a:r>
              <a:rPr lang="en-US" altLang="zh-CN">
                <a:ea typeface="宋体" panose="02010600030101010101" pitchFamily="2" charset="-122"/>
              </a:rPr>
              <a:t>            while(j &gt; 0 &amp;&amp; str.charAt(i) != dest.charAt(j)){</a:t>
            </a:r>
            <a:endParaRPr lang="en-US" altLang="zh-CN">
              <a:ea typeface="宋体" panose="02010600030101010101" pitchFamily="2" charset="-122"/>
            </a:endParaRPr>
          </a:p>
          <a:p>
            <a:pPr eaLnBrk="1" hangingPunct="1"/>
            <a:r>
              <a:rPr lang="en-US" altLang="zh-CN">
                <a:ea typeface="宋体" panose="02010600030101010101" pitchFamily="2" charset="-122"/>
              </a:rPr>
              <a:t>                j = next[j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if(str.charAt(i) == dest.charAt(j)){</a:t>
            </a:r>
            <a:endParaRPr lang="en-US" altLang="zh-CN">
              <a:ea typeface="宋体" panose="02010600030101010101" pitchFamily="2" charset="-122"/>
            </a:endParaRPr>
          </a:p>
          <a:p>
            <a:pPr eaLnBrk="1" hangingPunct="1"/>
            <a:r>
              <a:rPr lang="en-US" altLang="zh-CN">
                <a:ea typeface="宋体" panose="02010600030101010101" pitchFamily="2" charset="-122"/>
              </a:rPr>
              <a:t>                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if(j == dest.length()){</a:t>
            </a:r>
            <a:endParaRPr lang="en-US" altLang="zh-CN">
              <a:ea typeface="宋体" panose="02010600030101010101" pitchFamily="2" charset="-122"/>
            </a:endParaRPr>
          </a:p>
          <a:p>
            <a:pPr eaLnBrk="1" hangingPunct="1"/>
            <a:r>
              <a:rPr lang="en-US" altLang="zh-CN">
                <a:ea typeface="宋体" panose="02010600030101010101" pitchFamily="2" charset="-122"/>
              </a:rPr>
              <a:t>                return i-j+1;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int[] kmpNext(String dest){</a:t>
            </a:r>
            <a:endParaRPr lang="en-US" altLang="zh-CN">
              <a:ea typeface="宋体" panose="02010600030101010101" pitchFamily="2" charset="-122"/>
            </a:endParaRPr>
          </a:p>
          <a:p>
            <a:pPr eaLnBrk="1" hangingPunct="1"/>
            <a:r>
              <a:rPr lang="en-US" altLang="zh-CN">
                <a:ea typeface="宋体" panose="02010600030101010101" pitchFamily="2" charset="-122"/>
              </a:rPr>
              <a:t>        int[] next = new int[dest.length()];</a:t>
            </a:r>
            <a:endParaRPr lang="en-US" altLang="zh-CN">
              <a:ea typeface="宋体" panose="02010600030101010101" pitchFamily="2" charset="-122"/>
            </a:endParaRPr>
          </a:p>
          <a:p>
            <a:pPr eaLnBrk="1" hangingPunct="1"/>
            <a:r>
              <a:rPr lang="en-US" altLang="zh-CN">
                <a:ea typeface="宋体" panose="02010600030101010101" pitchFamily="2" charset="-122"/>
              </a:rPr>
              <a:t>        next[0] = 0;</a:t>
            </a:r>
            <a:endParaRPr lang="en-US" altLang="zh-CN">
              <a:ea typeface="宋体" panose="02010600030101010101" pitchFamily="2" charset="-122"/>
            </a:endParaRPr>
          </a:p>
          <a:p>
            <a:pPr eaLnBrk="1" hangingPunct="1"/>
            <a:r>
              <a:rPr lang="en-US" altLang="zh-CN">
                <a:ea typeface="宋体" panose="02010600030101010101" pitchFamily="2" charset="-122"/>
              </a:rPr>
              <a:t>        for(int i = 1,j = 0; i &lt; dest.length(); i++){</a:t>
            </a:r>
            <a:endParaRPr lang="en-US" altLang="zh-CN">
              <a:ea typeface="宋体" panose="02010600030101010101" pitchFamily="2" charset="-122"/>
            </a:endParaRPr>
          </a:p>
          <a:p>
            <a:pPr eaLnBrk="1" hangingPunct="1"/>
            <a:r>
              <a:rPr lang="en-US" altLang="zh-CN">
                <a:ea typeface="宋体" panose="02010600030101010101" pitchFamily="2" charset="-122"/>
              </a:rPr>
              <a:t>            while(j &gt; 0 &amp;&amp; dest.charAt(j) != dest.charAt(i)){</a:t>
            </a:r>
            <a:endParaRPr lang="en-US" altLang="zh-CN">
              <a:ea typeface="宋体" panose="02010600030101010101" pitchFamily="2" charset="-122"/>
            </a:endParaRPr>
          </a:p>
          <a:p>
            <a:pPr eaLnBrk="1" hangingPunct="1"/>
            <a:r>
              <a:rPr lang="en-US" altLang="zh-CN">
                <a:ea typeface="宋体" panose="02010600030101010101" pitchFamily="2" charset="-122"/>
              </a:rPr>
              <a:t>                j = next[j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if(dest.charAt(i) == dest.charAt(j)){</a:t>
            </a:r>
            <a:endParaRPr lang="en-US" altLang="zh-CN">
              <a:ea typeface="宋体" panose="02010600030101010101" pitchFamily="2" charset="-122"/>
            </a:endParaRPr>
          </a:p>
          <a:p>
            <a:pPr eaLnBrk="1" hangingPunct="1"/>
            <a:r>
              <a:rPr lang="en-US" altLang="zh-CN">
                <a:ea typeface="宋体" panose="02010600030101010101" pitchFamily="2" charset="-122"/>
              </a:rPr>
              <a:t>                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next[i] = 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注意理解</a:t>
            </a:r>
            <a:r>
              <a:rPr lang="en-US" altLang="zh-CN">
                <a:ea typeface="宋体" panose="02010600030101010101" pitchFamily="2" charset="-122"/>
              </a:rPr>
              <a:t>: </a:t>
            </a:r>
            <a:r>
              <a:rPr lang="zh-CN" altLang="en-US">
                <a:ea typeface="宋体" panose="02010600030101010101" pitchFamily="2" charset="-122"/>
              </a:rPr>
              <a:t>后面的集合覆盖问题可以说明</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代码实现</a:t>
            </a:r>
            <a:r>
              <a:rPr lang="en-US" altLang="zh-CN">
                <a:ea typeface="宋体" panose="02010600030101010101" pitchFamily="2" charset="-122"/>
              </a:rPr>
              <a:t>:[Debug</a:t>
            </a:r>
            <a:r>
              <a:rPr lang="zh-CN" altLang="en-US">
                <a:ea typeface="宋体" panose="02010600030101010101" pitchFamily="2" charset="-122"/>
              </a:rPr>
              <a:t>演示就非常好理解贪心算法</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com.atguigu.algorithm;</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java.util.ArrayList;</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import java.util.HashMap;</a:t>
            </a:r>
            <a:endParaRPr lang="en-US" altLang="zh-CN">
              <a:ea typeface="宋体" panose="02010600030101010101" pitchFamily="2" charset="-122"/>
            </a:endParaRPr>
          </a:p>
          <a:p>
            <a:pPr eaLnBrk="1" hangingPunct="1"/>
            <a:r>
              <a:rPr lang="en-US" altLang="zh-CN">
                <a:ea typeface="宋体" panose="02010600030101010101" pitchFamily="2" charset="-122"/>
              </a:rPr>
              <a:t>import java.util.HashSet;</a:t>
            </a:r>
            <a:endParaRPr lang="en-US" altLang="zh-CN">
              <a:ea typeface="宋体" panose="02010600030101010101" pitchFamily="2" charset="-122"/>
            </a:endParaRPr>
          </a:p>
          <a:p>
            <a:pPr eaLnBrk="1" hangingPunct="1"/>
            <a:r>
              <a:rPr lang="en-US" altLang="zh-CN">
                <a:ea typeface="宋体" panose="02010600030101010101" pitchFamily="2" charset="-122"/>
              </a:rPr>
              <a:t>import java.util.List;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GreedyAlgorithm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@SuppressWarnings({ "unchecked", "rawtypes"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初始化广播台信息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HashMap&lt;String, HashSet&lt;String&gt;&gt; broadcasts = new HashMap&lt;String, HashSet&lt;String&gt;&gt;();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hashSetK1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hashSetK1.add("</a:t>
            </a:r>
            <a:r>
              <a:rPr lang="zh-CN" altLang="en-US">
                <a:ea typeface="宋体" panose="02010600030101010101" pitchFamily="2" charset="-122"/>
              </a:rPr>
              <a:t>北京</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hashSetK1.add("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hashSetK1.add("</a:t>
            </a:r>
            <a:r>
              <a:rPr lang="zh-CN" altLang="en-US">
                <a:ea typeface="宋体" panose="02010600030101010101" pitchFamily="2" charset="-122"/>
              </a:rPr>
              <a:t>天津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hashSetK2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hashSetK2.add("</a:t>
            </a:r>
            <a:r>
              <a:rPr lang="zh-CN" altLang="en-US">
                <a:ea typeface="宋体" panose="02010600030101010101" pitchFamily="2" charset="-122"/>
              </a:rPr>
              <a:t>广州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hashSetK2.add("</a:t>
            </a:r>
            <a:r>
              <a:rPr lang="zh-CN" altLang="en-US">
                <a:ea typeface="宋体" panose="02010600030101010101" pitchFamily="2" charset="-122"/>
              </a:rPr>
              <a:t>北京</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hashSetK2.add("</a:t>
            </a:r>
            <a:r>
              <a:rPr lang="zh-CN" altLang="en-US">
                <a:ea typeface="宋体" panose="02010600030101010101" pitchFamily="2" charset="-122"/>
              </a:rPr>
              <a:t>深圳</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hashSetK3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hashSetK3.add("</a:t>
            </a:r>
            <a:r>
              <a:rPr lang="zh-CN" altLang="en-US">
                <a:ea typeface="宋体" panose="02010600030101010101" pitchFamily="2" charset="-122"/>
              </a:rPr>
              <a:t>成都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hashSetK3.add("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hashSetK3.add("</a:t>
            </a:r>
            <a:r>
              <a:rPr lang="zh-CN" altLang="en-US">
                <a:ea typeface="宋体" panose="02010600030101010101" pitchFamily="2" charset="-122"/>
              </a:rPr>
              <a:t>杭州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hashSetK4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hashSetK4.add("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hashSetK4.add("</a:t>
            </a:r>
            <a:r>
              <a:rPr lang="zh-CN" altLang="en-US">
                <a:ea typeface="宋体" panose="02010600030101010101" pitchFamily="2" charset="-122"/>
              </a:rPr>
              <a:t>天津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 hashSetK5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hashSetK5.add("</a:t>
            </a:r>
            <a:r>
              <a:rPr lang="zh-CN" altLang="en-US">
                <a:ea typeface="宋体" panose="02010600030101010101" pitchFamily="2" charset="-122"/>
              </a:rPr>
              <a:t>杭州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hashSetK5.add("</a:t>
            </a:r>
            <a:r>
              <a:rPr lang="zh-CN" altLang="en-US">
                <a:ea typeface="宋体" panose="02010600030101010101" pitchFamily="2" charset="-122"/>
              </a:rPr>
              <a:t>大连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broadcasts.put("K1", hashSetK1/*new HashSet(Arrays.asList(new String[] { "</a:t>
            </a:r>
            <a:r>
              <a:rPr lang="zh-CN" altLang="en-US">
                <a:ea typeface="宋体" panose="02010600030101010101" pitchFamily="2" charset="-122"/>
              </a:rPr>
              <a:t>北京</a:t>
            </a:r>
            <a:r>
              <a:rPr lang="en-US" altLang="zh-CN">
                <a:ea typeface="宋体" panose="02010600030101010101" pitchFamily="2" charset="-122"/>
              </a:rPr>
              <a:t>",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天津</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broadcasts.put("K2", hashSetK2/*new HashSet(Arrays.asList(new String[] { "</a:t>
            </a:r>
            <a:r>
              <a:rPr lang="zh-CN" altLang="en-US">
                <a:ea typeface="宋体" panose="02010600030101010101" pitchFamily="2" charset="-122"/>
              </a:rPr>
              <a:t>广州</a:t>
            </a:r>
            <a:r>
              <a:rPr lang="en-US" altLang="zh-CN">
                <a:ea typeface="宋体" panose="02010600030101010101" pitchFamily="2" charset="-122"/>
              </a:rPr>
              <a:t>", "</a:t>
            </a:r>
            <a:r>
              <a:rPr lang="zh-CN" altLang="en-US">
                <a:ea typeface="宋体" panose="02010600030101010101" pitchFamily="2" charset="-122"/>
              </a:rPr>
              <a:t>北京</a:t>
            </a:r>
            <a:r>
              <a:rPr lang="en-US" altLang="zh-CN">
                <a:ea typeface="宋体" panose="02010600030101010101" pitchFamily="2" charset="-122"/>
              </a:rPr>
              <a:t>", "</a:t>
            </a:r>
            <a:r>
              <a:rPr lang="zh-CN" altLang="en-US">
                <a:ea typeface="宋体" panose="02010600030101010101" pitchFamily="2" charset="-122"/>
              </a:rPr>
              <a:t>深圳</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broadcasts.put("K3", hashSetK3/*new HashSet(Arrays.asList(new String[] { "</a:t>
            </a:r>
            <a:r>
              <a:rPr lang="zh-CN" altLang="en-US">
                <a:ea typeface="宋体" panose="02010600030101010101" pitchFamily="2" charset="-122"/>
              </a:rPr>
              <a:t>成都</a:t>
            </a:r>
            <a:r>
              <a:rPr lang="en-US" altLang="zh-CN">
                <a:ea typeface="宋体" panose="02010600030101010101" pitchFamily="2" charset="-122"/>
              </a:rPr>
              <a:t>",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杭州</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broadcasts.put("K4", hashSetK4/*new HashSet(Arrays.asList(new String[] {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天津</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broadcasts.put("K5", hashSetK5/*new HashSet(Arrays.asList(new String[] { "</a:t>
            </a:r>
            <a:r>
              <a:rPr lang="zh-CN" altLang="en-US">
                <a:ea typeface="宋体" panose="02010600030101010101" pitchFamily="2" charset="-122"/>
              </a:rPr>
              <a:t>杭州</a:t>
            </a:r>
            <a:r>
              <a:rPr lang="en-US" altLang="zh-CN">
                <a:ea typeface="宋体" panose="02010600030101010101" pitchFamily="2" charset="-122"/>
              </a:rPr>
              <a:t>", "</a:t>
            </a:r>
            <a:r>
              <a:rPr lang="zh-CN" altLang="en-US">
                <a:ea typeface="宋体" panose="02010600030101010101" pitchFamily="2" charset="-122"/>
              </a:rPr>
              <a:t>大连</a:t>
            </a:r>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需要覆盖的全部地区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//HashSet&lt;String&gt; allAreas = new HashSet(</a:t>
            </a:r>
            <a:endParaRPr lang="en-US" altLang="zh-CN">
              <a:ea typeface="宋体" panose="02010600030101010101" pitchFamily="2" charset="-122"/>
            </a:endParaRPr>
          </a:p>
          <a:p>
            <a:pPr eaLnBrk="1" hangingPunct="1"/>
            <a:r>
              <a:rPr lang="en-US" altLang="zh-CN">
                <a:ea typeface="宋体" panose="02010600030101010101" pitchFamily="2" charset="-122"/>
              </a:rPr>
              <a:t>				//Arrays.asList(new String[] { "</a:t>
            </a:r>
            <a:r>
              <a:rPr lang="zh-CN" altLang="en-US">
                <a:ea typeface="宋体" panose="02010600030101010101" pitchFamily="2" charset="-122"/>
              </a:rPr>
              <a:t>北京</a:t>
            </a:r>
            <a:r>
              <a:rPr lang="en-US" altLang="zh-CN">
                <a:ea typeface="宋体" panose="02010600030101010101" pitchFamily="2" charset="-122"/>
              </a:rPr>
              <a:t>",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天津</a:t>
            </a:r>
            <a:r>
              <a:rPr lang="en-US" altLang="zh-CN">
                <a:ea typeface="宋体" panose="02010600030101010101" pitchFamily="2" charset="-122"/>
              </a:rPr>
              <a:t>", "</a:t>
            </a:r>
            <a:r>
              <a:rPr lang="zh-CN" altLang="en-US">
                <a:ea typeface="宋体" panose="02010600030101010101" pitchFamily="2" charset="-122"/>
              </a:rPr>
              <a:t>广州</a:t>
            </a:r>
            <a:r>
              <a:rPr lang="en-US" altLang="zh-CN">
                <a:ea typeface="宋体" panose="02010600030101010101" pitchFamily="2" charset="-122"/>
              </a:rPr>
              <a:t>", "</a:t>
            </a:r>
            <a:r>
              <a:rPr lang="zh-CN" altLang="en-US">
                <a:ea typeface="宋体" panose="02010600030101010101" pitchFamily="2" charset="-122"/>
              </a:rPr>
              <a:t>深圳</a:t>
            </a:r>
            <a:r>
              <a:rPr lang="en-US" altLang="zh-CN">
                <a:ea typeface="宋体" panose="02010600030101010101" pitchFamily="2" charset="-122"/>
              </a:rPr>
              <a:t>", "</a:t>
            </a:r>
            <a:r>
              <a:rPr lang="zh-CN" altLang="en-US">
                <a:ea typeface="宋体" panose="02010600030101010101" pitchFamily="2" charset="-122"/>
              </a:rPr>
              <a:t>成都</a:t>
            </a:r>
            <a:r>
              <a:rPr lang="en-US" altLang="zh-CN">
                <a:ea typeface="宋体" panose="02010600030101010101" pitchFamily="2" charset="-122"/>
              </a:rPr>
              <a:t>", "</a:t>
            </a:r>
            <a:r>
              <a:rPr lang="zh-CN" altLang="en-US">
                <a:ea typeface="宋体" panose="02010600030101010101" pitchFamily="2" charset="-122"/>
              </a:rPr>
              <a:t>杭州</a:t>
            </a:r>
            <a:r>
              <a:rPr lang="en-US" altLang="zh-CN">
                <a:ea typeface="宋体" panose="02010600030101010101" pitchFamily="2" charset="-122"/>
              </a:rPr>
              <a:t>", "</a:t>
            </a:r>
            <a:r>
              <a:rPr lang="zh-CN" altLang="en-US">
                <a:ea typeface="宋体" panose="02010600030101010101" pitchFamily="2" charset="-122"/>
              </a:rPr>
              <a:t>大连</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HashSet&lt;String&gt; allAreas = new HashSet();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北京</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天津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广州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深圳</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成都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杭州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大连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所选择的广播台列表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List&lt;String&gt; selects = new ArrayList&lt;String&gt;();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HashSet&lt;String&gt; tempSet = new HashSet&lt;String&gt;();</a:t>
            </a:r>
            <a:endParaRPr lang="en-US" altLang="zh-CN">
              <a:ea typeface="宋体" panose="02010600030101010101" pitchFamily="2" charset="-122"/>
            </a:endParaRPr>
          </a:p>
          <a:p>
            <a:pPr eaLnBrk="1" hangingPunct="1"/>
            <a:r>
              <a:rPr lang="en-US" altLang="zh-CN">
                <a:ea typeface="宋体" panose="02010600030101010101" pitchFamily="2" charset="-122"/>
              </a:rPr>
              <a:t>		String maxKey = null;</a:t>
            </a:r>
            <a:endParaRPr lang="en-US" altLang="zh-CN">
              <a:ea typeface="宋体" panose="02010600030101010101" pitchFamily="2" charset="-122"/>
            </a:endParaRPr>
          </a:p>
          <a:p>
            <a:pPr eaLnBrk="1" hangingPunct="1"/>
            <a:r>
              <a:rPr lang="en-US" altLang="zh-CN">
                <a:ea typeface="宋体" panose="02010600030101010101" pitchFamily="2" charset="-122"/>
              </a:rPr>
              <a:t>		while (allAreas.size() != 0) {</a:t>
            </a:r>
            <a:endParaRPr lang="en-US" altLang="zh-CN">
              <a:ea typeface="宋体" panose="02010600030101010101" pitchFamily="2" charset="-122"/>
            </a:endParaRPr>
          </a:p>
          <a:p>
            <a:pPr eaLnBrk="1" hangingPunct="1"/>
            <a:r>
              <a:rPr lang="en-US" altLang="zh-CN">
                <a:ea typeface="宋体" panose="02010600030101010101" pitchFamily="2" charset="-122"/>
              </a:rPr>
              <a:t>			maxKey = null;</a:t>
            </a:r>
            <a:endParaRPr lang="en-US" altLang="zh-CN">
              <a:ea typeface="宋体" panose="02010600030101010101" pitchFamily="2" charset="-122"/>
            </a:endParaRPr>
          </a:p>
          <a:p>
            <a:pPr eaLnBrk="1" hangingPunct="1"/>
            <a:r>
              <a:rPr lang="en-US" altLang="zh-CN">
                <a:ea typeface="宋体" panose="02010600030101010101" pitchFamily="2" charset="-122"/>
              </a:rPr>
              <a:t>			for (String key : broadcasts.keySet()) {</a:t>
            </a:r>
            <a:endParaRPr lang="en-US" altLang="zh-CN">
              <a:ea typeface="宋体" panose="02010600030101010101" pitchFamily="2" charset="-122"/>
            </a:endParaRPr>
          </a:p>
          <a:p>
            <a:pPr eaLnBrk="1" hangingPunct="1"/>
            <a:r>
              <a:rPr lang="en-US" altLang="zh-CN">
                <a:ea typeface="宋体" panose="02010600030101010101" pitchFamily="2" charset="-122"/>
              </a:rPr>
              <a:t>				tempSet.clear();</a:t>
            </a:r>
            <a:endParaRPr lang="en-US" altLang="zh-CN">
              <a:ea typeface="宋体" panose="02010600030101010101" pitchFamily="2" charset="-122"/>
            </a:endParaRPr>
          </a:p>
          <a:p>
            <a:pPr eaLnBrk="1" hangingPunct="1"/>
            <a:r>
              <a:rPr lang="en-US" altLang="zh-CN">
                <a:ea typeface="宋体" panose="02010600030101010101" pitchFamily="2" charset="-122"/>
              </a:rPr>
              <a:t>				HashSet&lt;String&gt; areas = broadcasts.get(key);</a:t>
            </a:r>
            <a:endParaRPr lang="en-US" altLang="zh-CN">
              <a:ea typeface="宋体" panose="02010600030101010101" pitchFamily="2" charset="-122"/>
            </a:endParaRPr>
          </a:p>
          <a:p>
            <a:pPr eaLnBrk="1" hangingPunct="1"/>
            <a:r>
              <a:rPr lang="en-US" altLang="zh-CN">
                <a:ea typeface="宋体" panose="02010600030101010101" pitchFamily="2" charset="-122"/>
              </a:rPr>
              <a:t>				tempSet.addAll(areas);</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求出</a:t>
            </a:r>
            <a:r>
              <a:rPr lang="en-US" altLang="zh-CN">
                <a:ea typeface="宋体" panose="02010600030101010101" pitchFamily="2" charset="-122"/>
              </a:rPr>
              <a:t>2</a:t>
            </a:r>
            <a:r>
              <a:rPr lang="zh-CN" altLang="en-US">
                <a:ea typeface="宋体" panose="02010600030101010101" pitchFamily="2" charset="-122"/>
              </a:rPr>
              <a:t>个集合的交集，此时</a:t>
            </a:r>
            <a:r>
              <a:rPr lang="en-US" altLang="zh-CN">
                <a:ea typeface="宋体" panose="02010600030101010101" pitchFamily="2" charset="-122"/>
              </a:rPr>
              <a:t>tempSet</a:t>
            </a:r>
            <a:r>
              <a:rPr lang="zh-CN" altLang="en-US">
                <a:ea typeface="宋体" panose="02010600030101010101" pitchFamily="2" charset="-122"/>
              </a:rPr>
              <a:t>会被赋值为交集的内容，所以使用临时变量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tempSet.retainAll(allAreas);</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如果该集合包含的地区数量比原本的集合多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(tempSet.size() &gt; 0 &amp;&amp; (maxKey == null || tempSet.size() &gt; broadcasts.get(maxKey).size())) {</a:t>
            </a:r>
            <a:endParaRPr lang="en-US" altLang="zh-CN">
              <a:ea typeface="宋体" panose="02010600030101010101" pitchFamily="2" charset="-122"/>
            </a:endParaRPr>
          </a:p>
          <a:p>
            <a:pPr eaLnBrk="1" hangingPunct="1"/>
            <a:r>
              <a:rPr lang="en-US" altLang="zh-CN">
                <a:ea typeface="宋体" panose="02010600030101010101" pitchFamily="2" charset="-122"/>
              </a:rPr>
              <a:t>					maxKey = key;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(maxKey != null) {</a:t>
            </a:r>
            <a:endParaRPr lang="en-US" altLang="zh-CN">
              <a:ea typeface="宋体" panose="02010600030101010101" pitchFamily="2" charset="-122"/>
            </a:endParaRPr>
          </a:p>
          <a:p>
            <a:pPr eaLnBrk="1" hangingPunct="1"/>
            <a:r>
              <a:rPr lang="en-US" altLang="zh-CN">
                <a:ea typeface="宋体" panose="02010600030101010101" pitchFamily="2" charset="-122"/>
              </a:rPr>
              <a:t>				selects.add(maxKey);</a:t>
            </a:r>
            <a:endParaRPr lang="en-US" altLang="zh-CN">
              <a:ea typeface="宋体" panose="02010600030101010101" pitchFamily="2" charset="-122"/>
            </a:endParaRPr>
          </a:p>
          <a:p>
            <a:pPr eaLnBrk="1" hangingPunct="1"/>
            <a:r>
              <a:rPr lang="en-US" altLang="zh-CN">
                <a:ea typeface="宋体" panose="02010600030101010101" pitchFamily="2" charset="-122"/>
              </a:rPr>
              <a:t>				allAreas.removeAll(broadcasts.get(maxKey));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System.out.print("selects:" + selects);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代码实现</a:t>
            </a:r>
            <a:r>
              <a:rPr lang="en-US" altLang="zh-CN">
                <a:ea typeface="宋体" panose="02010600030101010101" pitchFamily="2" charset="-122"/>
              </a:rPr>
              <a:t>:[Debug</a:t>
            </a:r>
            <a:r>
              <a:rPr lang="zh-CN" altLang="en-US">
                <a:ea typeface="宋体" panose="02010600030101010101" pitchFamily="2" charset="-122"/>
              </a:rPr>
              <a:t>演示就非常好理解贪心算法</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com.atguigu.algorithm;</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java.util.ArrayList;</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import java.util.HashMap;</a:t>
            </a:r>
            <a:endParaRPr lang="en-US" altLang="zh-CN">
              <a:ea typeface="宋体" panose="02010600030101010101" pitchFamily="2" charset="-122"/>
            </a:endParaRPr>
          </a:p>
          <a:p>
            <a:pPr eaLnBrk="1" hangingPunct="1"/>
            <a:r>
              <a:rPr lang="en-US" altLang="zh-CN">
                <a:ea typeface="宋体" panose="02010600030101010101" pitchFamily="2" charset="-122"/>
              </a:rPr>
              <a:t>import java.util.HashSet;</a:t>
            </a:r>
            <a:endParaRPr lang="en-US" altLang="zh-CN">
              <a:ea typeface="宋体" panose="02010600030101010101" pitchFamily="2" charset="-122"/>
            </a:endParaRPr>
          </a:p>
          <a:p>
            <a:pPr eaLnBrk="1" hangingPunct="1"/>
            <a:r>
              <a:rPr lang="en-US" altLang="zh-CN">
                <a:ea typeface="宋体" panose="02010600030101010101" pitchFamily="2" charset="-122"/>
              </a:rPr>
              <a:t>import java.util.List;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GreedyAlgorithm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@SuppressWarnings({ "unchecked", "rawtypes"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初始化广播台信息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HashMap&lt;String, HashSet&lt;String&gt;&gt; broadcasts = new HashMap&lt;String, HashSet&lt;String&gt;&gt;();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hashSetK1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hashSetK1.add("</a:t>
            </a:r>
            <a:r>
              <a:rPr lang="zh-CN" altLang="en-US">
                <a:ea typeface="宋体" panose="02010600030101010101" pitchFamily="2" charset="-122"/>
              </a:rPr>
              <a:t>北京</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hashSetK1.add("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hashSetK1.add("</a:t>
            </a:r>
            <a:r>
              <a:rPr lang="zh-CN" altLang="en-US">
                <a:ea typeface="宋体" panose="02010600030101010101" pitchFamily="2" charset="-122"/>
              </a:rPr>
              <a:t>天津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hashSetK2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hashSetK2.add("</a:t>
            </a:r>
            <a:r>
              <a:rPr lang="zh-CN" altLang="en-US">
                <a:ea typeface="宋体" panose="02010600030101010101" pitchFamily="2" charset="-122"/>
              </a:rPr>
              <a:t>广州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hashSetK2.add("</a:t>
            </a:r>
            <a:r>
              <a:rPr lang="zh-CN" altLang="en-US">
                <a:ea typeface="宋体" panose="02010600030101010101" pitchFamily="2" charset="-122"/>
              </a:rPr>
              <a:t>北京</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hashSetK2.add("</a:t>
            </a:r>
            <a:r>
              <a:rPr lang="zh-CN" altLang="en-US">
                <a:ea typeface="宋体" panose="02010600030101010101" pitchFamily="2" charset="-122"/>
              </a:rPr>
              <a:t>深圳</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hashSetK3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hashSetK3.add("</a:t>
            </a:r>
            <a:r>
              <a:rPr lang="zh-CN" altLang="en-US">
                <a:ea typeface="宋体" panose="02010600030101010101" pitchFamily="2" charset="-122"/>
              </a:rPr>
              <a:t>成都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hashSetK3.add("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hashSetK3.add("</a:t>
            </a:r>
            <a:r>
              <a:rPr lang="zh-CN" altLang="en-US">
                <a:ea typeface="宋体" panose="02010600030101010101" pitchFamily="2" charset="-122"/>
              </a:rPr>
              <a:t>杭州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 hashSetK4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hashSetK4.add("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hashSetK4.add("</a:t>
            </a:r>
            <a:r>
              <a:rPr lang="zh-CN" altLang="en-US">
                <a:ea typeface="宋体" panose="02010600030101010101" pitchFamily="2" charset="-122"/>
              </a:rPr>
              <a:t>天津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 hashSetK5 = new HashSet();</a:t>
            </a:r>
            <a:endParaRPr lang="en-US" altLang="zh-CN">
              <a:ea typeface="宋体" panose="02010600030101010101" pitchFamily="2" charset="-122"/>
            </a:endParaRPr>
          </a:p>
          <a:p>
            <a:pPr eaLnBrk="1" hangingPunct="1"/>
            <a:r>
              <a:rPr lang="en-US" altLang="zh-CN">
                <a:ea typeface="宋体" panose="02010600030101010101" pitchFamily="2" charset="-122"/>
              </a:rPr>
              <a:t>		hashSetK5.add("</a:t>
            </a:r>
            <a:r>
              <a:rPr lang="zh-CN" altLang="en-US">
                <a:ea typeface="宋体" panose="02010600030101010101" pitchFamily="2" charset="-122"/>
              </a:rPr>
              <a:t>杭州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hashSetK5.add("</a:t>
            </a:r>
            <a:r>
              <a:rPr lang="zh-CN" altLang="en-US">
                <a:ea typeface="宋体" panose="02010600030101010101" pitchFamily="2" charset="-122"/>
              </a:rPr>
              <a:t>大连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broadcasts.put("K1", hashSetK1/*new HashSet(Arrays.asList(new String[] { "</a:t>
            </a:r>
            <a:r>
              <a:rPr lang="zh-CN" altLang="en-US">
                <a:ea typeface="宋体" panose="02010600030101010101" pitchFamily="2" charset="-122"/>
              </a:rPr>
              <a:t>北京</a:t>
            </a:r>
            <a:r>
              <a:rPr lang="en-US" altLang="zh-CN">
                <a:ea typeface="宋体" panose="02010600030101010101" pitchFamily="2" charset="-122"/>
              </a:rPr>
              <a:t>",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天津</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broadcasts.put("K2", hashSetK2/*new HashSet(Arrays.asList(new String[] { "</a:t>
            </a:r>
            <a:r>
              <a:rPr lang="zh-CN" altLang="en-US">
                <a:ea typeface="宋体" panose="02010600030101010101" pitchFamily="2" charset="-122"/>
              </a:rPr>
              <a:t>广州</a:t>
            </a:r>
            <a:r>
              <a:rPr lang="en-US" altLang="zh-CN">
                <a:ea typeface="宋体" panose="02010600030101010101" pitchFamily="2" charset="-122"/>
              </a:rPr>
              <a:t>", "</a:t>
            </a:r>
            <a:r>
              <a:rPr lang="zh-CN" altLang="en-US">
                <a:ea typeface="宋体" panose="02010600030101010101" pitchFamily="2" charset="-122"/>
              </a:rPr>
              <a:t>北京</a:t>
            </a:r>
            <a:r>
              <a:rPr lang="en-US" altLang="zh-CN">
                <a:ea typeface="宋体" panose="02010600030101010101" pitchFamily="2" charset="-122"/>
              </a:rPr>
              <a:t>", "</a:t>
            </a:r>
            <a:r>
              <a:rPr lang="zh-CN" altLang="en-US">
                <a:ea typeface="宋体" panose="02010600030101010101" pitchFamily="2" charset="-122"/>
              </a:rPr>
              <a:t>深圳</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broadcasts.put("K3", hashSetK3/*new HashSet(Arrays.asList(new String[] { "</a:t>
            </a:r>
            <a:r>
              <a:rPr lang="zh-CN" altLang="en-US">
                <a:ea typeface="宋体" panose="02010600030101010101" pitchFamily="2" charset="-122"/>
              </a:rPr>
              <a:t>成都</a:t>
            </a:r>
            <a:r>
              <a:rPr lang="en-US" altLang="zh-CN">
                <a:ea typeface="宋体" panose="02010600030101010101" pitchFamily="2" charset="-122"/>
              </a:rPr>
              <a:t>",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杭州</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broadcasts.put("K4", hashSetK4/*new HashSet(Arrays.asList(new String[] {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天津</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broadcasts.put("K5", hashSetK5/*new HashSet(Arrays.asList(new String[] { "</a:t>
            </a:r>
            <a:r>
              <a:rPr lang="zh-CN" altLang="en-US">
                <a:ea typeface="宋体" panose="02010600030101010101" pitchFamily="2" charset="-122"/>
              </a:rPr>
              <a:t>杭州</a:t>
            </a:r>
            <a:r>
              <a:rPr lang="en-US" altLang="zh-CN">
                <a:ea typeface="宋体" panose="02010600030101010101" pitchFamily="2" charset="-122"/>
              </a:rPr>
              <a:t>", "</a:t>
            </a:r>
            <a:r>
              <a:rPr lang="zh-CN" altLang="en-US">
                <a:ea typeface="宋体" panose="02010600030101010101" pitchFamily="2" charset="-122"/>
              </a:rPr>
              <a:t>大连</a:t>
            </a:r>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需要覆盖的全部地区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//HashSet&lt;String&gt; allAreas = new HashSet(</a:t>
            </a:r>
            <a:endParaRPr lang="en-US" altLang="zh-CN">
              <a:ea typeface="宋体" panose="02010600030101010101" pitchFamily="2" charset="-122"/>
            </a:endParaRPr>
          </a:p>
          <a:p>
            <a:pPr eaLnBrk="1" hangingPunct="1"/>
            <a:r>
              <a:rPr lang="en-US" altLang="zh-CN">
                <a:ea typeface="宋体" panose="02010600030101010101" pitchFamily="2" charset="-122"/>
              </a:rPr>
              <a:t>				//Arrays.asList(new String[] { "</a:t>
            </a:r>
            <a:r>
              <a:rPr lang="zh-CN" altLang="en-US">
                <a:ea typeface="宋体" panose="02010600030101010101" pitchFamily="2" charset="-122"/>
              </a:rPr>
              <a:t>北京</a:t>
            </a:r>
            <a:r>
              <a:rPr lang="en-US" altLang="zh-CN">
                <a:ea typeface="宋体" panose="02010600030101010101" pitchFamily="2" charset="-122"/>
              </a:rPr>
              <a:t>", "</a:t>
            </a:r>
            <a:r>
              <a:rPr lang="zh-CN" altLang="en-US">
                <a:ea typeface="宋体" panose="02010600030101010101" pitchFamily="2" charset="-122"/>
              </a:rPr>
              <a:t>上海</a:t>
            </a:r>
            <a:r>
              <a:rPr lang="en-US" altLang="zh-CN">
                <a:ea typeface="宋体" panose="02010600030101010101" pitchFamily="2" charset="-122"/>
              </a:rPr>
              <a:t>", "</a:t>
            </a:r>
            <a:r>
              <a:rPr lang="zh-CN" altLang="en-US">
                <a:ea typeface="宋体" panose="02010600030101010101" pitchFamily="2" charset="-122"/>
              </a:rPr>
              <a:t>天津</a:t>
            </a:r>
            <a:r>
              <a:rPr lang="en-US" altLang="zh-CN">
                <a:ea typeface="宋体" panose="02010600030101010101" pitchFamily="2" charset="-122"/>
              </a:rPr>
              <a:t>", "</a:t>
            </a:r>
            <a:r>
              <a:rPr lang="zh-CN" altLang="en-US">
                <a:ea typeface="宋体" panose="02010600030101010101" pitchFamily="2" charset="-122"/>
              </a:rPr>
              <a:t>广州</a:t>
            </a:r>
            <a:r>
              <a:rPr lang="en-US" altLang="zh-CN">
                <a:ea typeface="宋体" panose="02010600030101010101" pitchFamily="2" charset="-122"/>
              </a:rPr>
              <a:t>", "</a:t>
            </a:r>
            <a:r>
              <a:rPr lang="zh-CN" altLang="en-US">
                <a:ea typeface="宋体" panose="02010600030101010101" pitchFamily="2" charset="-122"/>
              </a:rPr>
              <a:t>深圳</a:t>
            </a:r>
            <a:r>
              <a:rPr lang="en-US" altLang="zh-CN">
                <a:ea typeface="宋体" panose="02010600030101010101" pitchFamily="2" charset="-122"/>
              </a:rPr>
              <a:t>", "</a:t>
            </a:r>
            <a:r>
              <a:rPr lang="zh-CN" altLang="en-US">
                <a:ea typeface="宋体" panose="02010600030101010101" pitchFamily="2" charset="-122"/>
              </a:rPr>
              <a:t>成都</a:t>
            </a:r>
            <a:r>
              <a:rPr lang="en-US" altLang="zh-CN">
                <a:ea typeface="宋体" panose="02010600030101010101" pitchFamily="2" charset="-122"/>
              </a:rPr>
              <a:t>", "</a:t>
            </a:r>
            <a:r>
              <a:rPr lang="zh-CN" altLang="en-US">
                <a:ea typeface="宋体" panose="02010600030101010101" pitchFamily="2" charset="-122"/>
              </a:rPr>
              <a:t>杭州</a:t>
            </a:r>
            <a:r>
              <a:rPr lang="en-US" altLang="zh-CN">
                <a:ea typeface="宋体" panose="02010600030101010101" pitchFamily="2" charset="-122"/>
              </a:rPr>
              <a:t>", "</a:t>
            </a:r>
            <a:r>
              <a:rPr lang="zh-CN" altLang="en-US">
                <a:ea typeface="宋体" panose="02010600030101010101" pitchFamily="2" charset="-122"/>
              </a:rPr>
              <a:t>大连</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HashSet&lt;String&gt; allAreas = new HashSet();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北京</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上海</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天津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广州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深圳</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成都</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杭州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allAreas.add("</a:t>
            </a:r>
            <a:r>
              <a:rPr lang="zh-CN" altLang="en-US">
                <a:ea typeface="宋体" panose="02010600030101010101" pitchFamily="2" charset="-122"/>
              </a:rPr>
              <a:t>大连</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所选择的广播台列表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List&lt;String&gt; selects = new ArrayList&lt;String&gt;();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HashSet&lt;String&gt; tempSet = new HashSet&lt;String&gt;();</a:t>
            </a:r>
            <a:endParaRPr lang="en-US" altLang="zh-CN">
              <a:ea typeface="宋体" panose="02010600030101010101" pitchFamily="2" charset="-122"/>
            </a:endParaRPr>
          </a:p>
          <a:p>
            <a:pPr eaLnBrk="1" hangingPunct="1"/>
            <a:r>
              <a:rPr lang="en-US" altLang="zh-CN">
                <a:ea typeface="宋体" panose="02010600030101010101" pitchFamily="2" charset="-122"/>
              </a:rPr>
              <a:t>		String maxKey = null;</a:t>
            </a:r>
            <a:endParaRPr lang="en-US" altLang="zh-CN">
              <a:ea typeface="宋体" panose="02010600030101010101" pitchFamily="2" charset="-122"/>
            </a:endParaRPr>
          </a:p>
          <a:p>
            <a:pPr eaLnBrk="1" hangingPunct="1"/>
            <a:r>
              <a:rPr lang="en-US" altLang="zh-CN">
                <a:ea typeface="宋体" panose="02010600030101010101" pitchFamily="2" charset="-122"/>
              </a:rPr>
              <a:t>		while (allAreas.size() != 0) {</a:t>
            </a:r>
            <a:endParaRPr lang="en-US" altLang="zh-CN">
              <a:ea typeface="宋体" panose="02010600030101010101" pitchFamily="2" charset="-122"/>
            </a:endParaRPr>
          </a:p>
          <a:p>
            <a:pPr eaLnBrk="1" hangingPunct="1"/>
            <a:r>
              <a:rPr lang="en-US" altLang="zh-CN">
                <a:ea typeface="宋体" panose="02010600030101010101" pitchFamily="2" charset="-122"/>
              </a:rPr>
              <a:t>			maxKey = null;</a:t>
            </a:r>
            <a:endParaRPr lang="en-US" altLang="zh-CN">
              <a:ea typeface="宋体" panose="02010600030101010101" pitchFamily="2" charset="-122"/>
            </a:endParaRPr>
          </a:p>
          <a:p>
            <a:pPr eaLnBrk="1" hangingPunct="1"/>
            <a:r>
              <a:rPr lang="en-US" altLang="zh-CN">
                <a:ea typeface="宋体" panose="02010600030101010101" pitchFamily="2" charset="-122"/>
              </a:rPr>
              <a:t>			for (String key : broadcasts.keySet()) {</a:t>
            </a:r>
            <a:endParaRPr lang="en-US" altLang="zh-CN">
              <a:ea typeface="宋体" panose="02010600030101010101" pitchFamily="2" charset="-122"/>
            </a:endParaRPr>
          </a:p>
          <a:p>
            <a:pPr eaLnBrk="1" hangingPunct="1"/>
            <a:r>
              <a:rPr lang="en-US" altLang="zh-CN">
                <a:ea typeface="宋体" panose="02010600030101010101" pitchFamily="2" charset="-122"/>
              </a:rPr>
              <a:t>				tempSet.clear();</a:t>
            </a:r>
            <a:endParaRPr lang="en-US" altLang="zh-CN">
              <a:ea typeface="宋体" panose="02010600030101010101" pitchFamily="2" charset="-122"/>
            </a:endParaRPr>
          </a:p>
          <a:p>
            <a:pPr eaLnBrk="1" hangingPunct="1"/>
            <a:r>
              <a:rPr lang="en-US" altLang="zh-CN">
                <a:ea typeface="宋体" panose="02010600030101010101" pitchFamily="2" charset="-122"/>
              </a:rPr>
              <a:t>				HashSet&lt;String&gt; areas = broadcasts.get(key);</a:t>
            </a:r>
            <a:endParaRPr lang="en-US" altLang="zh-CN">
              <a:ea typeface="宋体" panose="02010600030101010101" pitchFamily="2" charset="-122"/>
            </a:endParaRPr>
          </a:p>
          <a:p>
            <a:pPr eaLnBrk="1" hangingPunct="1"/>
            <a:r>
              <a:rPr lang="en-US" altLang="zh-CN">
                <a:ea typeface="宋体" panose="02010600030101010101" pitchFamily="2" charset="-122"/>
              </a:rPr>
              <a:t>				tempSet.addAll(areas);</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求出</a:t>
            </a:r>
            <a:r>
              <a:rPr lang="en-US" altLang="zh-CN">
                <a:ea typeface="宋体" panose="02010600030101010101" pitchFamily="2" charset="-122"/>
              </a:rPr>
              <a:t>2</a:t>
            </a:r>
            <a:r>
              <a:rPr lang="zh-CN" altLang="en-US">
                <a:ea typeface="宋体" panose="02010600030101010101" pitchFamily="2" charset="-122"/>
              </a:rPr>
              <a:t>个集合的交集，此时</a:t>
            </a:r>
            <a:r>
              <a:rPr lang="en-US" altLang="zh-CN">
                <a:ea typeface="宋体" panose="02010600030101010101" pitchFamily="2" charset="-122"/>
              </a:rPr>
              <a:t>tempSet</a:t>
            </a:r>
            <a:r>
              <a:rPr lang="zh-CN" altLang="en-US">
                <a:ea typeface="宋体" panose="02010600030101010101" pitchFamily="2" charset="-122"/>
              </a:rPr>
              <a:t>会被赋值为交集的内容，所以使用临时变量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tempSet.retainAll(allAreas);</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如果该集合包含的地区数量比原本的集合多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(tempSet.size() &gt; 0 &amp;&amp; (maxKey == null || tempSet.size() &gt; broadcasts.get(maxKey).size())) {</a:t>
            </a:r>
            <a:endParaRPr lang="en-US" altLang="zh-CN">
              <a:ea typeface="宋体" panose="02010600030101010101" pitchFamily="2" charset="-122"/>
            </a:endParaRPr>
          </a:p>
          <a:p>
            <a:pPr eaLnBrk="1" hangingPunct="1"/>
            <a:r>
              <a:rPr lang="en-US" altLang="zh-CN">
                <a:ea typeface="宋体" panose="02010600030101010101" pitchFamily="2" charset="-122"/>
              </a:rPr>
              <a:t>					maxKey = key;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(maxKey != null) {</a:t>
            </a:r>
            <a:endParaRPr lang="en-US" altLang="zh-CN">
              <a:ea typeface="宋体" panose="02010600030101010101" pitchFamily="2" charset="-122"/>
            </a:endParaRPr>
          </a:p>
          <a:p>
            <a:pPr eaLnBrk="1" hangingPunct="1"/>
            <a:r>
              <a:rPr lang="en-US" altLang="zh-CN">
                <a:ea typeface="宋体" panose="02010600030101010101" pitchFamily="2" charset="-122"/>
              </a:rPr>
              <a:t>				selects.add(maxKey);</a:t>
            </a:r>
            <a:endParaRPr lang="en-US" altLang="zh-CN">
              <a:ea typeface="宋体" panose="02010600030101010101" pitchFamily="2" charset="-122"/>
            </a:endParaRPr>
          </a:p>
          <a:p>
            <a:pPr eaLnBrk="1" hangingPunct="1"/>
            <a:r>
              <a:rPr lang="en-US" altLang="zh-CN">
                <a:ea typeface="宋体" panose="02010600030101010101" pitchFamily="2" charset="-122"/>
              </a:rPr>
              <a:t>				allAreas.removeAll(broadcasts.get(maxKey));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System.out.print("selects:" + selects);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图的回路是</a:t>
            </a:r>
            <a:r>
              <a:rPr lang="en-US" altLang="zh-CN">
                <a:ea typeface="宋体" panose="02010600030101010101" pitchFamily="2" charset="-122"/>
              </a:rPr>
              <a:t>? [</a:t>
            </a:r>
            <a:r>
              <a:rPr lang="zh-CN" altLang="en-US">
                <a:ea typeface="宋体" panose="02010600030101010101" pitchFamily="2" charset="-122"/>
              </a:rPr>
              <a:t>待</a:t>
            </a: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思路分析就以 图的</a:t>
            </a:r>
            <a:r>
              <a:rPr lang="en-US" altLang="zh-CN">
                <a:ea typeface="宋体" panose="02010600030101010101" pitchFamily="2" charset="-122"/>
              </a:rPr>
              <a:t>A</a:t>
            </a:r>
            <a:r>
              <a:rPr lang="zh-CN" altLang="en-US">
                <a:ea typeface="宋体" panose="02010600030101010101" pitchFamily="2" charset="-122"/>
              </a:rPr>
              <a:t>点出发，看看 是如何生存最小生成树的</a:t>
            </a:r>
            <a:endParaRPr lang="en-US" altLang="zh-CN">
              <a:ea typeface="宋体" panose="02010600030101010101" pitchFamily="2" charset="-122"/>
            </a:endParaRPr>
          </a:p>
          <a:p>
            <a:pPr eaLnBrk="1" hangingPunct="1"/>
            <a:endParaRPr lang="en-US" altLang="zh-CN">
              <a:ea typeface="宋体" panose="02010600030101010101" pitchFamily="2" charset="-122"/>
            </a:endParaRPr>
          </a:p>
          <a:p>
            <a:r>
              <a:rPr lang="zh-CN" altLang="en-US" sz="1200" b="0" i="0" kern="1200">
                <a:solidFill>
                  <a:schemeClr val="tx1"/>
                </a:solidFill>
                <a:effectLst/>
                <a:latin typeface="+mn-lt"/>
                <a:ea typeface="+mn-ea"/>
                <a:cs typeface="+mn-cs"/>
              </a:rPr>
              <a:t>上图左边为图的性质，右边为对应的邻接矩阵。</a:t>
            </a:r>
            <a:endParaRPr lang="zh-CN" altLang="en-US"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选择</a:t>
            </a:r>
            <a:r>
              <a:rPr lang="en-US" altLang="zh-CN" sz="1200" b="0" i="0"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作为出发顶点，步骤如下：</a:t>
            </a:r>
            <a:endParaRPr lang="zh-CN" altLang="en-US" sz="1200" b="0" i="0" kern="1200">
              <a:solidFill>
                <a:schemeClr val="tx1"/>
              </a:solidFill>
              <a:effectLst/>
              <a:latin typeface="+mn-lt"/>
              <a:ea typeface="+mn-ea"/>
              <a:cs typeface="+mn-cs"/>
            </a:endParaRPr>
          </a:p>
          <a:p>
            <a:r>
              <a:rPr lang="zh-CN" altLang="en-US" sz="1200" kern="1200">
                <a:solidFill>
                  <a:schemeClr val="tx1"/>
                </a:solidFill>
                <a:latin typeface="+mn-lt"/>
                <a:ea typeface="+mn-ea"/>
                <a:cs typeface="+mn-cs"/>
              </a:rPr>
              <a:t>选择</a:t>
            </a:r>
            <a:r>
              <a:rPr lang="en-US" altLang="zh-CN" sz="1200" kern="1200">
                <a:solidFill>
                  <a:schemeClr val="tx1"/>
                </a:solidFill>
                <a:latin typeface="+mn-lt"/>
                <a:ea typeface="+mn-ea"/>
                <a:cs typeface="+mn-cs"/>
              </a:rPr>
              <a:t>A</a:t>
            </a:r>
            <a:r>
              <a:rPr lang="zh-CN" altLang="en-US" sz="1200" kern="1200">
                <a:solidFill>
                  <a:schemeClr val="tx1"/>
                </a:solidFill>
                <a:latin typeface="+mn-lt"/>
                <a:ea typeface="+mn-ea"/>
                <a:cs typeface="+mn-cs"/>
              </a:rPr>
              <a:t>作为出发顶点，步骤如下：</a:t>
            </a:r>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{A}-&gt;G  //</a:t>
            </a:r>
            <a:r>
              <a:rPr lang="zh-CN" altLang="en-US" sz="1200" kern="1200">
                <a:solidFill>
                  <a:schemeClr val="tx1"/>
                </a:solidFill>
                <a:latin typeface="+mn-lt"/>
                <a:ea typeface="+mn-ea"/>
                <a:cs typeface="+mn-cs"/>
              </a:rPr>
              <a:t>第一次大循环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&lt;A,G&gt;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2</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{A,G}-&gt;B //</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确定 </a:t>
            </a:r>
            <a:r>
              <a:rPr lang="en-US" altLang="zh-CN" sz="1200" kern="1200">
                <a:solidFill>
                  <a:schemeClr val="tx1"/>
                </a:solidFill>
                <a:latin typeface="+mn-lt"/>
                <a:ea typeface="+mn-ea"/>
                <a:cs typeface="+mn-cs"/>
              </a:rPr>
              <a:t>{A,G} </a:t>
            </a:r>
            <a:r>
              <a:rPr lang="zh-CN" altLang="en-US" sz="1200" kern="1200">
                <a:solidFill>
                  <a:schemeClr val="tx1"/>
                </a:solidFill>
                <a:latin typeface="+mn-lt"/>
                <a:ea typeface="+mn-ea"/>
                <a:cs typeface="+mn-cs"/>
              </a:rPr>
              <a:t>中的 节点和没有走过的节点哪个时最近的</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&lt;G,B&gt;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3</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{A,G,B}-&gt;E//</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次大循环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&lt;G,E&gt;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{A,G,B,E}-&gt;F//</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&lt;E,F&gt;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5</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{A,G,B,E,F}-&gt;D//</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{A,G,B,E,F,D}-&gt;C//</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endParaRPr lang="en-US" altLang="zh-CN"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{A,G,B,E,F,D,C}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代码实现</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com.atguigu.algorithm;</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PrimAlgorithm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//char []data=new char[]{'A','B','C','D','E'};</a:t>
            </a:r>
            <a:endParaRPr lang="en-US" altLang="zh-CN">
              <a:ea typeface="宋体" panose="02010600030101010101" pitchFamily="2" charset="-122"/>
            </a:endParaRPr>
          </a:p>
          <a:p>
            <a:pPr eaLnBrk="1" hangingPunct="1"/>
            <a:r>
              <a:rPr lang="en-US" altLang="zh-CN">
                <a:ea typeface="宋体" panose="02010600030101010101" pitchFamily="2" charset="-122"/>
              </a:rPr>
              <a:t>		char []data=new char[]{'A','B','C','D','E','F','G'};</a:t>
            </a:r>
            <a:endParaRPr lang="en-US" altLang="zh-CN">
              <a:ea typeface="宋体" panose="02010600030101010101" pitchFamily="2" charset="-122"/>
            </a:endParaRPr>
          </a:p>
          <a:p>
            <a:pPr eaLnBrk="1" hangingPunct="1"/>
            <a:r>
              <a:rPr lang="en-US" altLang="zh-CN">
                <a:ea typeface="宋体" panose="02010600030101010101" pitchFamily="2" charset="-122"/>
              </a:rPr>
              <a:t>	        int vexs=data.length;</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char[] vertex=new char[]{'A','B','C','D','E','F','G'}; //</a:t>
            </a:r>
            <a:r>
              <a:rPr lang="zh-CN" altLang="en-US">
                <a:ea typeface="宋体" panose="02010600030101010101" pitchFamily="2" charset="-122"/>
              </a:rPr>
              <a:t>顶点数组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ad_matrix=new int[7][];		//</a:t>
            </a:r>
            <a:r>
              <a:rPr lang="zh-CN" altLang="en-US">
                <a:ea typeface="宋体" panose="02010600030101010101" pitchFamily="2" charset="-122"/>
              </a:rPr>
              <a:t>邻接矩阵</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final int N=65535;</a:t>
            </a:r>
            <a:endParaRPr lang="en-US" altLang="zh-CN">
              <a:ea typeface="宋体" panose="02010600030101010101" pitchFamily="2" charset="-122"/>
            </a:endParaRPr>
          </a:p>
          <a:p>
            <a:pPr eaLnBrk="1" hangingPunct="1"/>
            <a:r>
              <a:rPr lang="en-US" altLang="zh-CN">
                <a:ea typeface="宋体" panose="02010600030101010101" pitchFamily="2" charset="-122"/>
              </a:rPr>
              <a:t>		ad_matrix[0]=new int[]{N,5,7,N,N,N,2};</a:t>
            </a:r>
            <a:endParaRPr lang="en-US" altLang="zh-CN">
              <a:ea typeface="宋体" panose="02010600030101010101" pitchFamily="2" charset="-122"/>
            </a:endParaRPr>
          </a:p>
          <a:p>
            <a:pPr eaLnBrk="1" hangingPunct="1"/>
            <a:r>
              <a:rPr lang="en-US" altLang="zh-CN">
                <a:ea typeface="宋体" panose="02010600030101010101" pitchFamily="2" charset="-122"/>
              </a:rPr>
              <a:t>		ad_matrix[1]=new int[]{5,N,N,9,N,N,3};</a:t>
            </a:r>
            <a:endParaRPr lang="en-US" altLang="zh-CN">
              <a:ea typeface="宋体" panose="02010600030101010101" pitchFamily="2" charset="-122"/>
            </a:endParaRPr>
          </a:p>
          <a:p>
            <a:pPr eaLnBrk="1" hangingPunct="1"/>
            <a:r>
              <a:rPr lang="en-US" altLang="zh-CN">
                <a:ea typeface="宋体" panose="02010600030101010101" pitchFamily="2" charset="-122"/>
              </a:rPr>
              <a:t>		ad_matrix[2]=new int[]{7,N,N,N,8,N,N};</a:t>
            </a:r>
            <a:endParaRPr lang="en-US" altLang="zh-CN">
              <a:ea typeface="宋体" panose="02010600030101010101" pitchFamily="2" charset="-122"/>
            </a:endParaRPr>
          </a:p>
          <a:p>
            <a:pPr eaLnBrk="1" hangingPunct="1"/>
            <a:r>
              <a:rPr lang="en-US" altLang="zh-CN">
                <a:ea typeface="宋体" panose="02010600030101010101" pitchFamily="2" charset="-122"/>
              </a:rPr>
              <a:t>		ad_matrix[3]=new int[]{N,9,N,N,N,4,N};</a:t>
            </a:r>
            <a:endParaRPr lang="en-US" altLang="zh-CN">
              <a:ea typeface="宋体" panose="02010600030101010101" pitchFamily="2" charset="-122"/>
            </a:endParaRPr>
          </a:p>
          <a:p>
            <a:pPr eaLnBrk="1" hangingPunct="1"/>
            <a:r>
              <a:rPr lang="en-US" altLang="zh-CN">
                <a:ea typeface="宋体" panose="02010600030101010101" pitchFamily="2" charset="-122"/>
              </a:rPr>
              <a:t>		ad_matrix[4]=new int[]{N,N,8,N,N,5,4};</a:t>
            </a:r>
            <a:endParaRPr lang="en-US" altLang="zh-CN">
              <a:ea typeface="宋体" panose="02010600030101010101" pitchFamily="2" charset="-122"/>
            </a:endParaRPr>
          </a:p>
          <a:p>
            <a:pPr eaLnBrk="1" hangingPunct="1"/>
            <a:r>
              <a:rPr lang="en-US" altLang="zh-CN">
                <a:ea typeface="宋体" panose="02010600030101010101" pitchFamily="2" charset="-122"/>
              </a:rPr>
              <a:t>		ad_matrix[5]=new int[]{N,N,N,4,5,N,6};</a:t>
            </a:r>
            <a:endParaRPr lang="en-US" altLang="zh-CN">
              <a:ea typeface="宋体" panose="02010600030101010101" pitchFamily="2" charset="-122"/>
            </a:endParaRPr>
          </a:p>
          <a:p>
            <a:pPr eaLnBrk="1" hangingPunct="1"/>
            <a:r>
              <a:rPr lang="en-US" altLang="zh-CN">
                <a:ea typeface="宋体" panose="02010600030101010101" pitchFamily="2" charset="-122"/>
              </a:rPr>
              <a:t>		ad_matrix[6]=new int[]{2,3,N,N,4,6,N};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int [][]weight=new int[][]{</a:t>
            </a:r>
            <a:endParaRPr lang="en-US" altLang="zh-CN">
              <a:ea typeface="宋体" panose="02010600030101010101" pitchFamily="2" charset="-122"/>
            </a:endParaRPr>
          </a:p>
          <a:p>
            <a:pPr eaLnBrk="1" hangingPunct="1"/>
            <a:r>
              <a:rPr lang="en-US" altLang="zh-CN">
                <a:ea typeface="宋体" panose="02010600030101010101" pitchFamily="2" charset="-122"/>
              </a:rPr>
              <a:t>//	                {10000,4,8,5,10000},</a:t>
            </a:r>
            <a:endParaRPr lang="en-US" altLang="zh-CN">
              <a:ea typeface="宋体" panose="02010600030101010101" pitchFamily="2" charset="-122"/>
            </a:endParaRPr>
          </a:p>
          <a:p>
            <a:pPr eaLnBrk="1" hangingPunct="1"/>
            <a:r>
              <a:rPr lang="en-US" altLang="zh-CN">
                <a:ea typeface="宋体" panose="02010600030101010101" pitchFamily="2" charset="-122"/>
              </a:rPr>
              <a:t>//	                {4,10000,3,10000,7},</a:t>
            </a:r>
            <a:endParaRPr lang="en-US" altLang="zh-CN">
              <a:ea typeface="宋体" panose="02010600030101010101" pitchFamily="2" charset="-122"/>
            </a:endParaRPr>
          </a:p>
          <a:p>
            <a:pPr eaLnBrk="1" hangingPunct="1"/>
            <a:r>
              <a:rPr lang="en-US" altLang="zh-CN">
                <a:ea typeface="宋体" panose="02010600030101010101" pitchFamily="2" charset="-122"/>
              </a:rPr>
              <a:t>//	                {8,3,10000,6,6},</a:t>
            </a:r>
            <a:endParaRPr lang="en-US" altLang="zh-CN">
              <a:ea typeface="宋体" panose="02010600030101010101" pitchFamily="2" charset="-122"/>
            </a:endParaRPr>
          </a:p>
          <a:p>
            <a:pPr eaLnBrk="1" hangingPunct="1"/>
            <a:r>
              <a:rPr lang="en-US" altLang="zh-CN">
                <a:ea typeface="宋体" panose="02010600030101010101" pitchFamily="2" charset="-122"/>
              </a:rPr>
              <a:t>//	                {5,10000,6,10000,9},</a:t>
            </a:r>
            <a:endParaRPr lang="en-US" altLang="zh-CN">
              <a:ea typeface="宋体" panose="02010600030101010101" pitchFamily="2" charset="-122"/>
            </a:endParaRPr>
          </a:p>
          <a:p>
            <a:pPr eaLnBrk="1" hangingPunct="1"/>
            <a:r>
              <a:rPr lang="en-US" altLang="zh-CN">
                <a:ea typeface="宋体" panose="02010600030101010101" pitchFamily="2" charset="-122"/>
              </a:rPr>
              <a:t>//	                {10000,7,6,9,10000}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给一个</a:t>
            </a:r>
            <a:r>
              <a:rPr lang="en-US" altLang="zh-CN">
                <a:ea typeface="宋体" panose="02010600030101010101" pitchFamily="2" charset="-122"/>
              </a:rPr>
              <a:t>10000 </a:t>
            </a:r>
            <a:r>
              <a:rPr lang="zh-CN" altLang="en-US">
                <a:ea typeface="宋体" panose="02010600030101010101" pitchFamily="2" charset="-122"/>
              </a:rPr>
              <a:t>大值，表示 两点不能连通的效果</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[][]weight=new int[][]{</a:t>
            </a:r>
            <a:endParaRPr lang="en-US" altLang="zh-CN">
              <a:ea typeface="宋体" panose="02010600030101010101" pitchFamily="2" charset="-122"/>
            </a:endParaRPr>
          </a:p>
          <a:p>
            <a:pPr eaLnBrk="1" hangingPunct="1"/>
            <a:r>
              <a:rPr lang="en-US" altLang="zh-CN">
                <a:ea typeface="宋体" panose="02010600030101010101" pitchFamily="2" charset="-122"/>
              </a:rPr>
              <a:t>		                {10000,5,7,10000,10000,10000,2},</a:t>
            </a:r>
            <a:endParaRPr lang="en-US" altLang="zh-CN">
              <a:ea typeface="宋体" panose="02010600030101010101" pitchFamily="2" charset="-122"/>
            </a:endParaRPr>
          </a:p>
          <a:p>
            <a:pPr eaLnBrk="1" hangingPunct="1"/>
            <a:r>
              <a:rPr lang="en-US" altLang="zh-CN">
                <a:ea typeface="宋体" panose="02010600030101010101" pitchFamily="2" charset="-122"/>
              </a:rPr>
              <a:t>		                {5,10000,10000,9,10000,10000,3},</a:t>
            </a:r>
            <a:endParaRPr lang="en-US" altLang="zh-CN">
              <a:ea typeface="宋体" panose="02010600030101010101" pitchFamily="2" charset="-122"/>
            </a:endParaRPr>
          </a:p>
          <a:p>
            <a:pPr eaLnBrk="1" hangingPunct="1"/>
            <a:r>
              <a:rPr lang="en-US" altLang="zh-CN">
                <a:ea typeface="宋体" panose="02010600030101010101" pitchFamily="2" charset="-122"/>
              </a:rPr>
              <a:t>		                {7,10000,10000,10000,8,10000,10000},</a:t>
            </a:r>
            <a:endParaRPr lang="en-US" altLang="zh-CN">
              <a:ea typeface="宋体" panose="02010600030101010101" pitchFamily="2" charset="-122"/>
            </a:endParaRPr>
          </a:p>
          <a:p>
            <a:pPr eaLnBrk="1" hangingPunct="1"/>
            <a:r>
              <a:rPr lang="en-US" altLang="zh-CN">
                <a:ea typeface="宋体" panose="02010600030101010101" pitchFamily="2" charset="-122"/>
              </a:rPr>
              <a:t>		                {10000,9,10000,10000,10000,4,10000},</a:t>
            </a:r>
            <a:endParaRPr lang="en-US" altLang="zh-CN">
              <a:ea typeface="宋体" panose="02010600030101010101" pitchFamily="2" charset="-122"/>
            </a:endParaRPr>
          </a:p>
          <a:p>
            <a:pPr eaLnBrk="1" hangingPunct="1"/>
            <a:r>
              <a:rPr lang="en-US" altLang="zh-CN">
                <a:ea typeface="宋体" panose="02010600030101010101" pitchFamily="2" charset="-122"/>
              </a:rPr>
              <a:t>		                {10000,10000,8,10000,10000,5,4},</a:t>
            </a:r>
            <a:endParaRPr lang="en-US" altLang="zh-CN">
              <a:ea typeface="宋体" panose="02010600030101010101" pitchFamily="2" charset="-122"/>
            </a:endParaRPr>
          </a:p>
          <a:p>
            <a:pPr eaLnBrk="1" hangingPunct="1"/>
            <a:r>
              <a:rPr lang="en-US" altLang="zh-CN">
                <a:ea typeface="宋体" panose="02010600030101010101" pitchFamily="2" charset="-122"/>
              </a:rPr>
              <a:t>		                {10000,10000,10000,4,5,10000,6},</a:t>
            </a:r>
            <a:endParaRPr lang="en-US" altLang="zh-CN">
              <a:ea typeface="宋体" panose="02010600030101010101" pitchFamily="2" charset="-122"/>
            </a:endParaRPr>
          </a:p>
          <a:p>
            <a:pPr eaLnBrk="1" hangingPunct="1"/>
            <a:r>
              <a:rPr lang="en-US" altLang="zh-CN">
                <a:ea typeface="宋体" panose="02010600030101010101" pitchFamily="2" charset="-122"/>
              </a:rPr>
              <a:t>		                {2,3,10000,10000,4,6,10000},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MGraph graph=new MGraph(vexs);</a:t>
            </a:r>
            <a:endParaRPr lang="en-US" altLang="zh-CN">
              <a:ea typeface="宋体" panose="02010600030101010101" pitchFamily="2" charset="-122"/>
            </a:endParaRPr>
          </a:p>
          <a:p>
            <a:pPr eaLnBrk="1" hangingPunct="1"/>
            <a:r>
              <a:rPr lang="en-US" altLang="zh-CN">
                <a:ea typeface="宋体" panose="02010600030101010101" pitchFamily="2" charset="-122"/>
              </a:rPr>
              <a:t>	        MinTree mt=new MinTree();</a:t>
            </a:r>
            <a:endParaRPr lang="en-US" altLang="zh-CN">
              <a:ea typeface="宋体" panose="02010600030101010101" pitchFamily="2" charset="-122"/>
            </a:endParaRPr>
          </a:p>
          <a:p>
            <a:pPr eaLnBrk="1" hangingPunct="1"/>
            <a:r>
              <a:rPr lang="en-US" altLang="zh-CN">
                <a:ea typeface="宋体" panose="02010600030101010101" pitchFamily="2" charset="-122"/>
              </a:rPr>
              <a:t>	        mt.CreateGraph(graph,vexs,data,weight);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说明这里 </a:t>
            </a:r>
            <a:r>
              <a:rPr lang="en-US" altLang="zh-CN">
                <a:ea typeface="宋体" panose="02010600030101010101" pitchFamily="2" charset="-122"/>
              </a:rPr>
              <a:t>0 </a:t>
            </a:r>
            <a:r>
              <a:rPr lang="zh-CN" altLang="en-US">
                <a:ea typeface="宋体" panose="02010600030101010101" pitchFamily="2" charset="-122"/>
              </a:rPr>
              <a:t>表示从 </a:t>
            </a:r>
            <a:r>
              <a:rPr lang="en-US" altLang="zh-CN">
                <a:ea typeface="宋体" panose="02010600030101010101" pitchFamily="2" charset="-122"/>
              </a:rPr>
              <a:t>A</a:t>
            </a:r>
            <a:r>
              <a:rPr lang="zh-CN" altLang="en-US">
                <a:ea typeface="宋体" panose="02010600030101010101" pitchFamily="2" charset="-122"/>
              </a:rPr>
              <a:t>点开始构建最小树，</a:t>
            </a:r>
            <a:r>
              <a:rPr lang="en-US" altLang="zh-CN">
                <a:ea typeface="宋体" panose="02010600030101010101" pitchFamily="2" charset="-122"/>
              </a:rPr>
              <a:t>1 </a:t>
            </a:r>
            <a:r>
              <a:rPr lang="zh-CN" altLang="en-US">
                <a:ea typeface="宋体" panose="02010600030101010101" pitchFamily="2" charset="-122"/>
              </a:rPr>
              <a:t>表示从 </a:t>
            </a:r>
            <a:r>
              <a:rPr lang="en-US" altLang="zh-CN">
                <a:ea typeface="宋体" panose="02010600030101010101" pitchFamily="2" charset="-122"/>
              </a:rPr>
              <a:t>B</a:t>
            </a:r>
            <a:r>
              <a:rPr lang="zh-CN" altLang="en-US">
                <a:ea typeface="宋体" panose="02010600030101010101" pitchFamily="2" charset="-122"/>
              </a:rPr>
              <a:t>构建最小树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 </a:t>
            </a:r>
            <a:r>
              <a:rPr lang="zh-CN" altLang="en-US">
                <a:ea typeface="宋体" panose="02010600030101010101" pitchFamily="2" charset="-122"/>
              </a:rPr>
              <a:t>不管从哪里开始构建，最短路径权值总和都是一样的  都是</a:t>
            </a:r>
            <a:r>
              <a:rPr lang="en-US" altLang="zh-CN">
                <a:ea typeface="宋体" panose="02010600030101010101" pitchFamily="2" charset="-122"/>
              </a:rPr>
              <a:t>25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边</a:t>
            </a:r>
            <a:r>
              <a:rPr lang="en-US" altLang="zh-CN">
                <a:ea typeface="宋体" panose="02010600030101010101" pitchFamily="2" charset="-122"/>
              </a:rPr>
              <a:t>&lt;E,G&gt; </a:t>
            </a:r>
            <a:r>
              <a:rPr lang="zh-CN" altLang="en-US">
                <a:ea typeface="宋体" panose="02010600030101010101" pitchFamily="2" charset="-122"/>
              </a:rPr>
              <a:t>权值：</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zh-CN" altLang="en-US">
                <a:ea typeface="宋体" panose="02010600030101010101" pitchFamily="2" charset="-122"/>
              </a:rPr>
              <a:t>边</a:t>
            </a:r>
            <a:r>
              <a:rPr lang="en-US" altLang="zh-CN">
                <a:ea typeface="宋体" panose="02010600030101010101" pitchFamily="2" charset="-122"/>
              </a:rPr>
              <a:t>&lt;G,A&gt; </a:t>
            </a:r>
            <a:r>
              <a:rPr lang="zh-CN" altLang="en-US">
                <a:ea typeface="宋体" panose="02010600030101010101" pitchFamily="2" charset="-122"/>
              </a:rPr>
              <a:t>权值：</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zh-CN" altLang="en-US">
                <a:ea typeface="宋体" panose="02010600030101010101" pitchFamily="2" charset="-122"/>
              </a:rPr>
              <a:t>边</a:t>
            </a:r>
            <a:r>
              <a:rPr lang="en-US" altLang="zh-CN">
                <a:ea typeface="宋体" panose="02010600030101010101" pitchFamily="2" charset="-122"/>
              </a:rPr>
              <a:t>&lt;G,B&gt; </a:t>
            </a:r>
            <a:r>
              <a:rPr lang="zh-CN" altLang="en-US">
                <a:ea typeface="宋体" panose="02010600030101010101" pitchFamily="2" charset="-122"/>
              </a:rPr>
              <a:t>权值：</a:t>
            </a:r>
            <a:r>
              <a:rPr lang="en-US" altLang="zh-CN">
                <a:ea typeface="宋体" panose="02010600030101010101" pitchFamily="2" charset="-122"/>
              </a:rPr>
              <a:t>3</a:t>
            </a:r>
            <a:endParaRPr lang="en-US" altLang="zh-CN">
              <a:ea typeface="宋体" panose="02010600030101010101" pitchFamily="2" charset="-122"/>
            </a:endParaRPr>
          </a:p>
          <a:p>
            <a:pPr eaLnBrk="1" hangingPunct="1"/>
            <a:r>
              <a:rPr lang="zh-CN" altLang="en-US">
                <a:ea typeface="宋体" panose="02010600030101010101" pitchFamily="2" charset="-122"/>
              </a:rPr>
              <a:t>边</a:t>
            </a:r>
            <a:r>
              <a:rPr lang="en-US" altLang="zh-CN">
                <a:ea typeface="宋体" panose="02010600030101010101" pitchFamily="2" charset="-122"/>
              </a:rPr>
              <a:t>&lt;E,F&gt; </a:t>
            </a:r>
            <a:r>
              <a:rPr lang="zh-CN" altLang="en-US">
                <a:ea typeface="宋体" panose="02010600030101010101" pitchFamily="2" charset="-122"/>
              </a:rPr>
              <a:t>权值：</a:t>
            </a:r>
            <a:r>
              <a:rPr lang="en-US" altLang="zh-CN">
                <a:ea typeface="宋体" panose="02010600030101010101" pitchFamily="2" charset="-122"/>
              </a:rPr>
              <a:t>5</a:t>
            </a:r>
            <a:endParaRPr lang="en-US" altLang="zh-CN">
              <a:ea typeface="宋体" panose="02010600030101010101" pitchFamily="2" charset="-122"/>
            </a:endParaRPr>
          </a:p>
          <a:p>
            <a:pPr eaLnBrk="1" hangingPunct="1"/>
            <a:r>
              <a:rPr lang="zh-CN" altLang="en-US">
                <a:ea typeface="宋体" panose="02010600030101010101" pitchFamily="2" charset="-122"/>
              </a:rPr>
              <a:t>边</a:t>
            </a:r>
            <a:r>
              <a:rPr lang="en-US" altLang="zh-CN">
                <a:ea typeface="宋体" panose="02010600030101010101" pitchFamily="2" charset="-122"/>
              </a:rPr>
              <a:t>&lt;F,D&gt; </a:t>
            </a:r>
            <a:r>
              <a:rPr lang="zh-CN" altLang="en-US">
                <a:ea typeface="宋体" panose="02010600030101010101" pitchFamily="2" charset="-122"/>
              </a:rPr>
              <a:t>权值：</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zh-CN" altLang="en-US">
                <a:ea typeface="宋体" panose="02010600030101010101" pitchFamily="2" charset="-122"/>
              </a:rPr>
              <a:t>边</a:t>
            </a:r>
            <a:r>
              <a:rPr lang="en-US" altLang="zh-CN">
                <a:ea typeface="宋体" panose="02010600030101010101" pitchFamily="2" charset="-122"/>
              </a:rPr>
              <a:t>&lt;A,C&gt; </a:t>
            </a:r>
            <a:r>
              <a:rPr lang="zh-CN" altLang="en-US">
                <a:ea typeface="宋体" panose="02010600030101010101" pitchFamily="2" charset="-122"/>
              </a:rPr>
              <a:t>权值：</a:t>
            </a:r>
            <a:r>
              <a:rPr lang="en-US" altLang="zh-CN">
                <a:ea typeface="宋体" panose="02010600030101010101" pitchFamily="2" charset="-122"/>
              </a:rPr>
              <a:t>7</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mt.Prim(graph, 0);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MinTree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创建图的邻接矩阵*</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CreateGraph(MGraph graph,int vexs,char data[],int [][]weight){</a:t>
            </a:r>
            <a:endParaRPr lang="en-US" altLang="zh-CN">
              <a:ea typeface="宋体" panose="02010600030101010101" pitchFamily="2" charset="-122"/>
            </a:endParaRPr>
          </a:p>
          <a:p>
            <a:pPr eaLnBrk="1" hangingPunct="1"/>
            <a:r>
              <a:rPr lang="en-US" altLang="zh-CN">
                <a:ea typeface="宋体" panose="02010600030101010101" pitchFamily="2" charset="-122"/>
              </a:rPr>
              <a:t>        int i,j;</a:t>
            </a:r>
            <a:endParaRPr lang="en-US" altLang="zh-CN">
              <a:ea typeface="宋体" panose="02010600030101010101" pitchFamily="2" charset="-122"/>
            </a:endParaRPr>
          </a:p>
          <a:p>
            <a:pPr eaLnBrk="1" hangingPunct="1"/>
            <a:r>
              <a:rPr lang="en-US" altLang="zh-CN">
                <a:ea typeface="宋体" panose="02010600030101010101" pitchFamily="2" charset="-122"/>
              </a:rPr>
              <a:t>        for(i=0;i&lt;vexs;i++){</a:t>
            </a:r>
            <a:endParaRPr lang="en-US" altLang="zh-CN">
              <a:ea typeface="宋体" panose="02010600030101010101" pitchFamily="2" charset="-122"/>
            </a:endParaRPr>
          </a:p>
          <a:p>
            <a:pPr eaLnBrk="1" hangingPunct="1"/>
            <a:r>
              <a:rPr lang="en-US" altLang="zh-CN">
                <a:ea typeface="宋体" panose="02010600030101010101" pitchFamily="2" charset="-122"/>
              </a:rPr>
              <a:t>            graph.data[i]=data[i];</a:t>
            </a:r>
            <a:endParaRPr lang="en-US" altLang="zh-CN">
              <a:ea typeface="宋体" panose="02010600030101010101" pitchFamily="2" charset="-122"/>
            </a:endParaRPr>
          </a:p>
          <a:p>
            <a:pPr eaLnBrk="1" hangingPunct="1"/>
            <a:r>
              <a:rPr lang="en-US" altLang="zh-CN">
                <a:ea typeface="宋体" panose="02010600030101010101" pitchFamily="2" charset="-122"/>
              </a:rPr>
              <a:t>            for(j=0;j&lt;vexs;j++){</a:t>
            </a:r>
            <a:endParaRPr lang="en-US" altLang="zh-CN">
              <a:ea typeface="宋体" panose="02010600030101010101" pitchFamily="2" charset="-122"/>
            </a:endParaRPr>
          </a:p>
          <a:p>
            <a:pPr eaLnBrk="1" hangingPunct="1"/>
            <a:r>
              <a:rPr lang="en-US" altLang="zh-CN">
                <a:ea typeface="宋体" panose="02010600030101010101" pitchFamily="2" charset="-122"/>
              </a:rPr>
              <a:t>                graph.weight[i][j]=weight[i][j];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void Prim(MGraph graph,int v){</a:t>
            </a:r>
            <a:endParaRPr lang="en-US" altLang="zh-CN">
              <a:ea typeface="宋体" panose="02010600030101010101" pitchFamily="2" charset="-122"/>
            </a:endParaRPr>
          </a:p>
          <a:p>
            <a:pPr eaLnBrk="1" hangingPunct="1"/>
            <a:r>
              <a:rPr lang="en-US" altLang="zh-CN">
                <a:ea typeface="宋体" panose="02010600030101010101" pitchFamily="2" charset="-122"/>
              </a:rPr>
              <a:t>        /*graph</a:t>
            </a:r>
            <a:r>
              <a:rPr lang="zh-CN" altLang="en-US">
                <a:ea typeface="宋体" panose="02010600030101010101" pitchFamily="2" charset="-122"/>
              </a:rPr>
              <a:t>为图的邻接矩阵表示，</a:t>
            </a:r>
            <a:r>
              <a:rPr lang="en-US" altLang="zh-CN">
                <a:ea typeface="宋体" panose="02010600030101010101" pitchFamily="2" charset="-122"/>
              </a:rPr>
              <a:t>v</a:t>
            </a:r>
            <a:r>
              <a:rPr lang="zh-CN" altLang="en-US">
                <a:ea typeface="宋体" panose="02010600030101010101" pitchFamily="2" charset="-122"/>
              </a:rPr>
              <a:t>为起始顶点*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int visited[]=new int[graph.vexs];  // visited[]</a:t>
            </a:r>
            <a:r>
              <a:rPr lang="zh-CN" altLang="en-US">
                <a:ea typeface="宋体" panose="02010600030101010101" pitchFamily="2" charset="-122"/>
              </a:rPr>
              <a:t>标记结点是否被访问过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i=0;i&lt;graph.vexs;i++){   //</a:t>
            </a:r>
            <a:r>
              <a:rPr lang="zh-CN" altLang="en-US">
                <a:ea typeface="宋体" panose="02010600030101010101" pitchFamily="2" charset="-122"/>
              </a:rPr>
              <a:t>初始化</a:t>
            </a:r>
            <a:r>
              <a:rPr lang="en-US" altLang="zh-CN">
                <a:ea typeface="宋体" panose="02010600030101010101" pitchFamily="2" charset="-122"/>
              </a:rPr>
              <a:t>visited[]</a:t>
            </a:r>
            <a:endParaRPr lang="en-US" altLang="zh-CN">
              <a:ea typeface="宋体" panose="02010600030101010101" pitchFamily="2" charset="-122"/>
            </a:endParaRPr>
          </a:p>
          <a:p>
            <a:pPr eaLnBrk="1" hangingPunct="1"/>
            <a:r>
              <a:rPr lang="en-US" altLang="zh-CN">
                <a:ea typeface="宋体" panose="02010600030101010101" pitchFamily="2" charset="-122"/>
              </a:rPr>
              <a:t>            visited[i]=0;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visited[v]=1;</a:t>
            </a:r>
            <a:endParaRPr lang="en-US" altLang="zh-CN">
              <a:ea typeface="宋体" panose="02010600030101010101" pitchFamily="2" charset="-122"/>
            </a:endParaRPr>
          </a:p>
          <a:p>
            <a:pPr eaLnBrk="1" hangingPunct="1"/>
            <a:r>
              <a:rPr lang="en-US" altLang="zh-CN">
                <a:ea typeface="宋体" panose="02010600030101010101" pitchFamily="2" charset="-122"/>
              </a:rPr>
              <a:t>        int h1=-1,h2=-1;   //</a:t>
            </a:r>
            <a:r>
              <a:rPr lang="zh-CN" altLang="en-US">
                <a:ea typeface="宋体" panose="02010600030101010101" pitchFamily="2" charset="-122"/>
              </a:rPr>
              <a:t>记录边的弧尾和弧头</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minweight=10000;//minweight</a:t>
            </a:r>
            <a:r>
              <a:rPr lang="zh-CN" altLang="en-US">
                <a:ea typeface="宋体" panose="02010600030101010101" pitchFamily="2" charset="-122"/>
              </a:rPr>
              <a:t>记录最小权重</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每循环一次，生成一条边，共生成 </a:t>
            </a:r>
            <a:r>
              <a:rPr lang="en-US" altLang="zh-CN">
                <a:ea typeface="宋体" panose="02010600030101010101" pitchFamily="2" charset="-122"/>
              </a:rPr>
              <a:t>vexs-1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上图左边为图的性质，右边为对应的邻接矩阵。</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选择</a:t>
            </a:r>
            <a:r>
              <a:rPr lang="en-US" altLang="zh-CN">
                <a:ea typeface="宋体" panose="02010600030101010101" pitchFamily="2" charset="-122"/>
              </a:rPr>
              <a:t>A</a:t>
            </a:r>
            <a:r>
              <a:rPr lang="zh-CN" altLang="en-US">
                <a:ea typeface="宋体" panose="02010600030101010101" pitchFamily="2" charset="-122"/>
              </a:rPr>
              <a:t>作为出发顶点，步骤如下：</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{A}-&gt;G  //</a:t>
            </a:r>
            <a:r>
              <a:rPr lang="zh-CN" altLang="en-US">
                <a:ea typeface="宋体" panose="02010600030101010101" pitchFamily="2" charset="-122"/>
              </a:rPr>
              <a:t>第一次大循环 ， 里面还有 </a:t>
            </a:r>
            <a:r>
              <a:rPr lang="en-US" altLang="zh-CN">
                <a:ea typeface="宋体" panose="02010600030101010101" pitchFamily="2" charset="-122"/>
              </a:rPr>
              <a:t>for-for</a:t>
            </a:r>
            <a:r>
              <a:rPr lang="zh-CN" altLang="en-US">
                <a:ea typeface="宋体" panose="02010600030101010101" pitchFamily="2" charset="-122"/>
              </a:rPr>
              <a:t>循环 </a:t>
            </a:r>
            <a:r>
              <a:rPr lang="en-US" altLang="zh-CN">
                <a:ea typeface="宋体" panose="02010600030101010101" pitchFamily="2" charset="-122"/>
              </a:rPr>
              <a:t>: </a:t>
            </a:r>
            <a:r>
              <a:rPr lang="zh-CN" altLang="en-US">
                <a:ea typeface="宋体" panose="02010600030101010101" pitchFamily="2" charset="-122"/>
              </a:rPr>
              <a:t>对应 边</a:t>
            </a:r>
            <a:r>
              <a:rPr lang="en-US" altLang="zh-CN">
                <a:ea typeface="宋体" panose="02010600030101010101" pitchFamily="2" charset="-122"/>
              </a:rPr>
              <a:t>&lt;A,G&gt; </a:t>
            </a:r>
            <a:r>
              <a:rPr lang="zh-CN" altLang="en-US">
                <a:ea typeface="宋体" panose="02010600030101010101" pitchFamily="2" charset="-122"/>
              </a:rPr>
              <a:t>权值：</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{A,G}-&gt;B //</a:t>
            </a:r>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次大循环 ，里面还有 </a:t>
            </a:r>
            <a:r>
              <a:rPr lang="en-US" altLang="zh-CN">
                <a:ea typeface="宋体" panose="02010600030101010101" pitchFamily="2" charset="-122"/>
              </a:rPr>
              <a:t>for-for</a:t>
            </a:r>
            <a:r>
              <a:rPr lang="zh-CN" altLang="en-US">
                <a:ea typeface="宋体" panose="02010600030101010101" pitchFamily="2" charset="-122"/>
              </a:rPr>
              <a:t>循环</a:t>
            </a:r>
            <a:r>
              <a:rPr lang="en-US" altLang="zh-CN">
                <a:ea typeface="宋体" panose="02010600030101010101" pitchFamily="2" charset="-122"/>
              </a:rPr>
              <a:t>, </a:t>
            </a:r>
            <a:r>
              <a:rPr lang="zh-CN" altLang="en-US">
                <a:ea typeface="宋体" panose="02010600030101010101" pitchFamily="2" charset="-122"/>
              </a:rPr>
              <a:t>确定 </a:t>
            </a:r>
            <a:r>
              <a:rPr lang="en-US" altLang="zh-CN">
                <a:ea typeface="宋体" panose="02010600030101010101" pitchFamily="2" charset="-122"/>
              </a:rPr>
              <a:t>{A,G} </a:t>
            </a:r>
            <a:r>
              <a:rPr lang="zh-CN" altLang="en-US">
                <a:ea typeface="宋体" panose="02010600030101010101" pitchFamily="2" charset="-122"/>
              </a:rPr>
              <a:t>中的 节点和没有走过的节点哪个时最近的</a:t>
            </a:r>
            <a:r>
              <a:rPr lang="en-US" altLang="zh-CN">
                <a:ea typeface="宋体" panose="02010600030101010101" pitchFamily="2" charset="-122"/>
              </a:rPr>
              <a:t>. </a:t>
            </a:r>
            <a:r>
              <a:rPr lang="zh-CN" altLang="en-US">
                <a:ea typeface="宋体" panose="02010600030101010101" pitchFamily="2" charset="-122"/>
              </a:rPr>
              <a:t>对应 边</a:t>
            </a:r>
            <a:r>
              <a:rPr lang="en-US" altLang="zh-CN">
                <a:ea typeface="宋体" panose="02010600030101010101" pitchFamily="2" charset="-122"/>
              </a:rPr>
              <a:t>&lt;G,B&gt; </a:t>
            </a:r>
            <a:r>
              <a:rPr lang="zh-CN" altLang="en-US">
                <a:ea typeface="宋体" panose="02010600030101010101" pitchFamily="2" charset="-122"/>
              </a:rPr>
              <a:t>权值：</a:t>
            </a:r>
            <a:r>
              <a:rPr lang="en-US" altLang="zh-CN">
                <a:ea typeface="宋体" panose="02010600030101010101" pitchFamily="2" charset="-122"/>
              </a:rPr>
              <a:t>3</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{A,G,B}-&gt;E//</a:t>
            </a:r>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次大循环 </a:t>
            </a:r>
            <a:r>
              <a:rPr lang="en-US" altLang="zh-CN">
                <a:ea typeface="宋体" panose="02010600030101010101" pitchFamily="2" charset="-122"/>
              </a:rPr>
              <a:t>, </a:t>
            </a:r>
            <a:r>
              <a:rPr lang="zh-CN" altLang="en-US">
                <a:ea typeface="宋体" panose="02010600030101010101" pitchFamily="2" charset="-122"/>
              </a:rPr>
              <a:t>里面还有 </a:t>
            </a:r>
            <a:r>
              <a:rPr lang="en-US" altLang="zh-CN">
                <a:ea typeface="宋体" panose="02010600030101010101" pitchFamily="2" charset="-122"/>
              </a:rPr>
              <a:t>for-for</a:t>
            </a:r>
            <a:r>
              <a:rPr lang="zh-CN" altLang="en-US">
                <a:ea typeface="宋体" panose="02010600030101010101" pitchFamily="2" charset="-122"/>
              </a:rPr>
              <a:t>循环</a:t>
            </a:r>
            <a:r>
              <a:rPr lang="en-US" altLang="zh-CN">
                <a:ea typeface="宋体" panose="02010600030101010101" pitchFamily="2" charset="-122"/>
              </a:rPr>
              <a:t>.... </a:t>
            </a:r>
            <a:r>
              <a:rPr lang="zh-CN" altLang="en-US">
                <a:ea typeface="宋体" panose="02010600030101010101" pitchFamily="2" charset="-122"/>
              </a:rPr>
              <a:t>对应  边</a:t>
            </a:r>
            <a:r>
              <a:rPr lang="en-US" altLang="zh-CN">
                <a:ea typeface="宋体" panose="02010600030101010101" pitchFamily="2" charset="-122"/>
              </a:rPr>
              <a:t>&lt;G,E&gt; </a:t>
            </a:r>
            <a:r>
              <a:rPr lang="zh-CN" altLang="en-US">
                <a:ea typeface="宋体" panose="02010600030101010101" pitchFamily="2" charset="-122"/>
              </a:rPr>
              <a:t>权值：</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{A,G,B,E}-&gt;F//</a:t>
            </a:r>
            <a:r>
              <a:rPr lang="zh-CN" altLang="en-US">
                <a:ea typeface="宋体" panose="02010600030101010101" pitchFamily="2" charset="-122"/>
              </a:rPr>
              <a:t>第</a:t>
            </a:r>
            <a:r>
              <a:rPr lang="en-US" altLang="zh-CN">
                <a:ea typeface="宋体" panose="02010600030101010101" pitchFamily="2" charset="-122"/>
              </a:rPr>
              <a:t>4</a:t>
            </a:r>
            <a:r>
              <a:rPr lang="zh-CN" altLang="en-US">
                <a:ea typeface="宋体" panose="02010600030101010101" pitchFamily="2" charset="-122"/>
              </a:rPr>
              <a:t>次大循环 ， 里面还有 </a:t>
            </a:r>
            <a:r>
              <a:rPr lang="en-US" altLang="zh-CN">
                <a:ea typeface="宋体" panose="02010600030101010101" pitchFamily="2" charset="-122"/>
              </a:rPr>
              <a:t>for-for</a:t>
            </a:r>
            <a:r>
              <a:rPr lang="zh-CN" altLang="en-US">
                <a:ea typeface="宋体" panose="02010600030101010101" pitchFamily="2" charset="-122"/>
              </a:rPr>
              <a:t>循环</a:t>
            </a:r>
            <a:r>
              <a:rPr lang="en-US" altLang="zh-CN">
                <a:ea typeface="宋体" panose="02010600030101010101" pitchFamily="2" charset="-122"/>
              </a:rPr>
              <a:t>.... </a:t>
            </a:r>
            <a:r>
              <a:rPr lang="zh-CN" altLang="en-US">
                <a:ea typeface="宋体" panose="02010600030101010101" pitchFamily="2" charset="-122"/>
              </a:rPr>
              <a:t>对应 边</a:t>
            </a:r>
            <a:r>
              <a:rPr lang="en-US" altLang="zh-CN">
                <a:ea typeface="宋体" panose="02010600030101010101" pitchFamily="2" charset="-122"/>
              </a:rPr>
              <a:t>&lt;E,F&gt; </a:t>
            </a:r>
            <a:r>
              <a:rPr lang="zh-CN" altLang="en-US">
                <a:ea typeface="宋体" panose="02010600030101010101" pitchFamily="2" charset="-122"/>
              </a:rPr>
              <a:t>权值：</a:t>
            </a:r>
            <a:r>
              <a:rPr lang="en-US" altLang="zh-CN">
                <a:ea typeface="宋体" panose="02010600030101010101" pitchFamily="2" charset="-122"/>
              </a:rPr>
              <a:t>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{A,G,B,E,F}-&gt;D//</a:t>
            </a:r>
            <a:r>
              <a:rPr lang="zh-CN" altLang="en-US">
                <a:ea typeface="宋体" panose="02010600030101010101" pitchFamily="2" charset="-122"/>
              </a:rPr>
              <a:t>第</a:t>
            </a:r>
            <a:r>
              <a:rPr lang="en-US" altLang="zh-CN">
                <a:ea typeface="宋体" panose="02010600030101010101" pitchFamily="2" charset="-122"/>
              </a:rPr>
              <a:t>5</a:t>
            </a:r>
            <a:r>
              <a:rPr lang="zh-CN" altLang="en-US">
                <a:ea typeface="宋体" panose="02010600030101010101" pitchFamily="2" charset="-122"/>
              </a:rPr>
              <a:t>次大循环 ，里面还有 </a:t>
            </a:r>
            <a:r>
              <a:rPr lang="en-US" altLang="zh-CN">
                <a:ea typeface="宋体" panose="02010600030101010101" pitchFamily="2" charset="-122"/>
              </a:rPr>
              <a:t>for-for</a:t>
            </a:r>
            <a:r>
              <a:rPr lang="zh-CN" altLang="en-US">
                <a:ea typeface="宋体" panose="02010600030101010101" pitchFamily="2" charset="-122"/>
              </a:rPr>
              <a:t>循环</a:t>
            </a:r>
            <a:r>
              <a:rPr lang="en-US" altLang="zh-CN">
                <a:ea typeface="宋体" panose="02010600030101010101" pitchFamily="2" charset="-122"/>
              </a:rPr>
              <a:t>.... </a:t>
            </a:r>
            <a:r>
              <a:rPr lang="zh-CN" altLang="en-US">
                <a:ea typeface="宋体" panose="02010600030101010101" pitchFamily="2" charset="-122"/>
              </a:rPr>
              <a:t>对应 边</a:t>
            </a:r>
            <a:r>
              <a:rPr lang="en-US" altLang="zh-CN">
                <a:ea typeface="宋体" panose="02010600030101010101" pitchFamily="2" charset="-122"/>
              </a:rPr>
              <a:t>&lt;F,D&gt; </a:t>
            </a:r>
            <a:r>
              <a:rPr lang="zh-CN" altLang="en-US">
                <a:ea typeface="宋体" panose="02010600030101010101" pitchFamily="2" charset="-122"/>
              </a:rPr>
              <a:t>权值：</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{A,G,B,E,F,D}-&gt;C//</a:t>
            </a:r>
            <a:r>
              <a:rPr lang="zh-CN" altLang="en-US">
                <a:ea typeface="宋体" panose="02010600030101010101" pitchFamily="2" charset="-122"/>
              </a:rPr>
              <a:t>第</a:t>
            </a:r>
            <a:r>
              <a:rPr lang="en-US" altLang="zh-CN">
                <a:ea typeface="宋体" panose="02010600030101010101" pitchFamily="2" charset="-122"/>
              </a:rPr>
              <a:t>5</a:t>
            </a:r>
            <a:r>
              <a:rPr lang="zh-CN" altLang="en-US">
                <a:ea typeface="宋体" panose="02010600030101010101" pitchFamily="2" charset="-122"/>
              </a:rPr>
              <a:t>次大循环 ，里面还有 </a:t>
            </a:r>
            <a:r>
              <a:rPr lang="en-US" altLang="zh-CN">
                <a:ea typeface="宋体" panose="02010600030101010101" pitchFamily="2" charset="-122"/>
              </a:rPr>
              <a:t>for-for</a:t>
            </a:r>
            <a:r>
              <a:rPr lang="zh-CN" altLang="en-US">
                <a:ea typeface="宋体" panose="02010600030101010101" pitchFamily="2" charset="-122"/>
              </a:rPr>
              <a:t>循环</a:t>
            </a:r>
            <a:r>
              <a:rPr lang="en-US" altLang="zh-CN">
                <a:ea typeface="宋体" panose="02010600030101010101" pitchFamily="2" charset="-122"/>
              </a:rPr>
              <a:t>.... </a:t>
            </a:r>
            <a:r>
              <a:rPr lang="zh-CN" altLang="en-US">
                <a:ea typeface="宋体" panose="02010600030101010101" pitchFamily="2" charset="-122"/>
              </a:rPr>
              <a:t>对应 边</a:t>
            </a:r>
            <a:r>
              <a:rPr lang="en-US" altLang="zh-CN">
                <a:ea typeface="宋体" panose="02010600030101010101" pitchFamily="2" charset="-122"/>
              </a:rPr>
              <a:t>&lt;F,D&gt; </a:t>
            </a:r>
            <a:r>
              <a:rPr lang="zh-CN" altLang="en-US">
                <a:ea typeface="宋体" panose="02010600030101010101" pitchFamily="2" charset="-122"/>
              </a:rPr>
              <a:t>权值：</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{A,G,B,E,F,D,C}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for(int k=1;k&lt;graph.vexs;k++){  //vexs</a:t>
            </a:r>
            <a:r>
              <a:rPr lang="zh-CN" altLang="en-US">
                <a:ea typeface="宋体" panose="02010600030101010101" pitchFamily="2" charset="-122"/>
              </a:rPr>
              <a:t>个顶点，最小生成树中有</a:t>
            </a:r>
            <a:r>
              <a:rPr lang="en-US" altLang="zh-CN">
                <a:ea typeface="宋体" panose="02010600030101010101" pitchFamily="2" charset="-122"/>
              </a:rPr>
              <a:t>vexs-1</a:t>
            </a:r>
            <a:r>
              <a:rPr lang="zh-CN" altLang="en-US">
                <a:ea typeface="宋体" panose="02010600030101010101" pitchFamily="2" charset="-122"/>
              </a:rPr>
              <a:t>条边</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这个是用于确定 每一次生成的子图</a:t>
            </a:r>
            <a:r>
              <a:rPr lang="en-US" altLang="zh-CN">
                <a:ea typeface="宋体" panose="02010600030101010101" pitchFamily="2" charset="-122"/>
              </a:rPr>
              <a:t>() </a:t>
            </a:r>
            <a:r>
              <a:rPr lang="zh-CN" altLang="en-US">
                <a:ea typeface="宋体" panose="02010600030101010101" pitchFamily="2" charset="-122"/>
              </a:rPr>
              <a:t>和 和哪个节点距离最近</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同时要去排除掉 访问过的节点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i=0;i&lt;graph.vexs;i++){  //i</a:t>
            </a:r>
            <a:r>
              <a:rPr lang="zh-CN" altLang="en-US">
                <a:ea typeface="宋体" panose="02010600030101010101" pitchFamily="2" charset="-122"/>
              </a:rPr>
              <a:t>顶点表示被访问过的顶点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j=0;j&lt;graph.vexs;j++){  // j</a:t>
            </a:r>
            <a:r>
              <a:rPr lang="zh-CN" altLang="en-US">
                <a:ea typeface="宋体" panose="02010600030101010101" pitchFamily="2" charset="-122"/>
              </a:rPr>
              <a:t>顶点表示未被访问过的顶点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if(visited[i]==1 &amp;&amp; visited[j]==0 &amp;&amp; graph.weight[i][j]&lt;minweight){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寻找已访问的顶点与未访问的定点间的权值最小的边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minweight=graph.weight[i][j];</a:t>
            </a:r>
            <a:endParaRPr lang="en-US" altLang="zh-CN">
              <a:ea typeface="宋体" panose="02010600030101010101" pitchFamily="2" charset="-122"/>
            </a:endParaRPr>
          </a:p>
          <a:p>
            <a:pPr eaLnBrk="1" hangingPunct="1"/>
            <a:r>
              <a:rPr lang="en-US" altLang="zh-CN">
                <a:ea typeface="宋体" panose="02010600030101010101" pitchFamily="2" charset="-122"/>
              </a:rPr>
              <a:t>                        h1=i;</a:t>
            </a:r>
            <a:endParaRPr lang="en-US" altLang="zh-CN">
              <a:ea typeface="宋体" panose="02010600030101010101" pitchFamily="2" charset="-122"/>
            </a:endParaRPr>
          </a:p>
          <a:p>
            <a:pPr eaLnBrk="1" hangingPunct="1"/>
            <a:r>
              <a:rPr lang="en-US" altLang="zh-CN">
                <a:ea typeface="宋体" panose="02010600030101010101" pitchFamily="2" charset="-122"/>
              </a:rPr>
              <a:t>                        h2=j;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边</a:t>
            </a:r>
            <a:r>
              <a:rPr lang="en-US" altLang="zh-CN">
                <a:ea typeface="宋体" panose="02010600030101010101" pitchFamily="2" charset="-122"/>
              </a:rPr>
              <a:t>&lt;"+graph.data[h1]+","+graph.data[h2]+"&gt; </a:t>
            </a:r>
            <a:r>
              <a:rPr lang="zh-CN" altLang="en-US">
                <a:ea typeface="宋体" panose="02010600030101010101" pitchFamily="2" charset="-122"/>
              </a:rPr>
              <a:t>权值：</a:t>
            </a:r>
            <a:r>
              <a:rPr lang="en-US" altLang="zh-CN">
                <a:ea typeface="宋体" panose="02010600030101010101" pitchFamily="2" charset="-122"/>
              </a:rPr>
              <a:t>"+minweight);</a:t>
            </a:r>
            <a:endParaRPr lang="en-US" altLang="zh-CN">
              <a:ea typeface="宋体" panose="02010600030101010101" pitchFamily="2" charset="-122"/>
            </a:endParaRPr>
          </a:p>
          <a:p>
            <a:pPr eaLnBrk="1" hangingPunct="1"/>
            <a:r>
              <a:rPr lang="en-US" altLang="zh-CN">
                <a:ea typeface="宋体" panose="02010600030101010101" pitchFamily="2" charset="-122"/>
              </a:rPr>
              <a:t>            visited[h2]=1;   //</a:t>
            </a:r>
            <a:r>
              <a:rPr lang="zh-CN" altLang="en-US">
                <a:ea typeface="宋体" panose="02010600030101010101" pitchFamily="2" charset="-122"/>
              </a:rPr>
              <a:t>标记</a:t>
            </a:r>
            <a:r>
              <a:rPr lang="en-US" altLang="zh-CN">
                <a:ea typeface="宋体" panose="02010600030101010101" pitchFamily="2" charset="-122"/>
              </a:rPr>
              <a:t>h2</a:t>
            </a:r>
            <a:r>
              <a:rPr lang="zh-CN" altLang="en-US">
                <a:ea typeface="宋体" panose="02010600030101010101" pitchFamily="2" charset="-122"/>
              </a:rPr>
              <a:t>被访问过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minweight=10000;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MGraph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图的邻接矩阵表示*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int vexs;  //</a:t>
            </a:r>
            <a:r>
              <a:rPr lang="zh-CN" altLang="en-US">
                <a:ea typeface="宋体" panose="02010600030101010101" pitchFamily="2" charset="-122"/>
              </a:rPr>
              <a:t>图中结点数目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char data[];  //</a:t>
            </a:r>
            <a:r>
              <a:rPr lang="zh-CN" altLang="en-US">
                <a:ea typeface="宋体" panose="02010600030101010101" pitchFamily="2" charset="-122"/>
              </a:rPr>
              <a:t>存放结点数据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[][]weight;  //</a:t>
            </a:r>
            <a:r>
              <a:rPr lang="zh-CN" altLang="en-US">
                <a:ea typeface="宋体" panose="02010600030101010101" pitchFamily="2" charset="-122"/>
              </a:rPr>
              <a:t>存放边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MGraph(int ve){</a:t>
            </a:r>
            <a:endParaRPr lang="en-US" altLang="zh-CN">
              <a:ea typeface="宋体" panose="02010600030101010101" pitchFamily="2" charset="-122"/>
            </a:endParaRPr>
          </a:p>
          <a:p>
            <a:pPr eaLnBrk="1" hangingPunct="1"/>
            <a:r>
              <a:rPr lang="en-US" altLang="zh-CN">
                <a:ea typeface="宋体" panose="02010600030101010101" pitchFamily="2" charset="-122"/>
              </a:rPr>
              <a:t>        vexs=ve;</a:t>
            </a:r>
            <a:endParaRPr lang="en-US" altLang="zh-CN">
              <a:ea typeface="宋体" panose="02010600030101010101" pitchFamily="2" charset="-122"/>
            </a:endParaRPr>
          </a:p>
          <a:p>
            <a:pPr eaLnBrk="1" hangingPunct="1"/>
            <a:r>
              <a:rPr lang="en-US" altLang="zh-CN">
                <a:ea typeface="宋体" panose="02010600030101010101" pitchFamily="2" charset="-122"/>
              </a:rPr>
              <a:t>        data=new char[ve];</a:t>
            </a:r>
            <a:endParaRPr lang="en-US" altLang="zh-CN">
              <a:ea typeface="宋体" panose="02010600030101010101" pitchFamily="2" charset="-122"/>
            </a:endParaRPr>
          </a:p>
          <a:p>
            <a:pPr eaLnBrk="1" hangingPunct="1"/>
            <a:r>
              <a:rPr lang="en-US" altLang="zh-CN">
                <a:ea typeface="宋体" panose="02010600030101010101" pitchFamily="2" charset="-122"/>
              </a:rPr>
              <a:t>        weight=new int[ve][ve];</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代码实现</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KruskalCase {</a:t>
            </a:r>
            <a:endParaRPr lang="en-US" altLang="zh-CN">
              <a:ea typeface="宋体" panose="02010600030101010101" pitchFamily="2" charset="-122"/>
            </a:endParaRPr>
          </a:p>
          <a:p>
            <a:pPr eaLnBrk="1" hangingPunct="1"/>
            <a:r>
              <a:rPr lang="en-US" altLang="zh-CN">
                <a:ea typeface="宋体" panose="02010600030101010101" pitchFamily="2" charset="-122"/>
              </a:rPr>
              <a:t>	private int edgeNum;        // </a:t>
            </a:r>
            <a:r>
              <a:rPr lang="zh-CN" altLang="en-US">
                <a:ea typeface="宋体" panose="02010600030101010101" pitchFamily="2" charset="-122"/>
              </a:rPr>
              <a:t>边的数量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char[] vertexs;       // </a:t>
            </a:r>
            <a:r>
              <a:rPr lang="zh-CN" altLang="en-US">
                <a:ea typeface="宋体" panose="02010600030101010101" pitchFamily="2" charset="-122"/>
              </a:rPr>
              <a:t>顶点集合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int[][] matrix;    // </a:t>
            </a:r>
            <a:r>
              <a:rPr lang="zh-CN" altLang="en-US">
                <a:ea typeface="宋体" panose="02010600030101010101" pitchFamily="2" charset="-122"/>
              </a:rPr>
              <a:t>邻接矩阵</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static final int INF = Integer.MAX_VALUE;   // </a:t>
            </a:r>
            <a:r>
              <a:rPr lang="zh-CN" altLang="en-US">
                <a:ea typeface="宋体" panose="02010600030101010101" pitchFamily="2" charset="-122"/>
              </a:rPr>
              <a:t>最大值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创建图</a:t>
            </a:r>
            <a:r>
              <a:rPr lang="en-US" altLang="zh-CN">
                <a:ea typeface="宋体" panose="02010600030101010101" pitchFamily="2" charset="-122"/>
              </a:rPr>
              <a:t>(</a:t>
            </a:r>
            <a:r>
              <a:rPr lang="zh-CN" altLang="en-US">
                <a:ea typeface="宋体" panose="02010600030101010101" pitchFamily="2" charset="-122"/>
              </a:rPr>
              <a:t>用已提供的矩阵</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参数说明：</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vexs  -- </a:t>
            </a:r>
            <a:r>
              <a:rPr lang="zh-CN" altLang="en-US">
                <a:ea typeface="宋体" panose="02010600030101010101" pitchFamily="2" charset="-122"/>
              </a:rPr>
              <a:t>顶点数组</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matrix-- </a:t>
            </a:r>
            <a:r>
              <a:rPr lang="zh-CN" altLang="en-US">
                <a:ea typeface="宋体" panose="02010600030101010101" pitchFamily="2" charset="-122"/>
              </a:rPr>
              <a:t>矩阵</a:t>
            </a:r>
            <a:r>
              <a:rPr lang="en-US" altLang="zh-CN">
                <a:ea typeface="宋体" panose="02010600030101010101" pitchFamily="2" charset="-122"/>
              </a:rPr>
              <a:t>(</a:t>
            </a:r>
            <a:r>
              <a:rPr lang="zh-CN" altLang="en-US">
                <a:ea typeface="宋体" panose="02010600030101010101" pitchFamily="2" charset="-122"/>
              </a:rPr>
              <a:t>数据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KruskalCase(char[] vertexs, int[][] matrix)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a:t>
            </a:r>
            <a:r>
              <a:rPr lang="en-US" altLang="zh-CN">
                <a:ea typeface="宋体" panose="02010600030101010101" pitchFamily="2" charset="-122"/>
              </a:rPr>
              <a:t>"</a:t>
            </a:r>
            <a:r>
              <a:rPr lang="zh-CN" altLang="en-US">
                <a:ea typeface="宋体" panose="02010600030101010101" pitchFamily="2" charset="-122"/>
              </a:rPr>
              <a:t>顶点数</a:t>
            </a:r>
            <a:r>
              <a:rPr lang="en-US" altLang="zh-CN">
                <a:ea typeface="宋体" panose="02010600030101010101" pitchFamily="2" charset="-122"/>
              </a:rPr>
              <a:t>"</a:t>
            </a:r>
            <a:r>
              <a:rPr lang="zh-CN" altLang="en-US">
                <a:ea typeface="宋体" panose="02010600030101010101" pitchFamily="2" charset="-122"/>
              </a:rPr>
              <a:t>和</a:t>
            </a:r>
            <a:r>
              <a:rPr lang="en-US" altLang="zh-CN">
                <a:ea typeface="宋体" panose="02010600030101010101" pitchFamily="2" charset="-122"/>
              </a:rPr>
              <a:t>"</a:t>
            </a:r>
            <a:r>
              <a:rPr lang="zh-CN" altLang="en-US">
                <a:ea typeface="宋体" panose="02010600030101010101" pitchFamily="2" charset="-122"/>
              </a:rPr>
              <a:t>边数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int vlen = vertexs.length;</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a:t>
            </a:r>
            <a:r>
              <a:rPr lang="en-US" altLang="zh-CN">
                <a:ea typeface="宋体" panose="02010600030101010101" pitchFamily="2" charset="-122"/>
              </a:rPr>
              <a:t>"</a:t>
            </a:r>
            <a:r>
              <a:rPr lang="zh-CN" altLang="en-US">
                <a:ea typeface="宋体" panose="02010600030101010101" pitchFamily="2" charset="-122"/>
              </a:rPr>
              <a:t>顶点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this.vertexs = new char[vlen];</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vertexs.length; i++)</a:t>
            </a:r>
            <a:endParaRPr lang="en-US" altLang="zh-CN">
              <a:ea typeface="宋体" panose="02010600030101010101" pitchFamily="2" charset="-122"/>
            </a:endParaRPr>
          </a:p>
          <a:p>
            <a:pPr eaLnBrk="1" hangingPunct="1"/>
            <a:r>
              <a:rPr lang="en-US" altLang="zh-CN">
                <a:ea typeface="宋体" panose="02010600030101010101" pitchFamily="2" charset="-122"/>
              </a:rPr>
              <a:t>            this.vertexs[i] = vertexs[i];</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a:t>
            </a:r>
            <a:r>
              <a:rPr lang="en-US" altLang="zh-CN">
                <a:ea typeface="宋体" panose="02010600030101010101" pitchFamily="2" charset="-122"/>
              </a:rPr>
              <a:t>"</a:t>
            </a:r>
            <a:r>
              <a:rPr lang="zh-CN" altLang="en-US">
                <a:ea typeface="宋体" panose="02010600030101010101" pitchFamily="2" charset="-122"/>
              </a:rPr>
              <a:t>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this.matrix = new int[vlen][vlen];</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vlen; i++)</a:t>
            </a:r>
            <a:endParaRPr lang="en-US" altLang="zh-CN">
              <a:ea typeface="宋体" panose="02010600030101010101" pitchFamily="2" charset="-122"/>
            </a:endParaRPr>
          </a:p>
          <a:p>
            <a:pPr eaLnBrk="1" hangingPunct="1"/>
            <a:r>
              <a:rPr lang="en-US" altLang="zh-CN">
                <a:ea typeface="宋体" panose="02010600030101010101" pitchFamily="2" charset="-122"/>
              </a:rPr>
              <a:t>            for (int j = 0; j &lt; vlen; j++)</a:t>
            </a:r>
            <a:endParaRPr lang="en-US" altLang="zh-CN">
              <a:ea typeface="宋体" panose="02010600030101010101" pitchFamily="2" charset="-122"/>
            </a:endParaRPr>
          </a:p>
          <a:p>
            <a:pPr eaLnBrk="1" hangingPunct="1"/>
            <a:r>
              <a:rPr lang="en-US" altLang="zh-CN">
                <a:ea typeface="宋体" panose="02010600030101010101" pitchFamily="2" charset="-122"/>
              </a:rPr>
              <a:t>                this.matrix[i][j] = matrix[i][j];</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统计</a:t>
            </a:r>
            <a:r>
              <a:rPr lang="en-US" altLang="zh-CN">
                <a:ea typeface="宋体" panose="02010600030101010101" pitchFamily="2" charset="-122"/>
              </a:rPr>
              <a:t>"</a:t>
            </a:r>
            <a:r>
              <a:rPr lang="zh-CN" altLang="en-US">
                <a:ea typeface="宋体" panose="02010600030101010101" pitchFamily="2" charset="-122"/>
              </a:rPr>
              <a:t>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vlen; i++)</a:t>
            </a:r>
            <a:endParaRPr lang="en-US" altLang="zh-CN">
              <a:ea typeface="宋体" panose="02010600030101010101" pitchFamily="2" charset="-122"/>
            </a:endParaRPr>
          </a:p>
          <a:p>
            <a:pPr eaLnBrk="1" hangingPunct="1"/>
            <a:r>
              <a:rPr lang="en-US" altLang="zh-CN">
                <a:ea typeface="宋体" panose="02010600030101010101" pitchFamily="2" charset="-122"/>
              </a:rPr>
              <a:t>            for (int j = i+1; j &lt; vlen; j++)</a:t>
            </a:r>
            <a:endParaRPr lang="en-US" altLang="zh-CN">
              <a:ea typeface="宋体" panose="02010600030101010101" pitchFamily="2" charset="-122"/>
            </a:endParaRPr>
          </a:p>
          <a:p>
            <a:pPr eaLnBrk="1" hangingPunct="1"/>
            <a:r>
              <a:rPr lang="en-US" altLang="zh-CN">
                <a:ea typeface="宋体" panose="02010600030101010101" pitchFamily="2" charset="-122"/>
              </a:rPr>
              <a:t>                if (this.matrix[i][j]!=INF)</a:t>
            </a:r>
            <a:endParaRPr lang="en-US" altLang="zh-CN">
              <a:ea typeface="宋体" panose="02010600030101010101" pitchFamily="2" charset="-122"/>
            </a:endParaRPr>
          </a:p>
          <a:p>
            <a:pPr eaLnBrk="1" hangingPunct="1"/>
            <a:r>
              <a:rPr lang="en-US" altLang="zh-CN">
                <a:ea typeface="宋体" panose="02010600030101010101" pitchFamily="2" charset="-122"/>
              </a:rPr>
              <a:t>                	edgeNum++;</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返回</a:t>
            </a:r>
            <a:r>
              <a:rPr lang="en-US" altLang="zh-CN">
                <a:ea typeface="宋体" panose="02010600030101010101" pitchFamily="2" charset="-122"/>
              </a:rPr>
              <a:t>ch</a:t>
            </a:r>
            <a:r>
              <a:rPr lang="zh-CN" altLang="en-US">
                <a:ea typeface="宋体" panose="02010600030101010101" pitchFamily="2" charset="-122"/>
              </a:rPr>
              <a:t>位置</a:t>
            </a:r>
            <a:r>
              <a:rPr lang="en-US" altLang="zh-CN">
                <a:ea typeface="宋体" panose="02010600030101010101" pitchFamily="2" charset="-122"/>
              </a:rPr>
              <a:t>, </a:t>
            </a:r>
            <a:r>
              <a:rPr lang="zh-CN" altLang="en-US">
                <a:ea typeface="宋体" panose="02010600030101010101" pitchFamily="2" charset="-122"/>
              </a:rPr>
              <a:t>返回是第几个顶点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private int getPosition(char ch) {</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vertexs.length; i++)</a:t>
            </a:r>
            <a:endParaRPr lang="en-US" altLang="zh-CN">
              <a:ea typeface="宋体" panose="02010600030101010101" pitchFamily="2" charset="-122"/>
            </a:endParaRPr>
          </a:p>
          <a:p>
            <a:pPr eaLnBrk="1" hangingPunct="1"/>
            <a:r>
              <a:rPr lang="en-US" altLang="zh-CN">
                <a:ea typeface="宋体" panose="02010600030101010101" pitchFamily="2" charset="-122"/>
              </a:rPr>
              <a:t>			if (vertexs[i] == ch)</a:t>
            </a:r>
            <a:endParaRPr lang="en-US" altLang="zh-CN">
              <a:ea typeface="宋体" panose="02010600030101010101" pitchFamily="2" charset="-122"/>
            </a:endParaRPr>
          </a:p>
          <a:p>
            <a:pPr eaLnBrk="1" hangingPunct="1"/>
            <a:r>
              <a:rPr lang="en-US" altLang="zh-CN">
                <a:ea typeface="宋体" panose="02010600030101010101" pitchFamily="2" charset="-122"/>
              </a:rPr>
              <a:t>				return i;</a:t>
            </a:r>
            <a:endParaRPr lang="en-US" altLang="zh-CN">
              <a:ea typeface="宋体" panose="02010600030101010101" pitchFamily="2" charset="-122"/>
            </a:endParaRPr>
          </a:p>
          <a:p>
            <a:pPr eaLnBrk="1" hangingPunct="1"/>
            <a:r>
              <a:rPr lang="en-US" altLang="zh-CN">
                <a:ea typeface="宋体" panose="02010600030101010101" pitchFamily="2" charset="-122"/>
              </a:rPr>
              <a:t>		return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打印矩阵队列图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print() {</a:t>
            </a:r>
            <a:endParaRPr lang="en-US" altLang="zh-CN">
              <a:ea typeface="宋体" panose="02010600030101010101" pitchFamily="2" charset="-122"/>
            </a:endParaRPr>
          </a:p>
          <a:p>
            <a:pPr eaLnBrk="1" hangingPunct="1"/>
            <a:r>
              <a:rPr lang="en-US" altLang="zh-CN">
                <a:ea typeface="宋体" panose="02010600030101010101" pitchFamily="2" charset="-122"/>
              </a:rPr>
              <a:t>		System.out.printf("Martix Graph:\n");</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vertexs.length; i++) {</a:t>
            </a:r>
            <a:endParaRPr lang="en-US" altLang="zh-CN">
              <a:ea typeface="宋体" panose="02010600030101010101" pitchFamily="2" charset="-122"/>
            </a:endParaRPr>
          </a:p>
          <a:p>
            <a:pPr eaLnBrk="1" hangingPunct="1"/>
            <a:r>
              <a:rPr lang="en-US" altLang="zh-CN">
                <a:ea typeface="宋体" panose="02010600030101010101" pitchFamily="2" charset="-122"/>
              </a:rPr>
              <a:t>			for (int j = 0; j &lt; vertexs.length; j++)</a:t>
            </a:r>
            <a:endParaRPr lang="en-US" altLang="zh-CN">
              <a:ea typeface="宋体" panose="02010600030101010101" pitchFamily="2" charset="-122"/>
            </a:endParaRPr>
          </a:p>
          <a:p>
            <a:pPr eaLnBrk="1" hangingPunct="1"/>
            <a:r>
              <a:rPr lang="en-US" altLang="zh-CN">
                <a:ea typeface="宋体" panose="02010600030101010101" pitchFamily="2" charset="-122"/>
              </a:rPr>
              <a:t>				System.out.printf("%20d", matrix[i][j]);</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克鲁斯卡尔（</a:t>
            </a:r>
            <a:r>
              <a:rPr lang="en-US" altLang="zh-CN">
                <a:ea typeface="宋体" panose="02010600030101010101" pitchFamily="2" charset="-122"/>
              </a:rPr>
              <a:t>Kruskal)</a:t>
            </a:r>
            <a:r>
              <a:rPr lang="zh-CN" altLang="en-US">
                <a:ea typeface="宋体" panose="02010600030101010101" pitchFamily="2" charset="-122"/>
              </a:rPr>
              <a:t>最小生成树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void kruskal() {</a:t>
            </a:r>
            <a:endParaRPr lang="en-US" altLang="zh-CN">
              <a:ea typeface="宋体" panose="02010600030101010101" pitchFamily="2" charset="-122"/>
            </a:endParaRPr>
          </a:p>
          <a:p>
            <a:pPr eaLnBrk="1" hangingPunct="1"/>
            <a:r>
              <a:rPr lang="en-US" altLang="zh-CN">
                <a:ea typeface="宋体" panose="02010600030101010101" pitchFamily="2" charset="-122"/>
              </a:rPr>
              <a:t>        int index = 0;                      // rets</a:t>
            </a:r>
            <a:r>
              <a:rPr lang="zh-CN" altLang="en-US">
                <a:ea typeface="宋体" panose="02010600030101010101" pitchFamily="2" charset="-122"/>
              </a:rPr>
              <a:t>数组的索引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ends = new int[edgeNum];     // </a:t>
            </a:r>
            <a:r>
              <a:rPr lang="zh-CN" altLang="en-US">
                <a:ea typeface="宋体" panose="02010600030101010101" pitchFamily="2" charset="-122"/>
              </a:rPr>
              <a:t>用于保存</a:t>
            </a:r>
            <a:r>
              <a:rPr lang="en-US" altLang="zh-CN">
                <a:ea typeface="宋体" panose="02010600030101010101" pitchFamily="2" charset="-122"/>
              </a:rPr>
              <a:t>"</a:t>
            </a:r>
            <a:r>
              <a:rPr lang="zh-CN" altLang="en-US">
                <a:ea typeface="宋体" panose="02010600030101010101" pitchFamily="2" charset="-122"/>
              </a:rPr>
              <a:t>已有最小生成树</a:t>
            </a:r>
            <a:r>
              <a:rPr lang="en-US" altLang="zh-CN">
                <a:ea typeface="宋体" panose="02010600030101010101" pitchFamily="2" charset="-122"/>
              </a:rPr>
              <a:t>"</a:t>
            </a:r>
            <a:r>
              <a:rPr lang="zh-CN" altLang="en-US">
                <a:ea typeface="宋体" panose="02010600030101010101" pitchFamily="2" charset="-122"/>
              </a:rPr>
              <a:t>中每个顶点在该最小树中的终点。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EData[] rets = new EData[edgeNum];  // </a:t>
            </a:r>
            <a:r>
              <a:rPr lang="zh-CN" altLang="en-US">
                <a:ea typeface="宋体" panose="02010600030101010101" pitchFamily="2" charset="-122"/>
              </a:rPr>
              <a:t>结果数组，保存</a:t>
            </a:r>
            <a:r>
              <a:rPr lang="en-US" altLang="zh-CN">
                <a:ea typeface="宋体" panose="02010600030101010101" pitchFamily="2" charset="-122"/>
              </a:rPr>
              <a:t>kruskal</a:t>
            </a:r>
            <a:r>
              <a:rPr lang="zh-CN" altLang="en-US">
                <a:ea typeface="宋体" panose="02010600030101010101" pitchFamily="2" charset="-122"/>
              </a:rPr>
              <a:t>最小生成树的边</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获取</a:t>
            </a:r>
            <a:r>
              <a:rPr lang="en-US" altLang="zh-CN">
                <a:ea typeface="宋体" panose="02010600030101010101" pitchFamily="2" charset="-122"/>
              </a:rPr>
              <a:t>"</a:t>
            </a:r>
            <a:r>
              <a:rPr lang="zh-CN" altLang="en-US">
                <a:ea typeface="宋体" panose="02010600030101010101" pitchFamily="2" charset="-122"/>
              </a:rPr>
              <a:t>图中所有的边</a:t>
            </a:r>
            <a:r>
              <a:rPr lang="en-US" altLang="zh-CN">
                <a:ea typeface="宋体" panose="02010600030101010101" pitchFamily="2" charset="-122"/>
              </a:rPr>
              <a:t>" </a:t>
            </a:r>
            <a:r>
              <a:rPr lang="zh-CN" altLang="en-US">
                <a:ea typeface="宋体" panose="02010600030101010101" pitchFamily="2" charset="-122"/>
              </a:rPr>
              <a:t>共</a:t>
            </a:r>
            <a:r>
              <a:rPr lang="en-US" altLang="zh-CN">
                <a:ea typeface="宋体" panose="02010600030101010101" pitchFamily="2" charset="-122"/>
              </a:rPr>
              <a:t>12</a:t>
            </a:r>
            <a:r>
              <a:rPr lang="zh-CN" altLang="en-US">
                <a:ea typeface="宋体" panose="02010600030101010101" pitchFamily="2" charset="-122"/>
              </a:rPr>
              <a:t>条</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EData[] edges = getEdges();</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System.out.println(Arrays.toString(edges) + edges.length);</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将边按照</a:t>
            </a:r>
            <a:r>
              <a:rPr lang="en-US" altLang="zh-CN">
                <a:ea typeface="宋体" panose="02010600030101010101" pitchFamily="2" charset="-122"/>
              </a:rPr>
              <a:t>"</a:t>
            </a:r>
            <a:r>
              <a:rPr lang="zh-CN" altLang="en-US">
                <a:ea typeface="宋体" panose="02010600030101010101" pitchFamily="2" charset="-122"/>
              </a:rPr>
              <a:t>权</a:t>
            </a:r>
            <a:r>
              <a:rPr lang="en-US" altLang="zh-CN">
                <a:ea typeface="宋体" panose="02010600030101010101" pitchFamily="2" charset="-122"/>
              </a:rPr>
              <a:t>"</a:t>
            </a:r>
            <a:r>
              <a:rPr lang="zh-CN" altLang="en-US">
                <a:ea typeface="宋体" panose="02010600030101010101" pitchFamily="2" charset="-122"/>
              </a:rPr>
              <a:t>的大小进行排序</a:t>
            </a:r>
            <a:r>
              <a:rPr lang="en-US" altLang="zh-CN">
                <a:ea typeface="宋体" panose="02010600030101010101" pitchFamily="2" charset="-122"/>
              </a:rPr>
              <a:t>(</a:t>
            </a:r>
            <a:r>
              <a:rPr lang="zh-CN" altLang="en-US">
                <a:ea typeface="宋体" panose="02010600030101010101" pitchFamily="2" charset="-122"/>
              </a:rPr>
              <a:t>从小到大</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sortEdges(edges, edges.length);</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for (int i=0; i&lt;edgeNum; i++) {</a:t>
            </a:r>
            <a:endParaRPr lang="en-US" altLang="zh-CN">
              <a:ea typeface="宋体" panose="02010600030101010101" pitchFamily="2" charset="-122"/>
            </a:endParaRPr>
          </a:p>
          <a:p>
            <a:pPr eaLnBrk="1" hangingPunct="1"/>
            <a:r>
              <a:rPr lang="en-US" altLang="zh-CN">
                <a:ea typeface="宋体" panose="02010600030101010101" pitchFamily="2" charset="-122"/>
              </a:rPr>
              <a:t>            int p1 = getPosition(edges[i].start);      // </a:t>
            </a:r>
            <a:r>
              <a:rPr lang="zh-CN" altLang="en-US">
                <a:ea typeface="宋体" panose="02010600030101010101" pitchFamily="2" charset="-122"/>
              </a:rPr>
              <a:t>获取第</a:t>
            </a:r>
            <a:r>
              <a:rPr lang="en-US" altLang="zh-CN">
                <a:ea typeface="宋体" panose="02010600030101010101" pitchFamily="2" charset="-122"/>
              </a:rPr>
              <a:t>i</a:t>
            </a:r>
            <a:r>
              <a:rPr lang="zh-CN" altLang="en-US">
                <a:ea typeface="宋体" panose="02010600030101010101" pitchFamily="2" charset="-122"/>
              </a:rPr>
              <a:t>条边的</a:t>
            </a:r>
            <a:r>
              <a:rPr lang="en-US" altLang="zh-CN">
                <a:ea typeface="宋体" panose="02010600030101010101" pitchFamily="2" charset="-122"/>
              </a:rPr>
              <a:t>"</a:t>
            </a:r>
            <a:r>
              <a:rPr lang="zh-CN" altLang="en-US">
                <a:ea typeface="宋体" panose="02010600030101010101" pitchFamily="2" charset="-122"/>
              </a:rPr>
              <a:t>起点</a:t>
            </a:r>
            <a:r>
              <a:rPr lang="en-US" altLang="zh-CN">
                <a:ea typeface="宋体" panose="02010600030101010101" pitchFamily="2" charset="-122"/>
              </a:rPr>
              <a:t>"</a:t>
            </a:r>
            <a:r>
              <a:rPr lang="zh-CN" altLang="en-US">
                <a:ea typeface="宋体" panose="02010600030101010101" pitchFamily="2" charset="-122"/>
              </a:rPr>
              <a:t>的序号</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p2 = getPosition(edges[i].end);        // </a:t>
            </a:r>
            <a:r>
              <a:rPr lang="zh-CN" altLang="en-US">
                <a:ea typeface="宋体" panose="02010600030101010101" pitchFamily="2" charset="-122"/>
              </a:rPr>
              <a:t>获取第</a:t>
            </a:r>
            <a:r>
              <a:rPr lang="en-US" altLang="zh-CN">
                <a:ea typeface="宋体" panose="02010600030101010101" pitchFamily="2" charset="-122"/>
              </a:rPr>
              <a:t>i</a:t>
            </a:r>
            <a:r>
              <a:rPr lang="zh-CN" altLang="en-US">
                <a:ea typeface="宋体" panose="02010600030101010101" pitchFamily="2" charset="-122"/>
              </a:rPr>
              <a:t>条边的</a:t>
            </a:r>
            <a:r>
              <a:rPr lang="en-US" altLang="zh-CN">
                <a:ea typeface="宋体" panose="02010600030101010101" pitchFamily="2" charset="-122"/>
              </a:rPr>
              <a:t>"</a:t>
            </a:r>
            <a:r>
              <a:rPr lang="zh-CN" altLang="en-US">
                <a:ea typeface="宋体" panose="02010600030101010101" pitchFamily="2" charset="-122"/>
              </a:rPr>
              <a:t>终点</a:t>
            </a:r>
            <a:r>
              <a:rPr lang="en-US" altLang="zh-CN">
                <a:ea typeface="宋体" panose="02010600030101010101" pitchFamily="2" charset="-122"/>
              </a:rPr>
              <a:t>"</a:t>
            </a:r>
            <a:r>
              <a:rPr lang="zh-CN" altLang="en-US">
                <a:ea typeface="宋体" panose="02010600030101010101" pitchFamily="2" charset="-122"/>
              </a:rPr>
              <a:t>的序号</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 = getEnd(ends, p1);                 // </a:t>
            </a:r>
            <a:r>
              <a:rPr lang="zh-CN" altLang="en-US">
                <a:ea typeface="宋体" panose="02010600030101010101" pitchFamily="2" charset="-122"/>
              </a:rPr>
              <a:t>获取</a:t>
            </a:r>
            <a:r>
              <a:rPr lang="en-US" altLang="zh-CN">
                <a:ea typeface="宋体" panose="02010600030101010101" pitchFamily="2" charset="-122"/>
              </a:rPr>
              <a:t>p1</a:t>
            </a:r>
            <a:r>
              <a:rPr lang="zh-CN" altLang="en-US">
                <a:ea typeface="宋体" panose="02010600030101010101" pitchFamily="2" charset="-122"/>
              </a:rPr>
              <a:t>在</a:t>
            </a:r>
            <a:r>
              <a:rPr lang="en-US" altLang="zh-CN">
                <a:ea typeface="宋体" panose="02010600030101010101" pitchFamily="2" charset="-122"/>
              </a:rPr>
              <a:t>"</a:t>
            </a:r>
            <a:r>
              <a:rPr lang="zh-CN" altLang="en-US">
                <a:ea typeface="宋体" panose="02010600030101010101" pitchFamily="2" charset="-122"/>
              </a:rPr>
              <a:t>已有的最小生成树</a:t>
            </a:r>
            <a:r>
              <a:rPr lang="en-US" altLang="zh-CN">
                <a:ea typeface="宋体" panose="02010600030101010101" pitchFamily="2" charset="-122"/>
              </a:rPr>
              <a:t>"</a:t>
            </a:r>
            <a:r>
              <a:rPr lang="zh-CN" altLang="en-US">
                <a:ea typeface="宋体" panose="02010600030101010101" pitchFamily="2" charset="-122"/>
              </a:rPr>
              <a:t>中的终点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n = getEnd(ends, p2);                 // </a:t>
            </a:r>
            <a:r>
              <a:rPr lang="zh-CN" altLang="en-US">
                <a:ea typeface="宋体" panose="02010600030101010101" pitchFamily="2" charset="-122"/>
              </a:rPr>
              <a:t>获取</a:t>
            </a:r>
            <a:r>
              <a:rPr lang="en-US" altLang="zh-CN">
                <a:ea typeface="宋体" panose="02010600030101010101" pitchFamily="2" charset="-122"/>
              </a:rPr>
              <a:t>p2</a:t>
            </a:r>
            <a:r>
              <a:rPr lang="zh-CN" altLang="en-US">
                <a:ea typeface="宋体" panose="02010600030101010101" pitchFamily="2" charset="-122"/>
              </a:rPr>
              <a:t>在</a:t>
            </a:r>
            <a:r>
              <a:rPr lang="en-US" altLang="zh-CN">
                <a:ea typeface="宋体" panose="02010600030101010101" pitchFamily="2" charset="-122"/>
              </a:rPr>
              <a:t>"</a:t>
            </a:r>
            <a:r>
              <a:rPr lang="zh-CN" altLang="en-US">
                <a:ea typeface="宋体" panose="02010600030101010101" pitchFamily="2" charset="-122"/>
              </a:rPr>
              <a:t>已有的最小生成树</a:t>
            </a:r>
            <a:r>
              <a:rPr lang="en-US" altLang="zh-CN">
                <a:ea typeface="宋体" panose="02010600030101010101" pitchFamily="2" charset="-122"/>
              </a:rPr>
              <a:t>"</a:t>
            </a:r>
            <a:r>
              <a:rPr lang="zh-CN" altLang="en-US">
                <a:ea typeface="宋体" panose="02010600030101010101" pitchFamily="2" charset="-122"/>
              </a:rPr>
              <a:t>中的终点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a:t>
            </a:r>
            <a:r>
              <a:rPr lang="en-US" altLang="zh-CN">
                <a:ea typeface="宋体" panose="02010600030101010101" pitchFamily="2" charset="-122"/>
              </a:rPr>
              <a:t>m!=n</a:t>
            </a:r>
            <a:r>
              <a:rPr lang="zh-CN" altLang="en-US">
                <a:ea typeface="宋体" panose="02010600030101010101" pitchFamily="2" charset="-122"/>
              </a:rPr>
              <a:t>，意味着</a:t>
            </a:r>
            <a:r>
              <a:rPr lang="en-US" altLang="zh-CN">
                <a:ea typeface="宋体" panose="02010600030101010101" pitchFamily="2" charset="-122"/>
              </a:rPr>
              <a:t>"</a:t>
            </a:r>
            <a:r>
              <a:rPr lang="zh-CN" altLang="en-US">
                <a:ea typeface="宋体" panose="02010600030101010101" pitchFamily="2" charset="-122"/>
              </a:rPr>
              <a:t>边</a:t>
            </a:r>
            <a:r>
              <a:rPr lang="en-US" altLang="zh-CN">
                <a:ea typeface="宋体" panose="02010600030101010101" pitchFamily="2" charset="-122"/>
              </a:rPr>
              <a:t>i"</a:t>
            </a:r>
            <a:r>
              <a:rPr lang="zh-CN" altLang="en-US">
                <a:ea typeface="宋体" panose="02010600030101010101" pitchFamily="2" charset="-122"/>
              </a:rPr>
              <a:t>与</a:t>
            </a:r>
            <a:r>
              <a:rPr lang="en-US" altLang="zh-CN">
                <a:ea typeface="宋体" panose="02010600030101010101" pitchFamily="2" charset="-122"/>
              </a:rPr>
              <a:t>"</a:t>
            </a:r>
            <a:r>
              <a:rPr lang="zh-CN" altLang="en-US">
                <a:ea typeface="宋体" panose="02010600030101010101" pitchFamily="2" charset="-122"/>
              </a:rPr>
              <a:t>已经添加到最小生成树中的顶点</a:t>
            </a:r>
            <a:r>
              <a:rPr lang="en-US" altLang="zh-CN">
                <a:ea typeface="宋体" panose="02010600030101010101" pitchFamily="2" charset="-122"/>
              </a:rPr>
              <a:t>"</a:t>
            </a:r>
            <a:r>
              <a:rPr lang="zh-CN" altLang="en-US">
                <a:ea typeface="宋体" panose="02010600030101010101" pitchFamily="2" charset="-122"/>
              </a:rPr>
              <a:t>没有形成环路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如果形成环路，就不能加入到 </a:t>
            </a:r>
            <a:r>
              <a:rPr lang="en-US" altLang="zh-CN">
                <a:ea typeface="宋体" panose="02010600030101010101" pitchFamily="2" charset="-122"/>
              </a:rPr>
              <a:t>rets</a:t>
            </a:r>
            <a:r>
              <a:rPr lang="zh-CN" altLang="en-US">
                <a:ea typeface="宋体" panose="02010600030101010101" pitchFamily="2" charset="-122"/>
              </a:rPr>
              <a:t>数组中</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(m != n) {</a:t>
            </a:r>
            <a:endParaRPr lang="en-US" altLang="zh-CN">
              <a:ea typeface="宋体" panose="02010600030101010101" pitchFamily="2" charset="-122"/>
            </a:endParaRPr>
          </a:p>
          <a:p>
            <a:pPr eaLnBrk="1" hangingPunct="1"/>
            <a:r>
              <a:rPr lang="en-US" altLang="zh-CN">
                <a:ea typeface="宋体" panose="02010600030101010101" pitchFamily="2" charset="-122"/>
              </a:rPr>
              <a:t>            	ends[m] = n;                       // </a:t>
            </a:r>
            <a:r>
              <a:rPr lang="zh-CN" altLang="en-US">
                <a:ea typeface="宋体" panose="02010600030101010101" pitchFamily="2" charset="-122"/>
              </a:rPr>
              <a:t>设置</a:t>
            </a:r>
            <a:r>
              <a:rPr lang="en-US" altLang="zh-CN">
                <a:ea typeface="宋体" panose="02010600030101010101" pitchFamily="2" charset="-122"/>
              </a:rPr>
              <a:t>m</a:t>
            </a:r>
            <a:r>
              <a:rPr lang="zh-CN" altLang="en-US">
                <a:ea typeface="宋体" panose="02010600030101010101" pitchFamily="2" charset="-122"/>
              </a:rPr>
              <a:t>在</a:t>
            </a:r>
            <a:r>
              <a:rPr lang="en-US" altLang="zh-CN">
                <a:ea typeface="宋体" panose="02010600030101010101" pitchFamily="2" charset="-122"/>
              </a:rPr>
              <a:t>"</a:t>
            </a:r>
            <a:r>
              <a:rPr lang="zh-CN" altLang="en-US">
                <a:ea typeface="宋体" panose="02010600030101010101" pitchFamily="2" charset="-122"/>
              </a:rPr>
              <a:t>已有的最小生成树</a:t>
            </a:r>
            <a:r>
              <a:rPr lang="en-US" altLang="zh-CN">
                <a:ea typeface="宋体" panose="02010600030101010101" pitchFamily="2" charset="-122"/>
              </a:rPr>
              <a:t>"</a:t>
            </a:r>
            <a:r>
              <a:rPr lang="zh-CN" altLang="en-US">
                <a:ea typeface="宋体" panose="02010600030101010101" pitchFamily="2" charset="-122"/>
              </a:rPr>
              <a:t>中的终点为</a:t>
            </a:r>
            <a:r>
              <a:rPr lang="en-US" altLang="zh-CN">
                <a:ea typeface="宋体" panose="02010600030101010101" pitchFamily="2" charset="-122"/>
              </a:rPr>
              <a:t>n</a:t>
            </a:r>
            <a:endParaRPr lang="en-US" altLang="zh-CN">
              <a:ea typeface="宋体" panose="02010600030101010101" pitchFamily="2" charset="-122"/>
            </a:endParaRPr>
          </a:p>
          <a:p>
            <a:pPr eaLnBrk="1" hangingPunct="1"/>
            <a:r>
              <a:rPr lang="en-US" altLang="zh-CN">
                <a:ea typeface="宋体" panose="02010600030101010101" pitchFamily="2" charset="-122"/>
              </a:rPr>
              <a:t>                rets[index++] = edges[i];           // </a:t>
            </a:r>
            <a:r>
              <a:rPr lang="zh-CN" altLang="en-US">
                <a:ea typeface="宋体" panose="02010600030101010101" pitchFamily="2" charset="-122"/>
              </a:rPr>
              <a:t>保存结果</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统计并打印</a:t>
            </a:r>
            <a:r>
              <a:rPr lang="en-US" altLang="zh-CN">
                <a:ea typeface="宋体" panose="02010600030101010101" pitchFamily="2" charset="-122"/>
              </a:rPr>
              <a:t>"kruskal</a:t>
            </a:r>
            <a:r>
              <a:rPr lang="zh-CN" altLang="en-US">
                <a:ea typeface="宋体" panose="02010600030101010101" pitchFamily="2" charset="-122"/>
              </a:rPr>
              <a:t>最小生成树</a:t>
            </a:r>
            <a:r>
              <a:rPr lang="en-US" altLang="zh-CN">
                <a:ea typeface="宋体" panose="02010600030101010101" pitchFamily="2" charset="-122"/>
              </a:rPr>
              <a:t>"</a:t>
            </a:r>
            <a:r>
              <a:rPr lang="zh-CN" altLang="en-US">
                <a:ea typeface="宋体" panose="02010600030101010101" pitchFamily="2" charset="-122"/>
              </a:rPr>
              <a:t>的信息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length = 0;</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index; i++)</a:t>
            </a:r>
            <a:endParaRPr lang="en-US" altLang="zh-CN">
              <a:ea typeface="宋体" panose="02010600030101010101" pitchFamily="2" charset="-122"/>
            </a:endParaRPr>
          </a:p>
          <a:p>
            <a:pPr eaLnBrk="1" hangingPunct="1"/>
            <a:r>
              <a:rPr lang="en-US" altLang="zh-CN">
                <a:ea typeface="宋体" panose="02010600030101010101" pitchFamily="2" charset="-122"/>
              </a:rPr>
              <a:t>            length += rets[i].weight;</a:t>
            </a:r>
            <a:endParaRPr lang="en-US" altLang="zh-CN">
              <a:ea typeface="宋体" panose="02010600030101010101" pitchFamily="2" charset="-122"/>
            </a:endParaRPr>
          </a:p>
          <a:p>
            <a:pPr eaLnBrk="1" hangingPunct="1"/>
            <a:r>
              <a:rPr lang="en-US" altLang="zh-CN">
                <a:ea typeface="宋体" panose="02010600030101010101" pitchFamily="2" charset="-122"/>
              </a:rPr>
              <a:t>        System.out.printf("Kruskal=%d: ", length);</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index; i++)</a:t>
            </a:r>
            <a:endParaRPr lang="en-US" altLang="zh-CN">
              <a:ea typeface="宋体" panose="02010600030101010101" pitchFamily="2" charset="-122"/>
            </a:endParaRPr>
          </a:p>
          <a:p>
            <a:pPr eaLnBrk="1" hangingPunct="1"/>
            <a:r>
              <a:rPr lang="en-US" altLang="zh-CN">
                <a:ea typeface="宋体" panose="02010600030101010101" pitchFamily="2" charset="-122"/>
              </a:rPr>
              <a:t>            System.out.printf("(%c,%c) ", rets[i].start, rets[i].end);</a:t>
            </a:r>
            <a:endParaRPr lang="en-US" altLang="zh-CN">
              <a:ea typeface="宋体" panose="02010600030101010101" pitchFamily="2" charset="-122"/>
            </a:endParaRPr>
          </a:p>
          <a:p>
            <a:pPr eaLnBrk="1" hangingPunct="1"/>
            <a:r>
              <a:rPr lang="en-US" altLang="zh-CN">
                <a:ea typeface="宋体" panose="02010600030101010101" pitchFamily="2" charset="-122"/>
              </a:rPr>
              <a:t>        System.out.printf("\n");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获取图中的边</a:t>
            </a:r>
            <a:r>
              <a:rPr lang="en-US" altLang="zh-CN">
                <a:ea typeface="宋体" panose="02010600030101010101" pitchFamily="2" charset="-122"/>
              </a:rPr>
              <a:t>,</a:t>
            </a:r>
            <a:r>
              <a:rPr lang="zh-CN" altLang="en-US">
                <a:ea typeface="宋体" panose="02010600030101010101" pitchFamily="2" charset="-122"/>
              </a:rPr>
              <a:t>放到 </a:t>
            </a:r>
            <a:r>
              <a:rPr lang="en-US" altLang="zh-CN">
                <a:ea typeface="宋体" panose="02010600030101010101" pitchFamily="2" charset="-122"/>
              </a:rPr>
              <a:t>EData[] </a:t>
            </a:r>
            <a:r>
              <a:rPr lang="zh-CN" altLang="en-US">
                <a:ea typeface="宋体" panose="02010600030101010101" pitchFamily="2" charset="-122"/>
              </a:rPr>
              <a:t>数组中</a:t>
            </a:r>
            <a:r>
              <a:rPr lang="en-US" altLang="zh-CN">
                <a:ea typeface="宋体" panose="02010600030101010101" pitchFamily="2" charset="-122"/>
              </a:rPr>
              <a:t>, </a:t>
            </a:r>
            <a:r>
              <a:rPr lang="zh-CN" altLang="en-US">
                <a:ea typeface="宋体" panose="02010600030101010101" pitchFamily="2" charset="-122"/>
              </a:rPr>
              <a:t>后面我们要遍历该数组</a:t>
            </a:r>
            <a:endParaRPr lang="zh-CN" altLang="en-US">
              <a:ea typeface="宋体" panose="02010600030101010101" pitchFamily="2" charset="-122"/>
            </a:endParaRPr>
          </a:p>
          <a:p>
            <a:pPr eaLnBrk="1" hangingPunct="1"/>
            <a:r>
              <a:rPr lang="zh-CN" altLang="en-US">
                <a:ea typeface="宋体" panose="02010600030101010101" pitchFamily="2" charset="-122"/>
              </a:rPr>
              <a:t>     * 存放形式 </a:t>
            </a:r>
            <a:r>
              <a:rPr lang="en-US" altLang="zh-CN">
                <a:ea typeface="宋体" panose="02010600030101010101" pitchFamily="2" charset="-122"/>
              </a:rPr>
              <a:t>[['A','B', 12],['B','F',7]]</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private EData[] getEdges() {</a:t>
            </a:r>
            <a:endParaRPr lang="en-US" altLang="zh-CN">
              <a:ea typeface="宋体" panose="02010600030101010101" pitchFamily="2" charset="-122"/>
            </a:endParaRPr>
          </a:p>
          <a:p>
            <a:pPr eaLnBrk="1" hangingPunct="1"/>
            <a:r>
              <a:rPr lang="en-US" altLang="zh-CN">
                <a:ea typeface="宋体" panose="02010600030101010101" pitchFamily="2" charset="-122"/>
              </a:rPr>
              <a:t>        int index=0;</a:t>
            </a:r>
            <a:endParaRPr lang="en-US" altLang="zh-CN">
              <a:ea typeface="宋体" panose="02010600030101010101" pitchFamily="2" charset="-122"/>
            </a:endParaRPr>
          </a:p>
          <a:p>
            <a:pPr eaLnBrk="1" hangingPunct="1"/>
            <a:r>
              <a:rPr lang="en-US" altLang="zh-CN">
                <a:ea typeface="宋体" panose="02010600030101010101" pitchFamily="2" charset="-122"/>
              </a:rPr>
              <a:t>        EData[] edges = new EData[edgeNum];</a:t>
            </a:r>
            <a:endParaRPr lang="en-US" altLang="zh-CN">
              <a:ea typeface="宋体" panose="02010600030101010101" pitchFamily="2" charset="-122"/>
            </a:endParaRPr>
          </a:p>
          <a:p>
            <a:pPr eaLnBrk="1" hangingPunct="1"/>
            <a:r>
              <a:rPr lang="en-US" altLang="zh-CN">
                <a:ea typeface="宋体" panose="02010600030101010101" pitchFamily="2" charset="-122"/>
              </a:rPr>
              <a:t>        for (int i=0; i &lt; vertexs.length; i++) {</a:t>
            </a:r>
            <a:endParaRPr lang="en-US" altLang="zh-CN">
              <a:ea typeface="宋体" panose="02010600030101010101" pitchFamily="2" charset="-122"/>
            </a:endParaRPr>
          </a:p>
          <a:p>
            <a:pPr eaLnBrk="1" hangingPunct="1"/>
            <a:r>
              <a:rPr lang="en-US" altLang="zh-CN">
                <a:ea typeface="宋体" panose="02010600030101010101" pitchFamily="2" charset="-122"/>
              </a:rPr>
              <a:t>            for (int j=i+1; j &lt; vertexs.length; j++) {</a:t>
            </a:r>
            <a:endParaRPr lang="en-US" altLang="zh-CN">
              <a:ea typeface="宋体" panose="02010600030101010101" pitchFamily="2" charset="-122"/>
            </a:endParaRPr>
          </a:p>
          <a:p>
            <a:pPr eaLnBrk="1" hangingPunct="1"/>
            <a:r>
              <a:rPr lang="en-US" altLang="zh-CN">
                <a:ea typeface="宋体" panose="02010600030101010101" pitchFamily="2" charset="-122"/>
              </a:rPr>
              <a:t>                if (matrix[i][j]!=INF) {</a:t>
            </a:r>
            <a:endParaRPr lang="en-US" altLang="zh-CN">
              <a:ea typeface="宋体" panose="02010600030101010101" pitchFamily="2" charset="-122"/>
            </a:endParaRPr>
          </a:p>
          <a:p>
            <a:pPr eaLnBrk="1" hangingPunct="1"/>
            <a:r>
              <a:rPr lang="en-US" altLang="zh-CN">
                <a:ea typeface="宋体" panose="02010600030101010101" pitchFamily="2" charset="-122"/>
              </a:rPr>
              <a:t>                    edges[index++] = new EData(vertexs[i], vertexs[j], matrix[i][j]);</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edges;</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对边按照权值大小进行排序</a:t>
            </a:r>
            <a:r>
              <a:rPr lang="en-US" altLang="zh-CN">
                <a:ea typeface="宋体" panose="02010600030101010101" pitchFamily="2" charset="-122"/>
              </a:rPr>
              <a:t>(</a:t>
            </a:r>
            <a:r>
              <a:rPr lang="zh-CN" altLang="en-US">
                <a:ea typeface="宋体" panose="02010600030101010101" pitchFamily="2" charset="-122"/>
              </a:rPr>
              <a:t>由小到大</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private void sortEdges(EData[] edges, int elen)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for (int i=0; i&lt;edges.length - 1; i++) {</a:t>
            </a:r>
            <a:endParaRPr lang="en-US" altLang="zh-CN">
              <a:ea typeface="宋体" panose="02010600030101010101" pitchFamily="2" charset="-122"/>
            </a:endParaRPr>
          </a:p>
          <a:p>
            <a:pPr eaLnBrk="1" hangingPunct="1"/>
            <a:r>
              <a:rPr lang="en-US" altLang="zh-CN">
                <a:ea typeface="宋体" panose="02010600030101010101" pitchFamily="2" charset="-122"/>
              </a:rPr>
              <a:t>            for (int j=0; j&lt;edges.length - 1 - i; j++)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(edges[j].weight &gt; edges[j+1].weight)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交换</a:t>
            </a:r>
            <a:r>
              <a:rPr lang="en-US" altLang="zh-CN">
                <a:ea typeface="宋体" panose="02010600030101010101" pitchFamily="2" charset="-122"/>
              </a:rPr>
              <a:t>"</a:t>
            </a:r>
            <a:r>
              <a:rPr lang="zh-CN" altLang="en-US">
                <a:ea typeface="宋体" panose="02010600030101010101" pitchFamily="2" charset="-122"/>
              </a:rPr>
              <a:t>边</a:t>
            </a:r>
            <a:r>
              <a:rPr lang="en-US" altLang="zh-CN">
                <a:ea typeface="宋体" panose="02010600030101010101" pitchFamily="2" charset="-122"/>
              </a:rPr>
              <a:t>i"</a:t>
            </a:r>
            <a:r>
              <a:rPr lang="zh-CN" altLang="en-US">
                <a:ea typeface="宋体" panose="02010600030101010101" pitchFamily="2" charset="-122"/>
              </a:rPr>
              <a:t>和</a:t>
            </a:r>
            <a:r>
              <a:rPr lang="en-US" altLang="zh-CN">
                <a:ea typeface="宋体" panose="02010600030101010101" pitchFamily="2" charset="-122"/>
              </a:rPr>
              <a:t>"</a:t>
            </a:r>
            <a:r>
              <a:rPr lang="zh-CN" altLang="en-US">
                <a:ea typeface="宋体" panose="02010600030101010101" pitchFamily="2" charset="-122"/>
              </a:rPr>
              <a:t>边</a:t>
            </a:r>
            <a:r>
              <a:rPr lang="en-US" altLang="zh-CN">
                <a:ea typeface="宋体" panose="02010600030101010101" pitchFamily="2" charset="-122"/>
              </a:rPr>
              <a:t>j"</a:t>
            </a:r>
            <a:endParaRPr lang="en-US" altLang="zh-CN">
              <a:ea typeface="宋体" panose="02010600030101010101" pitchFamily="2" charset="-122"/>
            </a:endParaRPr>
          </a:p>
          <a:p>
            <a:pPr eaLnBrk="1" hangingPunct="1"/>
            <a:r>
              <a:rPr lang="en-US" altLang="zh-CN">
                <a:ea typeface="宋体" panose="02010600030101010101" pitchFamily="2" charset="-122"/>
              </a:rPr>
              <a:t>                    EData tmp = edges[j];</a:t>
            </a:r>
            <a:endParaRPr lang="en-US" altLang="zh-CN">
              <a:ea typeface="宋体" panose="02010600030101010101" pitchFamily="2" charset="-122"/>
            </a:endParaRPr>
          </a:p>
          <a:p>
            <a:pPr eaLnBrk="1" hangingPunct="1"/>
            <a:r>
              <a:rPr lang="en-US" altLang="zh-CN">
                <a:ea typeface="宋体" panose="02010600030101010101" pitchFamily="2" charset="-122"/>
              </a:rPr>
              <a:t>                    edges[j] = edges[j+1];</a:t>
            </a:r>
            <a:endParaRPr lang="en-US" altLang="zh-CN">
              <a:ea typeface="宋体" panose="02010600030101010101" pitchFamily="2" charset="-122"/>
            </a:endParaRPr>
          </a:p>
          <a:p>
            <a:pPr eaLnBrk="1" hangingPunct="1"/>
            <a:r>
              <a:rPr lang="en-US" altLang="zh-CN">
                <a:ea typeface="宋体" panose="02010600030101010101" pitchFamily="2" charset="-122"/>
              </a:rPr>
              <a:t>                    edges[j+1] = tmp;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获取</a:t>
            </a:r>
            <a:r>
              <a:rPr lang="en-US" altLang="zh-CN">
                <a:ea typeface="宋体" panose="02010600030101010101" pitchFamily="2" charset="-122"/>
              </a:rPr>
              <a:t>i</a:t>
            </a:r>
            <a:r>
              <a:rPr lang="zh-CN" altLang="en-US">
                <a:ea typeface="宋体" panose="02010600030101010101" pitchFamily="2" charset="-122"/>
              </a:rPr>
              <a:t>的终点</a:t>
            </a:r>
            <a:r>
              <a:rPr lang="en-US" altLang="zh-CN">
                <a:ea typeface="宋体" panose="02010600030101010101" pitchFamily="2" charset="-122"/>
              </a:rPr>
              <a:t>, </a:t>
            </a:r>
            <a:r>
              <a:rPr lang="zh-CN" altLang="en-US">
                <a:ea typeface="宋体" panose="02010600030101010101" pitchFamily="2" charset="-122"/>
              </a:rPr>
              <a:t>这个</a:t>
            </a:r>
            <a:r>
              <a:rPr lang="en-US" altLang="zh-CN">
                <a:ea typeface="宋体" panose="02010600030101010101" pitchFamily="2" charset="-122"/>
              </a:rPr>
              <a:t>vends </a:t>
            </a:r>
            <a:r>
              <a:rPr lang="zh-CN" altLang="en-US">
                <a:ea typeface="宋体" panose="02010600030101010101" pitchFamily="2" charset="-122"/>
              </a:rPr>
              <a:t>就是存放终点的数组，是在遍历边的过程中，逐步得到的</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i: </a:t>
            </a:r>
            <a:r>
              <a:rPr lang="zh-CN" altLang="en-US">
                <a:ea typeface="宋体" panose="02010600030101010101" pitchFamily="2" charset="-122"/>
              </a:rPr>
              <a:t>表示 传入的顶点的序号</a:t>
            </a:r>
            <a:r>
              <a:rPr lang="en-US" altLang="zh-CN">
                <a:ea typeface="宋体" panose="02010600030101010101" pitchFamily="2" charset="-122"/>
              </a:rPr>
              <a:t>(</a:t>
            </a:r>
            <a:r>
              <a:rPr lang="zh-CN" altLang="en-US">
                <a:ea typeface="宋体" panose="02010600030101010101" pitchFamily="2" charset="-122"/>
              </a:rPr>
              <a:t>索引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返回</a:t>
            </a:r>
            <a:r>
              <a:rPr lang="en-US" altLang="zh-CN">
                <a:ea typeface="宋体" panose="02010600030101010101" pitchFamily="2" charset="-122"/>
              </a:rPr>
              <a:t>i</a:t>
            </a:r>
            <a:r>
              <a:rPr lang="zh-CN" altLang="en-US">
                <a:ea typeface="宋体" panose="02010600030101010101" pitchFamily="2" charset="-122"/>
              </a:rPr>
              <a:t>顶点对应的顶点索引值</a:t>
            </a:r>
            <a:endParaRPr lang="zh-CN" altLang="en-US">
              <a:ea typeface="宋体" panose="02010600030101010101" pitchFamily="2" charset="-122"/>
            </a:endParaRPr>
          </a:p>
          <a:p>
            <a:pPr eaLnBrk="1" hangingPunct="1"/>
            <a:r>
              <a:rPr lang="zh-CN" altLang="en-US">
                <a:ea typeface="宋体" panose="02010600030101010101" pitchFamily="2" charset="-122"/>
              </a:rPr>
              <a:t>     * 第一次 </a:t>
            </a:r>
            <a:r>
              <a:rPr lang="en-US" altLang="zh-CN">
                <a:ea typeface="宋体" panose="02010600030101010101" pitchFamily="2" charset="-122"/>
              </a:rPr>
              <a:t>E,F </a:t>
            </a:r>
            <a:endParaRPr lang="en-US" altLang="zh-CN">
              <a:ea typeface="宋体" panose="02010600030101010101" pitchFamily="2" charset="-122"/>
            </a:endParaRPr>
          </a:p>
          <a:p>
            <a:pPr eaLnBrk="1" hangingPunct="1"/>
            <a:r>
              <a:rPr lang="en-US" altLang="zh-CN">
                <a:ea typeface="宋体" panose="02010600030101010101" pitchFamily="2" charset="-122"/>
              </a:rPr>
              <a:t>     * getEnd(.., 4) =&gt; 4</a:t>
            </a:r>
            <a:endParaRPr lang="en-US" altLang="zh-CN">
              <a:ea typeface="宋体" panose="02010600030101010101" pitchFamily="2" charset="-122"/>
            </a:endParaRPr>
          </a:p>
          <a:p>
            <a:pPr eaLnBrk="1" hangingPunct="1"/>
            <a:r>
              <a:rPr lang="en-US" altLang="zh-CN">
                <a:ea typeface="宋体" panose="02010600030101010101" pitchFamily="2" charset="-122"/>
              </a:rPr>
              <a:t>     * getEnd(.., 5) =&gt; 5</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将</a:t>
            </a:r>
            <a:r>
              <a:rPr lang="en-US" altLang="zh-CN">
                <a:ea typeface="宋体" panose="02010600030101010101" pitchFamily="2" charset="-122"/>
              </a:rPr>
              <a:t>&lt;E,F&gt; </a:t>
            </a:r>
            <a:r>
              <a:rPr lang="zh-CN" altLang="en-US">
                <a:ea typeface="宋体" panose="02010600030101010101" pitchFamily="2" charset="-122"/>
              </a:rPr>
              <a:t>加入到 </a:t>
            </a:r>
            <a:r>
              <a:rPr lang="en-US" altLang="zh-CN">
                <a:ea typeface="宋体" panose="02010600030101010101" pitchFamily="2" charset="-122"/>
              </a:rPr>
              <a:t>rets </a:t>
            </a:r>
            <a:r>
              <a:rPr lang="zh-CN" altLang="en-US">
                <a:ea typeface="宋体" panose="02010600030101010101" pitchFamily="2" charset="-122"/>
              </a:rPr>
              <a:t>后</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ends= [0, 0, 0, 0, 5, 0, 0, 0, 0, 0, 0, 0] </a:t>
            </a:r>
            <a:r>
              <a:rPr lang="zh-CN" altLang="en-US">
                <a:ea typeface="宋体" panose="02010600030101010101" pitchFamily="2" charset="-122"/>
              </a:rPr>
              <a:t>即 </a:t>
            </a:r>
            <a:r>
              <a:rPr lang="en-US" altLang="zh-CN">
                <a:ea typeface="宋体" panose="02010600030101010101" pitchFamily="2" charset="-122"/>
              </a:rPr>
              <a:t>ends[4] = 5 </a:t>
            </a:r>
            <a:r>
              <a:rPr lang="zh-CN" altLang="en-US">
                <a:ea typeface="宋体" panose="02010600030101010101" pitchFamily="2" charset="-122"/>
              </a:rPr>
              <a:t>序号为</a:t>
            </a:r>
            <a:r>
              <a:rPr lang="en-US" altLang="zh-CN">
                <a:ea typeface="宋体" panose="02010600030101010101" pitchFamily="2" charset="-122"/>
              </a:rPr>
              <a:t>4</a:t>
            </a:r>
            <a:r>
              <a:rPr lang="zh-CN" altLang="en-US">
                <a:ea typeface="宋体" panose="02010600030101010101" pitchFamily="2" charset="-122"/>
              </a:rPr>
              <a:t>的顶点</a:t>
            </a:r>
            <a:r>
              <a:rPr lang="en-US" altLang="zh-CN">
                <a:ea typeface="宋体" panose="02010600030101010101" pitchFamily="2" charset="-122"/>
              </a:rPr>
              <a:t>E</a:t>
            </a:r>
            <a:r>
              <a:rPr lang="zh-CN" altLang="en-US">
                <a:ea typeface="宋体" panose="02010600030101010101" pitchFamily="2" charset="-122"/>
              </a:rPr>
              <a:t>的顶点是序号为</a:t>
            </a:r>
            <a:r>
              <a:rPr lang="en-US" altLang="zh-CN">
                <a:ea typeface="宋体" panose="02010600030101010101" pitchFamily="2" charset="-122"/>
              </a:rPr>
              <a:t>5</a:t>
            </a:r>
            <a:r>
              <a:rPr lang="zh-CN" altLang="en-US">
                <a:ea typeface="宋体" panose="02010600030101010101" pitchFamily="2" charset="-122"/>
              </a:rPr>
              <a:t>的顶点</a:t>
            </a:r>
            <a:r>
              <a:rPr lang="en-US" altLang="zh-CN">
                <a:ea typeface="宋体" panose="02010600030101010101" pitchFamily="2" charset="-122"/>
              </a:rPr>
              <a:t>F</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private int getEnd(int[] ends, int i) {</a:t>
            </a:r>
            <a:endParaRPr lang="en-US" altLang="zh-CN">
              <a:ea typeface="宋体" panose="02010600030101010101" pitchFamily="2" charset="-122"/>
            </a:endParaRPr>
          </a:p>
          <a:p>
            <a:pPr eaLnBrk="1" hangingPunct="1"/>
            <a:r>
              <a:rPr lang="en-US" altLang="zh-CN">
                <a:ea typeface="宋体" panose="02010600030101010101" pitchFamily="2" charset="-122"/>
              </a:rPr>
              <a:t>        while (ends[i] != 0) //</a:t>
            </a:r>
            <a:r>
              <a:rPr lang="zh-CN" altLang="en-US">
                <a:ea typeface="宋体" panose="02010600030101010101" pitchFamily="2" charset="-122"/>
              </a:rPr>
              <a:t>可能是传递的</a:t>
            </a:r>
            <a:r>
              <a:rPr lang="en-US" altLang="zh-CN">
                <a:ea typeface="宋体" panose="02010600030101010101" pitchFamily="2" charset="-122"/>
              </a:rPr>
              <a:t>,</a:t>
            </a:r>
            <a:r>
              <a:rPr lang="zh-CN" altLang="en-US">
                <a:ea typeface="宋体" panose="02010600030101010101" pitchFamily="2" charset="-122"/>
              </a:rPr>
              <a:t>一直找到</a:t>
            </a:r>
            <a:r>
              <a:rPr lang="en-US" altLang="zh-CN">
                <a:ea typeface="宋体" panose="02010600030101010101" pitchFamily="2" charset="-122"/>
              </a:rPr>
              <a:t>vends[i] = 0</a:t>
            </a:r>
            <a:r>
              <a:rPr lang="zh-CN" altLang="en-US">
                <a:ea typeface="宋体" panose="02010600030101010101" pitchFamily="2" charset="-122"/>
              </a:rPr>
              <a:t>，才传递</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 = ends[i];</a:t>
            </a:r>
            <a:endParaRPr lang="en-US" altLang="zh-CN">
              <a:ea typeface="宋体" panose="02010600030101010101" pitchFamily="2" charset="-122"/>
            </a:endParaRPr>
          </a:p>
          <a:p>
            <a:pPr eaLnBrk="1" hangingPunct="1"/>
            <a:r>
              <a:rPr lang="en-US" altLang="zh-CN">
                <a:ea typeface="宋体" panose="02010600030101010101" pitchFamily="2" charset="-122"/>
              </a:rPr>
              <a:t>        return 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char[] vexs = {'A', 'B', 'C', 'D', 'E', 'F', 'G'};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克鲁斯卡尔算法的邻接矩阵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matrix[][] = {</a:t>
            </a:r>
            <a:endParaRPr lang="en-US" altLang="zh-CN">
              <a:ea typeface="宋体" panose="02010600030101010101" pitchFamily="2" charset="-122"/>
            </a:endParaRPr>
          </a:p>
          <a:p>
            <a:pPr eaLnBrk="1" hangingPunct="1"/>
            <a:r>
              <a:rPr lang="en-US" altLang="zh-CN">
                <a:ea typeface="宋体" panose="02010600030101010101" pitchFamily="2" charset="-122"/>
              </a:rPr>
              <a:t>	      /*A*//*B*//*C*//*D*//*E*//*F*//*G*/</a:t>
            </a:r>
            <a:endParaRPr lang="en-US" altLang="zh-CN">
              <a:ea typeface="宋体" panose="02010600030101010101" pitchFamily="2" charset="-122"/>
            </a:endParaRPr>
          </a:p>
          <a:p>
            <a:pPr eaLnBrk="1" hangingPunct="1"/>
            <a:r>
              <a:rPr lang="en-US" altLang="zh-CN">
                <a:ea typeface="宋体" panose="02010600030101010101" pitchFamily="2" charset="-122"/>
              </a:rPr>
              <a:t>	/*A*/ {   0,  12, INF, INF, INF,  16,  14},</a:t>
            </a:r>
            <a:endParaRPr lang="en-US" altLang="zh-CN">
              <a:ea typeface="宋体" panose="02010600030101010101" pitchFamily="2" charset="-122"/>
            </a:endParaRPr>
          </a:p>
          <a:p>
            <a:pPr eaLnBrk="1" hangingPunct="1"/>
            <a:r>
              <a:rPr lang="en-US" altLang="zh-CN">
                <a:ea typeface="宋体" panose="02010600030101010101" pitchFamily="2" charset="-122"/>
              </a:rPr>
              <a:t>	/*B*/ {  12,   0,  10, INF, INF,   7, INF},</a:t>
            </a:r>
            <a:endParaRPr lang="en-US" altLang="zh-CN">
              <a:ea typeface="宋体" panose="02010600030101010101" pitchFamily="2" charset="-122"/>
            </a:endParaRPr>
          </a:p>
          <a:p>
            <a:pPr eaLnBrk="1" hangingPunct="1"/>
            <a:r>
              <a:rPr lang="en-US" altLang="zh-CN">
                <a:ea typeface="宋体" panose="02010600030101010101" pitchFamily="2" charset="-122"/>
              </a:rPr>
              <a:t>	/*C*/ { INF,  10,   0,   3,   5,   6, INF},</a:t>
            </a:r>
            <a:endParaRPr lang="en-US" altLang="zh-CN">
              <a:ea typeface="宋体" panose="02010600030101010101" pitchFamily="2" charset="-122"/>
            </a:endParaRPr>
          </a:p>
          <a:p>
            <a:pPr eaLnBrk="1" hangingPunct="1"/>
            <a:r>
              <a:rPr lang="en-US" altLang="zh-CN">
                <a:ea typeface="宋体" panose="02010600030101010101" pitchFamily="2" charset="-122"/>
              </a:rPr>
              <a:t>	/*D*/ { INF, INF,   3,   0,   4, INF, INF},</a:t>
            </a:r>
            <a:endParaRPr lang="en-US" altLang="zh-CN">
              <a:ea typeface="宋体" panose="02010600030101010101" pitchFamily="2" charset="-122"/>
            </a:endParaRPr>
          </a:p>
          <a:p>
            <a:pPr eaLnBrk="1" hangingPunct="1"/>
            <a:r>
              <a:rPr lang="en-US" altLang="zh-CN">
                <a:ea typeface="宋体" panose="02010600030101010101" pitchFamily="2" charset="-122"/>
              </a:rPr>
              <a:t>	/*E*/ { INF, INF,   5,   4,   0,   2,   8},</a:t>
            </a:r>
            <a:endParaRPr lang="en-US" altLang="zh-CN">
              <a:ea typeface="宋体" panose="02010600030101010101" pitchFamily="2" charset="-122"/>
            </a:endParaRPr>
          </a:p>
          <a:p>
            <a:pPr eaLnBrk="1" hangingPunct="1"/>
            <a:r>
              <a:rPr lang="en-US" altLang="zh-CN">
                <a:ea typeface="宋体" panose="02010600030101010101" pitchFamily="2" charset="-122"/>
              </a:rPr>
              <a:t>	/*F*/ {  16,   7,   6, INF,   2,   0,   9},</a:t>
            </a:r>
            <a:endParaRPr lang="en-US" altLang="zh-CN">
              <a:ea typeface="宋体" panose="02010600030101010101" pitchFamily="2" charset="-122"/>
            </a:endParaRPr>
          </a:p>
          <a:p>
            <a:pPr eaLnBrk="1" hangingPunct="1"/>
            <a:r>
              <a:rPr lang="en-US" altLang="zh-CN">
                <a:ea typeface="宋体" panose="02010600030101010101" pitchFamily="2" charset="-122"/>
              </a:rPr>
              <a:t>	/*G*/ {  14, INF, INF, INF,   8,   9,   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原理普利姆算法的邻接矩阵</a:t>
            </a:r>
            <a:endParaRPr lang="zh-CN" altLang="en-US">
              <a:ea typeface="宋体" panose="02010600030101010101" pitchFamily="2" charset="-122"/>
            </a:endParaRPr>
          </a:p>
          <a:p>
            <a:pPr eaLnBrk="1" hangingPunct="1"/>
            <a:r>
              <a:rPr lang="en-US" altLang="zh-CN">
                <a:ea typeface="宋体" panose="02010600030101010101" pitchFamily="2" charset="-122"/>
              </a:rPr>
              <a:t>//        int matrix[][] = {</a:t>
            </a:r>
            <a:endParaRPr lang="en-US" altLang="zh-CN">
              <a:ea typeface="宋体" panose="02010600030101010101" pitchFamily="2" charset="-122"/>
            </a:endParaRPr>
          </a:p>
          <a:p>
            <a:pPr eaLnBrk="1" hangingPunct="1"/>
            <a:r>
              <a:rPr lang="en-US" altLang="zh-CN">
                <a:ea typeface="宋体" panose="02010600030101010101" pitchFamily="2" charset="-122"/>
              </a:rPr>
              <a:t>//                /*A*//*B*//*C*//*D*//*E*//*F*//*G*/</a:t>
            </a:r>
            <a:endParaRPr lang="en-US" altLang="zh-CN">
              <a:ea typeface="宋体" panose="02010600030101010101" pitchFamily="2" charset="-122"/>
            </a:endParaRPr>
          </a:p>
          <a:p>
            <a:pPr eaLnBrk="1" hangingPunct="1"/>
            <a:r>
              <a:rPr lang="en-US" altLang="zh-CN">
                <a:ea typeface="宋体" panose="02010600030101010101" pitchFamily="2" charset="-122"/>
              </a:rPr>
              <a:t>//         /*A*/ {   10000,  5, 7, 10000, 10000,  10000,  2},</a:t>
            </a:r>
            <a:endParaRPr lang="en-US" altLang="zh-CN">
              <a:ea typeface="宋体" panose="02010600030101010101" pitchFamily="2" charset="-122"/>
            </a:endParaRPr>
          </a:p>
          <a:p>
            <a:pPr eaLnBrk="1" hangingPunct="1"/>
            <a:r>
              <a:rPr lang="en-US" altLang="zh-CN">
                <a:ea typeface="宋体" panose="02010600030101010101" pitchFamily="2" charset="-122"/>
              </a:rPr>
              <a:t>//         /*B*/ {  5,   10000,  10000, 9, 10000,   10000, 3},</a:t>
            </a:r>
            <a:endParaRPr lang="en-US" altLang="zh-CN">
              <a:ea typeface="宋体" panose="02010600030101010101" pitchFamily="2" charset="-122"/>
            </a:endParaRPr>
          </a:p>
          <a:p>
            <a:pPr eaLnBrk="1" hangingPunct="1"/>
            <a:r>
              <a:rPr lang="en-US" altLang="zh-CN">
                <a:ea typeface="宋体" panose="02010600030101010101" pitchFamily="2" charset="-122"/>
              </a:rPr>
              <a:t>//         /*C*/ { 7,  10000,   10000,   10000,   8,   10000, 10000},</a:t>
            </a:r>
            <a:endParaRPr lang="en-US" altLang="zh-CN">
              <a:ea typeface="宋体" panose="02010600030101010101" pitchFamily="2" charset="-122"/>
            </a:endParaRPr>
          </a:p>
          <a:p>
            <a:pPr eaLnBrk="1" hangingPunct="1"/>
            <a:r>
              <a:rPr lang="en-US" altLang="zh-CN">
                <a:ea typeface="宋体" panose="02010600030101010101" pitchFamily="2" charset="-122"/>
              </a:rPr>
              <a:t>//         /*D*/ { 10000, 9,   10000,   10000,   10000, 4, 10000},</a:t>
            </a:r>
            <a:endParaRPr lang="en-US" altLang="zh-CN">
              <a:ea typeface="宋体" panose="02010600030101010101" pitchFamily="2" charset="-122"/>
            </a:endParaRPr>
          </a:p>
          <a:p>
            <a:pPr eaLnBrk="1" hangingPunct="1"/>
            <a:r>
              <a:rPr lang="en-US" altLang="zh-CN">
                <a:ea typeface="宋体" panose="02010600030101010101" pitchFamily="2" charset="-122"/>
              </a:rPr>
              <a:t>//         /*E*/ { 10000, 10000,   8,   10000,   10000,   5,   4},</a:t>
            </a:r>
            <a:endParaRPr lang="en-US" altLang="zh-CN">
              <a:ea typeface="宋体" panose="02010600030101010101" pitchFamily="2" charset="-122"/>
            </a:endParaRPr>
          </a:p>
          <a:p>
            <a:pPr eaLnBrk="1" hangingPunct="1"/>
            <a:r>
              <a:rPr lang="en-US" altLang="zh-CN">
                <a:ea typeface="宋体" panose="02010600030101010101" pitchFamily="2" charset="-122"/>
              </a:rPr>
              <a:t>//         /*F*/ {  10000,   10000,   10000, 4,   5,   10000,   6},</a:t>
            </a:r>
            <a:endParaRPr lang="en-US" altLang="zh-CN">
              <a:ea typeface="宋体" panose="02010600030101010101" pitchFamily="2" charset="-122"/>
            </a:endParaRPr>
          </a:p>
          <a:p>
            <a:pPr eaLnBrk="1" hangingPunct="1"/>
            <a:r>
              <a:rPr lang="en-US" altLang="zh-CN">
                <a:ea typeface="宋体" panose="02010600030101010101" pitchFamily="2" charset="-122"/>
              </a:rPr>
              <a:t>//         /*G*/ {  2, 3, 10000, 10000,   4,   6,   10000}};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自定义</a:t>
            </a:r>
            <a:r>
              <a:rPr lang="en-US" altLang="zh-CN">
                <a:ea typeface="宋体" panose="02010600030101010101" pitchFamily="2" charset="-122"/>
              </a:rPr>
              <a:t>"</a:t>
            </a:r>
            <a:r>
              <a:rPr lang="zh-CN" altLang="en-US">
                <a:ea typeface="宋体" panose="02010600030101010101" pitchFamily="2" charset="-122"/>
              </a:rPr>
              <a:t>图</a:t>
            </a:r>
            <a:r>
              <a:rPr lang="en-US" altLang="zh-CN">
                <a:ea typeface="宋体" panose="02010600030101010101" pitchFamily="2" charset="-122"/>
              </a:rPr>
              <a:t>"(</a:t>
            </a:r>
            <a:r>
              <a:rPr lang="zh-CN" altLang="en-US">
                <a:ea typeface="宋体" panose="02010600030101010101" pitchFamily="2" charset="-122"/>
              </a:rPr>
              <a:t>输入矩阵队列</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KruskalCase kruskalCase = new KruskalCase(vexs, matrix);</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kruskalCase.print();   // </a:t>
            </a:r>
            <a:r>
              <a:rPr lang="zh-CN" altLang="en-US">
                <a:ea typeface="宋体" panose="02010600030101010101" pitchFamily="2" charset="-122"/>
              </a:rPr>
              <a:t>打印图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kruskalCase.kruskal();   // Kruskal</a:t>
            </a:r>
            <a:r>
              <a:rPr lang="zh-CN" altLang="en-US">
                <a:ea typeface="宋体" panose="02010600030101010101" pitchFamily="2" charset="-122"/>
              </a:rPr>
              <a:t>算法生成最小生成树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//EData </a:t>
            </a:r>
            <a:r>
              <a:rPr lang="zh-CN" altLang="en-US">
                <a:ea typeface="宋体" panose="02010600030101010101" pitchFamily="2" charset="-122"/>
              </a:rPr>
              <a:t>的一个对象，表示一条边</a:t>
            </a:r>
            <a:r>
              <a:rPr lang="en-US" altLang="zh-CN">
                <a:ea typeface="宋体" panose="02010600030101010101" pitchFamily="2" charset="-122"/>
              </a:rPr>
              <a:t>, </a:t>
            </a:r>
            <a:r>
              <a:rPr lang="zh-CN" altLang="en-US">
                <a:ea typeface="宋体" panose="02010600030101010101" pitchFamily="2" charset="-122"/>
              </a:rPr>
              <a:t>形式 </a:t>
            </a:r>
            <a:r>
              <a:rPr lang="en-US" altLang="zh-CN">
                <a:ea typeface="宋体" panose="02010600030101010101" pitchFamily="2" charset="-122"/>
              </a:rPr>
              <a:t>&lt;E,F&gt; 3</a:t>
            </a:r>
            <a:endParaRPr lang="en-US" altLang="zh-CN">
              <a:ea typeface="宋体" panose="02010600030101010101" pitchFamily="2" charset="-122"/>
            </a:endParaRPr>
          </a:p>
          <a:p>
            <a:pPr eaLnBrk="1" hangingPunct="1"/>
            <a:r>
              <a:rPr lang="en-US" altLang="zh-CN">
                <a:ea typeface="宋体" panose="02010600030101010101" pitchFamily="2" charset="-122"/>
              </a:rPr>
              <a:t>class EData {</a:t>
            </a:r>
            <a:endParaRPr lang="en-US" altLang="zh-CN">
              <a:ea typeface="宋体" panose="02010600030101010101" pitchFamily="2" charset="-122"/>
            </a:endParaRPr>
          </a:p>
          <a:p>
            <a:pPr eaLnBrk="1" hangingPunct="1"/>
            <a:r>
              <a:rPr lang="en-US" altLang="zh-CN">
                <a:ea typeface="宋体" panose="02010600030101010101" pitchFamily="2" charset="-122"/>
              </a:rPr>
              <a:t>    char start; // </a:t>
            </a:r>
            <a:r>
              <a:rPr lang="zh-CN" altLang="en-US">
                <a:ea typeface="宋体" panose="02010600030101010101" pitchFamily="2" charset="-122"/>
              </a:rPr>
              <a:t>边的起点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char end;   // </a:t>
            </a:r>
            <a:r>
              <a:rPr lang="zh-CN" altLang="en-US">
                <a:ea typeface="宋体" panose="02010600030101010101" pitchFamily="2" charset="-122"/>
              </a:rPr>
              <a:t>边的终点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weight; // </a:t>
            </a:r>
            <a:r>
              <a:rPr lang="zh-CN" altLang="en-US">
                <a:ea typeface="宋体" panose="02010600030101010101" pitchFamily="2" charset="-122"/>
              </a:rPr>
              <a:t>边的权重</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EData(char start, char end, int weight) {</a:t>
            </a:r>
            <a:endParaRPr lang="en-US" altLang="zh-CN">
              <a:ea typeface="宋体" panose="02010600030101010101" pitchFamily="2" charset="-122"/>
            </a:endParaRPr>
          </a:p>
          <a:p>
            <a:pPr eaLnBrk="1" hangingPunct="1"/>
            <a:r>
              <a:rPr lang="en-US" altLang="zh-CN">
                <a:ea typeface="宋体" panose="02010600030101010101" pitchFamily="2" charset="-122"/>
              </a:rPr>
              <a:t>        this.start = start;</a:t>
            </a:r>
            <a:endParaRPr lang="en-US" altLang="zh-CN">
              <a:ea typeface="宋体" panose="02010600030101010101" pitchFamily="2" charset="-122"/>
            </a:endParaRPr>
          </a:p>
          <a:p>
            <a:pPr eaLnBrk="1" hangingPunct="1"/>
            <a:r>
              <a:rPr lang="en-US" altLang="zh-CN">
                <a:ea typeface="宋体" panose="02010600030101010101" pitchFamily="2" charset="-122"/>
              </a:rPr>
              <a:t>        this.end = end;</a:t>
            </a:r>
            <a:endParaRPr lang="en-US" altLang="zh-CN">
              <a:ea typeface="宋体" panose="02010600030101010101" pitchFamily="2" charset="-122"/>
            </a:endParaRPr>
          </a:p>
          <a:p>
            <a:pPr eaLnBrk="1" hangingPunct="1"/>
            <a:r>
              <a:rPr lang="en-US" altLang="zh-CN">
                <a:ea typeface="宋体" panose="02010600030101010101" pitchFamily="2" charset="-122"/>
              </a:rPr>
              <a:t>        this.weight = weight;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return "EData [start=" + start + ", end=" + end + ", weight=" + weight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com.atguigu.algtem;</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DijkstraAlgorithm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char[] vertex=new char[]{'A','B','C','D','E','F','G'}; //</a:t>
            </a:r>
            <a:r>
              <a:rPr lang="zh-CN" altLang="en-US">
                <a:ea typeface="宋体" panose="02010600030101010101" pitchFamily="2" charset="-122"/>
              </a:rPr>
              <a:t>顶点数组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matrix=new int[7][7];     //</a:t>
            </a:r>
            <a:r>
              <a:rPr lang="zh-CN" altLang="en-US">
                <a:ea typeface="宋体" panose="02010600030101010101" pitchFamily="2" charset="-122"/>
              </a:rPr>
              <a:t>邻接矩阵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final int N=65535;  </a:t>
            </a:r>
            <a:endParaRPr lang="en-US" altLang="zh-CN">
              <a:ea typeface="宋体" panose="02010600030101010101" pitchFamily="2" charset="-122"/>
            </a:endParaRPr>
          </a:p>
          <a:p>
            <a:pPr eaLnBrk="1" hangingPunct="1"/>
            <a:r>
              <a:rPr lang="en-US" altLang="zh-CN">
                <a:ea typeface="宋体" panose="02010600030101010101" pitchFamily="2" charset="-122"/>
              </a:rPr>
              <a:t>        matrix[0]=new int[]{N,5,7,N,N,N,2};  </a:t>
            </a:r>
            <a:endParaRPr lang="en-US" altLang="zh-CN">
              <a:ea typeface="宋体" panose="02010600030101010101" pitchFamily="2" charset="-122"/>
            </a:endParaRPr>
          </a:p>
          <a:p>
            <a:pPr eaLnBrk="1" hangingPunct="1"/>
            <a:r>
              <a:rPr lang="en-US" altLang="zh-CN">
                <a:ea typeface="宋体" panose="02010600030101010101" pitchFamily="2" charset="-122"/>
              </a:rPr>
              <a:t>        matrix[1]=new int[]{5,N,N,9,N,N,3};  </a:t>
            </a:r>
            <a:endParaRPr lang="en-US" altLang="zh-CN">
              <a:ea typeface="宋体" panose="02010600030101010101" pitchFamily="2" charset="-122"/>
            </a:endParaRPr>
          </a:p>
          <a:p>
            <a:pPr eaLnBrk="1" hangingPunct="1"/>
            <a:r>
              <a:rPr lang="en-US" altLang="zh-CN">
                <a:ea typeface="宋体" panose="02010600030101010101" pitchFamily="2" charset="-122"/>
              </a:rPr>
              <a:t>        matrix[2]=new int[]{7,N,N,N,8,N,N};  </a:t>
            </a:r>
            <a:endParaRPr lang="en-US" altLang="zh-CN">
              <a:ea typeface="宋体" panose="02010600030101010101" pitchFamily="2" charset="-122"/>
            </a:endParaRPr>
          </a:p>
          <a:p>
            <a:pPr eaLnBrk="1" hangingPunct="1"/>
            <a:r>
              <a:rPr lang="en-US" altLang="zh-CN">
                <a:ea typeface="宋体" panose="02010600030101010101" pitchFamily="2" charset="-122"/>
              </a:rPr>
              <a:t>        matrix[3]=new int[]{N,9,N,N,N,4,N};  </a:t>
            </a:r>
            <a:endParaRPr lang="en-US" altLang="zh-CN">
              <a:ea typeface="宋体" panose="02010600030101010101" pitchFamily="2" charset="-122"/>
            </a:endParaRPr>
          </a:p>
          <a:p>
            <a:pPr eaLnBrk="1" hangingPunct="1"/>
            <a:r>
              <a:rPr lang="en-US" altLang="zh-CN">
                <a:ea typeface="宋体" panose="02010600030101010101" pitchFamily="2" charset="-122"/>
              </a:rPr>
              <a:t>        matrix[4]=new int[]{N,N,8,N,N,5,4};  </a:t>
            </a:r>
            <a:endParaRPr lang="en-US" altLang="zh-CN">
              <a:ea typeface="宋体" panose="02010600030101010101" pitchFamily="2" charset="-122"/>
            </a:endParaRPr>
          </a:p>
          <a:p>
            <a:pPr eaLnBrk="1" hangingPunct="1"/>
            <a:r>
              <a:rPr lang="en-US" altLang="zh-CN">
                <a:ea typeface="宋体" panose="02010600030101010101" pitchFamily="2" charset="-122"/>
              </a:rPr>
              <a:t>        matrix[5]=new int[]{N,N,N,4,5,N,6};  </a:t>
            </a:r>
            <a:endParaRPr lang="en-US" altLang="zh-CN">
              <a:ea typeface="宋体" panose="02010600030101010101" pitchFamily="2" charset="-122"/>
            </a:endParaRPr>
          </a:p>
          <a:p>
            <a:pPr eaLnBrk="1" hangingPunct="1"/>
            <a:r>
              <a:rPr lang="en-US" altLang="zh-CN">
                <a:ea typeface="宋体" panose="02010600030101010101" pitchFamily="2" charset="-122"/>
              </a:rPr>
              <a:t>        matrix[6]=new int[]{2,3,N,N,4,6,N};  </a:t>
            </a:r>
            <a:endParaRPr lang="en-US" altLang="zh-CN">
              <a:ea typeface="宋体" panose="02010600030101010101" pitchFamily="2" charset="-122"/>
            </a:endParaRPr>
          </a:p>
          <a:p>
            <a:pPr eaLnBrk="1" hangingPunct="1"/>
            <a:r>
              <a:rPr lang="en-US" altLang="zh-CN">
                <a:ea typeface="宋体" panose="02010600030101010101" pitchFamily="2" charset="-122"/>
              </a:rPr>
              <a:t>        Graph graph=new Graph(vertex,matrix);  //</a:t>
            </a:r>
            <a:r>
              <a:rPr lang="zh-CN" altLang="en-US">
                <a:ea typeface="宋体" panose="02010600030101010101" pitchFamily="2" charset="-122"/>
              </a:rPr>
              <a:t>构建图对象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graph.shwoGraph();</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上述为测试用例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graph.dsj(6);</a:t>
            </a:r>
            <a:endParaRPr lang="en-US" altLang="zh-CN">
              <a:ea typeface="宋体" panose="02010600030101010101" pitchFamily="2" charset="-122"/>
            </a:endParaRPr>
          </a:p>
          <a:p>
            <a:pPr eaLnBrk="1" hangingPunct="1"/>
            <a:r>
              <a:rPr lang="en-US" altLang="zh-CN">
                <a:ea typeface="宋体" panose="02010600030101010101" pitchFamily="2" charset="-122"/>
              </a:rPr>
              <a:t>        graph.showDsj();</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Graph{</a:t>
            </a:r>
            <a:endParaRPr lang="en-US" altLang="zh-CN">
              <a:ea typeface="宋体" panose="02010600030101010101" pitchFamily="2" charset="-122"/>
            </a:endParaRPr>
          </a:p>
          <a:p>
            <a:pPr eaLnBrk="1" hangingPunct="1"/>
            <a:r>
              <a:rPr lang="en-US" altLang="zh-CN">
                <a:ea typeface="宋体" panose="02010600030101010101" pitchFamily="2" charset="-122"/>
              </a:rPr>
              <a:t>	private char[] vertex; //</a:t>
            </a:r>
            <a:r>
              <a:rPr lang="zh-CN" altLang="en-US">
                <a:ea typeface="宋体" panose="02010600030101010101" pitchFamily="2" charset="-122"/>
              </a:rPr>
              <a:t>顶点数组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int[][] matrix;	//</a:t>
            </a:r>
            <a:r>
              <a:rPr lang="zh-CN" altLang="en-US">
                <a:ea typeface="宋体" panose="02010600030101010101" pitchFamily="2" charset="-122"/>
              </a:rPr>
              <a:t>邻接矩阵</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Visited_vertex vi;	//</a:t>
            </a:r>
            <a:r>
              <a:rPr lang="zh-CN" altLang="en-US">
                <a:ea typeface="宋体" panose="02010600030101010101" pitchFamily="2" charset="-122"/>
              </a:rPr>
              <a:t>已访问的顶点集合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Graph(char[] vertex,int[][] matrix){</a:t>
            </a:r>
            <a:endParaRPr lang="en-US" altLang="zh-CN">
              <a:ea typeface="宋体" panose="02010600030101010101" pitchFamily="2" charset="-122"/>
            </a:endParaRPr>
          </a:p>
          <a:p>
            <a:pPr eaLnBrk="1" hangingPunct="1"/>
            <a:r>
              <a:rPr lang="en-US" altLang="zh-CN">
                <a:ea typeface="宋体" panose="02010600030101010101" pitchFamily="2" charset="-122"/>
              </a:rPr>
              <a:t>		this.vertex=vertex;</a:t>
            </a:r>
            <a:endParaRPr lang="en-US" altLang="zh-CN">
              <a:ea typeface="宋体" panose="02010600030101010101" pitchFamily="2" charset="-122"/>
            </a:endParaRPr>
          </a:p>
          <a:p>
            <a:pPr eaLnBrk="1" hangingPunct="1"/>
            <a:r>
              <a:rPr lang="en-US" altLang="zh-CN">
                <a:ea typeface="宋体" panose="02010600030101010101" pitchFamily="2" charset="-122"/>
              </a:rPr>
              <a:t>		this.matrix=matrix;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shwoGraph() {</a:t>
            </a:r>
            <a:endParaRPr lang="en-US" altLang="zh-CN">
              <a:ea typeface="宋体" panose="02010600030101010101" pitchFamily="2" charset="-122"/>
            </a:endParaRPr>
          </a:p>
          <a:p>
            <a:pPr eaLnBrk="1" hangingPunct="1"/>
            <a:r>
              <a:rPr lang="en-US" altLang="zh-CN">
                <a:ea typeface="宋体" panose="02010600030101010101" pitchFamily="2" charset="-122"/>
              </a:rPr>
              <a:t>		for(int[] link: matrix)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System.out.println(Arrays.toString(link));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showDsj() {</a:t>
            </a:r>
            <a:endParaRPr lang="en-US" altLang="zh-CN">
              <a:ea typeface="宋体" panose="02010600030101010101" pitchFamily="2" charset="-122"/>
            </a:endParaRPr>
          </a:p>
          <a:p>
            <a:pPr eaLnBrk="1" hangingPunct="1"/>
            <a:r>
              <a:rPr lang="en-US" altLang="zh-CN">
                <a:ea typeface="宋体" panose="02010600030101010101" pitchFamily="2" charset="-122"/>
              </a:rPr>
              <a:t>		vi.show();</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dsj(int index){	//</a:t>
            </a:r>
            <a:r>
              <a:rPr lang="zh-CN" altLang="en-US">
                <a:ea typeface="宋体" panose="02010600030101010101" pitchFamily="2" charset="-122"/>
              </a:rPr>
              <a:t>迪杰斯特拉算法计算最短路径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vi=new Visited_vertex(vertex.length,index);//</a:t>
            </a:r>
            <a:r>
              <a:rPr lang="zh-CN" altLang="en-US">
                <a:ea typeface="宋体" panose="02010600030101010101" pitchFamily="2" charset="-122"/>
              </a:rPr>
              <a:t>初始化访问顶点集合对象</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update(index);//</a:t>
            </a:r>
            <a:r>
              <a:rPr lang="zh-CN" altLang="en-US">
                <a:ea typeface="宋体" panose="02010600030101010101" pitchFamily="2" charset="-122"/>
              </a:rPr>
              <a:t>更新</a:t>
            </a:r>
            <a:r>
              <a:rPr lang="en-US" altLang="zh-CN">
                <a:ea typeface="宋体" panose="02010600030101010101" pitchFamily="2" charset="-122"/>
              </a:rPr>
              <a:t>index</a:t>
            </a:r>
            <a:r>
              <a:rPr lang="zh-CN" altLang="en-US">
                <a:ea typeface="宋体" panose="02010600030101010101" pitchFamily="2" charset="-122"/>
              </a:rPr>
              <a:t>下标顶点到周围顶点的距离与周围顶点的前驱顶点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//vi.show();//</a:t>
            </a:r>
            <a:r>
              <a:rPr lang="zh-CN" altLang="en-US">
                <a:ea typeface="宋体" panose="02010600030101010101" pitchFamily="2" charset="-122"/>
              </a:rPr>
              <a:t>查看中间过程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//index=vi.updateArr();//</a:t>
            </a:r>
            <a:r>
              <a:rPr lang="zh-CN" altLang="en-US">
                <a:ea typeface="宋体" panose="02010600030101010101" pitchFamily="2" charset="-122"/>
              </a:rPr>
              <a:t>选择并返回新的访问顶点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j=1;j&lt;vertex.length;j++){</a:t>
            </a:r>
            <a:endParaRPr lang="en-US" altLang="zh-CN">
              <a:ea typeface="宋体" panose="02010600030101010101" pitchFamily="2" charset="-122"/>
            </a:endParaRPr>
          </a:p>
          <a:p>
            <a:pPr eaLnBrk="1" hangingPunct="1"/>
            <a:r>
              <a:rPr lang="en-US" altLang="zh-CN">
                <a:ea typeface="宋体" panose="02010600030101010101" pitchFamily="2" charset="-122"/>
              </a:rPr>
              <a:t>			index=vi.updateArr();//</a:t>
            </a:r>
            <a:r>
              <a:rPr lang="zh-CN" altLang="en-US">
                <a:ea typeface="宋体" panose="02010600030101010101" pitchFamily="2" charset="-122"/>
              </a:rPr>
              <a:t>选择并返回新的访问顶点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update(index);//</a:t>
            </a:r>
            <a:r>
              <a:rPr lang="zh-CN" altLang="en-US">
                <a:ea typeface="宋体" panose="02010600030101010101" pitchFamily="2" charset="-122"/>
              </a:rPr>
              <a:t>更新从出发顶点到</a:t>
            </a:r>
            <a:r>
              <a:rPr lang="en-US" altLang="zh-CN">
                <a:ea typeface="宋体" panose="02010600030101010101" pitchFamily="2" charset="-122"/>
              </a:rPr>
              <a:t>index</a:t>
            </a:r>
            <a:r>
              <a:rPr lang="zh-CN" altLang="en-US">
                <a:ea typeface="宋体" panose="02010600030101010101" pitchFamily="2" charset="-122"/>
              </a:rPr>
              <a:t>周围各顶点的距离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//vi.show();</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private void update(int index){//</a:t>
            </a:r>
            <a:r>
              <a:rPr lang="zh-CN" altLang="en-US">
                <a:ea typeface="宋体" panose="02010600030101010101" pitchFamily="2" charset="-122"/>
              </a:rPr>
              <a:t>更新从出发顶点到</a:t>
            </a:r>
            <a:r>
              <a:rPr lang="en-US" altLang="zh-CN">
                <a:ea typeface="宋体" panose="02010600030101010101" pitchFamily="2" charset="-122"/>
              </a:rPr>
              <a:t>index</a:t>
            </a:r>
            <a:r>
              <a:rPr lang="zh-CN" altLang="en-US">
                <a:ea typeface="宋体" panose="02010600030101010101" pitchFamily="2" charset="-122"/>
              </a:rPr>
              <a:t>周围各顶点的距离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len=0;</a:t>
            </a:r>
            <a:endParaRPr lang="en-US" altLang="zh-CN">
              <a:ea typeface="宋体" panose="02010600030101010101" pitchFamily="2" charset="-122"/>
            </a:endParaRPr>
          </a:p>
          <a:p>
            <a:pPr eaLnBrk="1" hangingPunct="1"/>
            <a:r>
              <a:rPr lang="en-US" altLang="zh-CN">
                <a:ea typeface="宋体" panose="02010600030101010101" pitchFamily="2" charset="-122"/>
              </a:rPr>
              <a:t>		for(int j=0;j&lt;matrix[index].length;j++){</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下面这个判断条件是指：</a:t>
            </a:r>
            <a:r>
              <a:rPr lang="en-US" altLang="zh-CN">
                <a:ea typeface="宋体" panose="02010600030101010101" pitchFamily="2" charset="-122"/>
              </a:rPr>
              <a:t>j</a:t>
            </a:r>
            <a:r>
              <a:rPr lang="zh-CN" altLang="en-US">
                <a:ea typeface="宋体" panose="02010600030101010101" pitchFamily="2" charset="-122"/>
              </a:rPr>
              <a:t>顶点还没有被访问，并且从出发顶点到</a:t>
            </a:r>
            <a:r>
              <a:rPr lang="en-US" altLang="zh-CN">
                <a:ea typeface="宋体" panose="02010600030101010101" pitchFamily="2" charset="-122"/>
              </a:rPr>
              <a:t>index</a:t>
            </a:r>
            <a:r>
              <a:rPr lang="zh-CN" altLang="en-US">
                <a:ea typeface="宋体" panose="02010600030101010101" pitchFamily="2" charset="-122"/>
              </a:rPr>
              <a:t>顶点的距离，加上</a:t>
            </a:r>
            <a:endParaRPr lang="zh-CN" altLang="en-US">
              <a:ea typeface="宋体" panose="02010600030101010101" pitchFamily="2" charset="-122"/>
            </a:endParaRPr>
          </a:p>
          <a:p>
            <a:pPr eaLnBrk="1" hangingPunct="1"/>
            <a:r>
              <a:rPr lang="zh-CN" altLang="en-US">
                <a:ea typeface="宋体" panose="02010600030101010101" pitchFamily="2" charset="-122"/>
              </a:rPr>
              <a:t>			从</a:t>
            </a:r>
            <a:r>
              <a:rPr lang="en-US" altLang="zh-CN">
                <a:ea typeface="宋体" panose="02010600030101010101" pitchFamily="2" charset="-122"/>
              </a:rPr>
              <a:t>index</a:t>
            </a:r>
            <a:r>
              <a:rPr lang="zh-CN" altLang="en-US">
                <a:ea typeface="宋体" panose="02010600030101010101" pitchFamily="2" charset="-122"/>
              </a:rPr>
              <a:t>顶点到</a:t>
            </a:r>
            <a:r>
              <a:rPr lang="en-US" altLang="zh-CN">
                <a:ea typeface="宋体" panose="02010600030101010101" pitchFamily="2" charset="-122"/>
              </a:rPr>
              <a:t>j</a:t>
            </a:r>
            <a:r>
              <a:rPr lang="zh-CN" altLang="en-US">
                <a:ea typeface="宋体" panose="02010600030101010101" pitchFamily="2" charset="-122"/>
              </a:rPr>
              <a:t>顶点的距离，小于从出发顶点到</a:t>
            </a:r>
            <a:r>
              <a:rPr lang="en-US" altLang="zh-CN">
                <a:ea typeface="宋体" panose="02010600030101010101" pitchFamily="2" charset="-122"/>
              </a:rPr>
              <a:t>j</a:t>
            </a:r>
            <a:r>
              <a:rPr lang="zh-CN" altLang="en-US">
                <a:ea typeface="宋体" panose="02010600030101010101" pitchFamily="2" charset="-122"/>
              </a:rPr>
              <a:t>顶点的距离</a:t>
            </a:r>
            <a:r>
              <a:rPr lang="en-US" altLang="zh-CN">
                <a:ea typeface="宋体" panose="02010600030101010101" pitchFamily="2" charset="-122"/>
              </a:rPr>
              <a:t>, </a:t>
            </a:r>
            <a:r>
              <a:rPr lang="zh-CN" altLang="en-US">
                <a:ea typeface="宋体" panose="02010600030101010101" pitchFamily="2" charset="-122"/>
              </a:rPr>
              <a:t>就需要更新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len=vi.getDis(index)+matrix[index][j];</a:t>
            </a:r>
            <a:endParaRPr lang="en-US" altLang="zh-CN">
              <a:ea typeface="宋体" panose="02010600030101010101" pitchFamily="2" charset="-122"/>
            </a:endParaRPr>
          </a:p>
          <a:p>
            <a:pPr eaLnBrk="1" hangingPunct="1"/>
            <a:r>
              <a:rPr lang="en-US" altLang="zh-CN">
                <a:ea typeface="宋体" panose="02010600030101010101" pitchFamily="2" charset="-122"/>
              </a:rPr>
              <a:t>			if(!vi.in(j)&amp;&amp;len&lt;vi.getDis(j)){</a:t>
            </a:r>
            <a:endParaRPr lang="en-US" altLang="zh-CN">
              <a:ea typeface="宋体" panose="02010600030101010101" pitchFamily="2" charset="-122"/>
            </a:endParaRPr>
          </a:p>
          <a:p>
            <a:pPr eaLnBrk="1" hangingPunct="1"/>
            <a:r>
              <a:rPr lang="en-US" altLang="zh-CN">
                <a:ea typeface="宋体" panose="02010600030101010101" pitchFamily="2" charset="-122"/>
              </a:rPr>
              <a:t>				vi.updatePre(j,index);//</a:t>
            </a:r>
            <a:r>
              <a:rPr lang="zh-CN" altLang="en-US">
                <a:ea typeface="宋体" panose="02010600030101010101" pitchFamily="2" charset="-122"/>
              </a:rPr>
              <a:t>更新</a:t>
            </a:r>
            <a:r>
              <a:rPr lang="en-US" altLang="zh-CN">
                <a:ea typeface="宋体" panose="02010600030101010101" pitchFamily="2" charset="-122"/>
              </a:rPr>
              <a:t>j</a:t>
            </a:r>
            <a:r>
              <a:rPr lang="zh-CN" altLang="en-US">
                <a:ea typeface="宋体" panose="02010600030101010101" pitchFamily="2" charset="-122"/>
              </a:rPr>
              <a:t>顶点的前驱为</a:t>
            </a:r>
            <a:r>
              <a:rPr lang="en-US" altLang="zh-CN">
                <a:ea typeface="宋体" panose="02010600030101010101" pitchFamily="2" charset="-122"/>
              </a:rPr>
              <a:t>index</a:t>
            </a:r>
            <a:r>
              <a:rPr lang="zh-CN" altLang="en-US">
                <a:ea typeface="宋体" panose="02010600030101010101" pitchFamily="2" charset="-122"/>
              </a:rPr>
              <a:t>节点，下一次</a:t>
            </a:r>
            <a:r>
              <a:rPr lang="en-US" altLang="zh-CN">
                <a:ea typeface="宋体" panose="02010600030101010101" pitchFamily="2" charset="-122"/>
              </a:rPr>
              <a:t>j</a:t>
            </a:r>
            <a:r>
              <a:rPr lang="zh-CN" altLang="en-US">
                <a:ea typeface="宋体" panose="02010600030101010101" pitchFamily="2" charset="-122"/>
              </a:rPr>
              <a:t>又成了</a:t>
            </a:r>
            <a:r>
              <a:rPr lang="en-US" altLang="zh-CN">
                <a:ea typeface="宋体" panose="02010600030101010101" pitchFamily="2" charset="-122"/>
              </a:rPr>
              <a:t>index,</a:t>
            </a:r>
            <a:r>
              <a:rPr lang="zh-CN" altLang="en-US">
                <a:ea typeface="宋体" panose="02010600030101010101" pitchFamily="2" charset="-122"/>
              </a:rPr>
              <a:t>逐层推进</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vi.updateDis(j,len);//</a:t>
            </a:r>
            <a:r>
              <a:rPr lang="zh-CN" altLang="en-US">
                <a:ea typeface="宋体" panose="02010600030101010101" pitchFamily="2" charset="-122"/>
              </a:rPr>
              <a:t>更新出发节点到</a:t>
            </a:r>
            <a:r>
              <a:rPr lang="en-US" altLang="zh-CN">
                <a:ea typeface="宋体" panose="02010600030101010101" pitchFamily="2" charset="-122"/>
              </a:rPr>
              <a:t>j</a:t>
            </a:r>
            <a:r>
              <a:rPr lang="zh-CN" altLang="en-US">
                <a:ea typeface="宋体" panose="02010600030101010101" pitchFamily="2" charset="-122"/>
              </a:rPr>
              <a:t>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class Visited_vertex{	//</a:t>
            </a:r>
            <a:r>
              <a:rPr lang="zh-CN" altLang="en-US">
                <a:ea typeface="宋体" panose="02010600030101010101" pitchFamily="2" charset="-122"/>
              </a:rPr>
              <a:t>已访问顶点集合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如果某个顶点已经访问过，则该顶点对应的下标设置为</a:t>
            </a:r>
            <a:r>
              <a:rPr lang="en-US" altLang="zh-CN">
                <a:ea typeface="宋体" panose="02010600030101010101" pitchFamily="2" charset="-122"/>
              </a:rPr>
              <a:t>1, </a:t>
            </a:r>
            <a:r>
              <a:rPr lang="zh-CN" altLang="en-US">
                <a:ea typeface="宋体" panose="02010600030101010101" pitchFamily="2" charset="-122"/>
              </a:rPr>
              <a:t>默认为</a:t>
            </a:r>
            <a:r>
              <a:rPr lang="en-US" altLang="zh-CN">
                <a:ea typeface="宋体" panose="02010600030101010101" pitchFamily="2" charset="-122"/>
              </a:rPr>
              <a:t>0</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比如 </a:t>
            </a:r>
            <a:r>
              <a:rPr lang="en-US" altLang="zh-CN">
                <a:ea typeface="宋体" panose="02010600030101010101" pitchFamily="2" charset="-122"/>
              </a:rPr>
              <a:t>G </a:t>
            </a:r>
            <a:r>
              <a:rPr lang="zh-CN" altLang="en-US">
                <a:ea typeface="宋体" panose="02010600030101010101" pitchFamily="2" charset="-122"/>
              </a:rPr>
              <a:t>顶点被访问，则 </a:t>
            </a:r>
            <a:r>
              <a:rPr lang="en-US" altLang="zh-CN">
                <a:ea typeface="宋体" panose="02010600030101010101" pitchFamily="2" charset="-122"/>
              </a:rPr>
              <a:t>already_arr[6] = 1</a:t>
            </a:r>
            <a:endParaRPr lang="en-US" altLang="zh-CN">
              <a:ea typeface="宋体" panose="02010600030101010101" pitchFamily="2" charset="-122"/>
            </a:endParaRPr>
          </a:p>
          <a:p>
            <a:pPr eaLnBrk="1" hangingPunct="1"/>
            <a:r>
              <a:rPr lang="en-US" altLang="zh-CN">
                <a:ea typeface="宋体" panose="02010600030101010101" pitchFamily="2" charset="-122"/>
              </a:rPr>
              <a:t>	public int[] already_arr;</a:t>
            </a:r>
            <a:endParaRPr lang="en-US" altLang="zh-CN">
              <a:ea typeface="宋体" panose="02010600030101010101" pitchFamily="2" charset="-122"/>
            </a:endParaRPr>
          </a:p>
          <a:p>
            <a:pPr eaLnBrk="1" hangingPunct="1"/>
            <a:r>
              <a:rPr lang="en-US" altLang="zh-CN">
                <a:ea typeface="宋体" panose="02010600030101010101" pitchFamily="2" charset="-122"/>
              </a:rPr>
              <a:t>	public int[] pre_visited;	//</a:t>
            </a:r>
            <a:r>
              <a:rPr lang="zh-CN" altLang="en-US">
                <a:ea typeface="宋体" panose="02010600030101010101" pitchFamily="2" charset="-122"/>
              </a:rPr>
              <a:t>每个下标对应的存储值为前一个顶点下标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int[] dis;	//</a:t>
            </a:r>
            <a:r>
              <a:rPr lang="zh-CN" altLang="en-US">
                <a:ea typeface="宋体" panose="02010600030101010101" pitchFamily="2" charset="-122"/>
              </a:rPr>
              <a:t>记录出发顶点到其他所有顶点的距离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@param length </a:t>
            </a:r>
            <a:r>
              <a:rPr lang="zh-CN" altLang="en-US">
                <a:ea typeface="宋体" panose="02010600030101010101" pitchFamily="2" charset="-122"/>
              </a:rPr>
              <a:t>顶点的个数</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index </a:t>
            </a:r>
            <a:r>
              <a:rPr lang="zh-CN" altLang="en-US">
                <a:ea typeface="宋体" panose="02010600030101010101" pitchFamily="2" charset="-122"/>
              </a:rPr>
              <a:t>出发顶点对应的索引，比如</a:t>
            </a:r>
            <a:r>
              <a:rPr lang="en-US" altLang="zh-CN">
                <a:ea typeface="宋体" panose="02010600030101010101" pitchFamily="2" charset="-122"/>
              </a:rPr>
              <a:t>G</a:t>
            </a:r>
            <a:r>
              <a:rPr lang="zh-CN" altLang="en-US">
                <a:ea typeface="宋体" panose="02010600030101010101" pitchFamily="2" charset="-122"/>
              </a:rPr>
              <a:t>顶点就是 </a:t>
            </a:r>
            <a:r>
              <a:rPr lang="en-US" altLang="zh-CN">
                <a:ea typeface="宋体" panose="02010600030101010101" pitchFamily="2" charset="-122"/>
              </a:rPr>
              <a:t>6</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Visited_vertex(int length,int index){</a:t>
            </a:r>
            <a:endParaRPr lang="en-US" altLang="zh-CN">
              <a:ea typeface="宋体" panose="02010600030101010101" pitchFamily="2" charset="-122"/>
            </a:endParaRPr>
          </a:p>
          <a:p>
            <a:pPr eaLnBrk="1" hangingPunct="1"/>
            <a:r>
              <a:rPr lang="en-US" altLang="zh-CN">
                <a:ea typeface="宋体" panose="02010600030101010101" pitchFamily="2" charset="-122"/>
              </a:rPr>
              <a:t>		this.already_arr=new int[length];</a:t>
            </a:r>
            <a:endParaRPr lang="en-US" altLang="zh-CN">
              <a:ea typeface="宋体" panose="02010600030101010101" pitchFamily="2" charset="-122"/>
            </a:endParaRPr>
          </a:p>
          <a:p>
            <a:pPr eaLnBrk="1" hangingPunct="1"/>
            <a:r>
              <a:rPr lang="en-US" altLang="zh-CN">
                <a:ea typeface="宋体" panose="02010600030101010101" pitchFamily="2" charset="-122"/>
              </a:rPr>
              <a:t>		this.pre_visited=new int[length];</a:t>
            </a:r>
            <a:endParaRPr lang="en-US" altLang="zh-CN">
              <a:ea typeface="宋体" panose="02010600030101010101" pitchFamily="2" charset="-122"/>
            </a:endParaRPr>
          </a:p>
          <a:p>
            <a:pPr eaLnBrk="1" hangingPunct="1"/>
            <a:r>
              <a:rPr lang="en-US" altLang="zh-CN">
                <a:ea typeface="宋体" panose="02010600030101010101" pitchFamily="2" charset="-122"/>
              </a:rPr>
              <a:t>		this.dis=new int[length];</a:t>
            </a:r>
            <a:endParaRPr lang="en-US" altLang="zh-CN">
              <a:ea typeface="宋体" panose="02010600030101010101" pitchFamily="2" charset="-122"/>
            </a:endParaRPr>
          </a:p>
          <a:p>
            <a:pPr eaLnBrk="1" hangingPunct="1"/>
            <a:r>
              <a:rPr lang="en-US" altLang="zh-CN">
                <a:ea typeface="宋体" panose="02010600030101010101" pitchFamily="2" charset="-122"/>
              </a:rPr>
              <a:t>		Arrays.fill(dis,65535);//</a:t>
            </a:r>
            <a:r>
              <a:rPr lang="zh-CN" altLang="en-US">
                <a:ea typeface="宋体" panose="02010600030101010101" pitchFamily="2" charset="-122"/>
              </a:rPr>
              <a:t>设置初始距离</a:t>
            </a:r>
            <a:r>
              <a:rPr lang="en-US" altLang="zh-CN">
                <a:ea typeface="宋体" panose="02010600030101010101" pitchFamily="2" charset="-122"/>
              </a:rPr>
              <a:t>,</a:t>
            </a:r>
            <a:r>
              <a:rPr lang="zh-CN" altLang="en-US">
                <a:ea typeface="宋体" panose="02010600030101010101" pitchFamily="2" charset="-122"/>
              </a:rPr>
              <a:t>该距离在处理过程中，会根据实际情况而动态变化</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already_arr[index]=1;//</a:t>
            </a:r>
            <a:r>
              <a:rPr lang="zh-CN" altLang="en-US">
                <a:ea typeface="宋体" panose="02010600030101010101" pitchFamily="2" charset="-122"/>
              </a:rPr>
              <a:t>设置出发顶点为已访问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dis[index]=0;//</a:t>
            </a:r>
            <a:r>
              <a:rPr lang="zh-CN" altLang="en-US">
                <a:ea typeface="宋体" panose="02010600030101010101" pitchFamily="2" charset="-122"/>
              </a:rPr>
              <a:t>设置出发顶点访问距离为</a:t>
            </a:r>
            <a:r>
              <a:rPr lang="en-US" altLang="zh-CN">
                <a:ea typeface="宋体" panose="02010600030101010101" pitchFamily="2" charset="-122"/>
              </a:rPr>
              <a:t>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选择并返回新的访问顶点</a:t>
            </a:r>
            <a:r>
              <a:rPr lang="en-US" altLang="zh-CN">
                <a:ea typeface="宋体" panose="02010600030101010101" pitchFamily="2" charset="-122"/>
              </a:rPr>
              <a:t>,</a:t>
            </a:r>
            <a:r>
              <a:rPr lang="zh-CN" altLang="en-US">
                <a:ea typeface="宋体" panose="02010600030101010101" pitchFamily="2" charset="-122"/>
              </a:rPr>
              <a:t>比如第一次访问顶点</a:t>
            </a:r>
            <a:r>
              <a:rPr lang="en-US" altLang="zh-CN">
                <a:ea typeface="宋体" panose="02010600030101010101" pitchFamily="2" charset="-122"/>
              </a:rPr>
              <a:t>G</a:t>
            </a:r>
            <a:r>
              <a:rPr lang="zh-CN" altLang="en-US">
                <a:ea typeface="宋体" panose="02010600030101010101" pitchFamily="2" charset="-122"/>
              </a:rPr>
              <a:t>后，下一次就应该访问顶点</a:t>
            </a:r>
            <a:r>
              <a:rPr lang="en-US" altLang="zh-CN">
                <a:ea typeface="宋体" panose="02010600030101010101" pitchFamily="2" charset="-122"/>
              </a:rPr>
              <a:t>index=0,</a:t>
            </a:r>
            <a:r>
              <a:rPr lang="zh-CN" altLang="en-US">
                <a:ea typeface="宋体" panose="02010600030101010101" pitchFamily="2" charset="-122"/>
              </a:rPr>
              <a:t>即将</a:t>
            </a:r>
            <a:r>
              <a:rPr lang="en-US" altLang="zh-CN">
                <a:ea typeface="宋体" panose="02010600030101010101" pitchFamily="2" charset="-122"/>
              </a:rPr>
              <a:t>A</a:t>
            </a:r>
            <a:r>
              <a:rPr lang="zh-CN" altLang="en-US">
                <a:ea typeface="宋体" panose="02010600030101010101" pitchFamily="2" charset="-122"/>
              </a:rPr>
              <a:t>作为新的顶点了</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int updateArr(){</a:t>
            </a:r>
            <a:endParaRPr lang="en-US" altLang="zh-CN">
              <a:ea typeface="宋体" panose="02010600030101010101" pitchFamily="2" charset="-122"/>
            </a:endParaRPr>
          </a:p>
          <a:p>
            <a:pPr eaLnBrk="1" hangingPunct="1"/>
            <a:r>
              <a:rPr lang="en-US" altLang="zh-CN">
                <a:ea typeface="宋体" panose="02010600030101010101" pitchFamily="2" charset="-122"/>
              </a:rPr>
              <a:t>		int min=65535,index=0;;</a:t>
            </a:r>
            <a:endParaRPr lang="en-US" altLang="zh-CN">
              <a:ea typeface="宋体" panose="02010600030101010101" pitchFamily="2" charset="-122"/>
            </a:endParaRPr>
          </a:p>
          <a:p>
            <a:pPr eaLnBrk="1" hangingPunct="1"/>
            <a:r>
              <a:rPr lang="en-US" altLang="zh-CN">
                <a:ea typeface="宋体" panose="02010600030101010101" pitchFamily="2" charset="-122"/>
              </a:rPr>
              <a:t>		for(int i=0;i&lt;already_arr.length;i++){</a:t>
            </a:r>
            <a:endParaRPr lang="en-US" altLang="zh-CN">
              <a:ea typeface="宋体" panose="02010600030101010101" pitchFamily="2" charset="-122"/>
            </a:endParaRPr>
          </a:p>
          <a:p>
            <a:pPr eaLnBrk="1" hangingPunct="1"/>
            <a:r>
              <a:rPr lang="en-US" altLang="zh-CN">
                <a:ea typeface="宋体" panose="02010600030101010101" pitchFamily="2" charset="-122"/>
              </a:rPr>
              <a:t>			if(already_arr[i]==0&amp;&amp;dis[i]&lt;min){</a:t>
            </a:r>
            <a:endParaRPr lang="en-US" altLang="zh-CN">
              <a:ea typeface="宋体" panose="02010600030101010101" pitchFamily="2" charset="-122"/>
            </a:endParaRPr>
          </a:p>
          <a:p>
            <a:pPr eaLnBrk="1" hangingPunct="1"/>
            <a:r>
              <a:rPr lang="en-US" altLang="zh-CN">
                <a:ea typeface="宋体" panose="02010600030101010101" pitchFamily="2" charset="-122"/>
              </a:rPr>
              <a:t>				min=dis[i];</a:t>
            </a:r>
            <a:endParaRPr lang="en-US" altLang="zh-CN">
              <a:ea typeface="宋体" panose="02010600030101010101" pitchFamily="2" charset="-122"/>
            </a:endParaRPr>
          </a:p>
          <a:p>
            <a:pPr eaLnBrk="1" hangingPunct="1"/>
            <a:r>
              <a:rPr lang="en-US" altLang="zh-CN">
                <a:ea typeface="宋体" panose="02010600030101010101" pitchFamily="2" charset="-122"/>
              </a:rPr>
              <a:t>				index=i;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already_arr[index]=1;</a:t>
            </a:r>
            <a:endParaRPr lang="en-US" altLang="zh-CN">
              <a:ea typeface="宋体" panose="02010600030101010101" pitchFamily="2" charset="-122"/>
            </a:endParaRPr>
          </a:p>
          <a:p>
            <a:pPr eaLnBrk="1" hangingPunct="1"/>
            <a:r>
              <a:rPr lang="en-US" altLang="zh-CN">
                <a:ea typeface="宋体" panose="02010600030101010101" pitchFamily="2" charset="-122"/>
              </a:rPr>
              <a:t>		return 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boolean in(int index){//</a:t>
            </a:r>
            <a:r>
              <a:rPr lang="zh-CN" altLang="en-US">
                <a:ea typeface="宋体" panose="02010600030101010101" pitchFamily="2" charset="-122"/>
              </a:rPr>
              <a:t>判断</a:t>
            </a:r>
            <a:r>
              <a:rPr lang="en-US" altLang="zh-CN">
                <a:ea typeface="宋体" panose="02010600030101010101" pitchFamily="2" charset="-122"/>
              </a:rPr>
              <a:t>index</a:t>
            </a:r>
            <a:r>
              <a:rPr lang="zh-CN" altLang="en-US">
                <a:ea typeface="宋体" panose="02010600030101010101" pitchFamily="2" charset="-122"/>
              </a:rPr>
              <a:t>顶点是否被访问过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already_arr[index]==1;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updateDis(int index,int len){//</a:t>
            </a:r>
            <a:r>
              <a:rPr lang="zh-CN" altLang="en-US">
                <a:ea typeface="宋体" panose="02010600030101010101" pitchFamily="2" charset="-122"/>
              </a:rPr>
              <a:t>更新出发节点到</a:t>
            </a:r>
            <a:r>
              <a:rPr lang="en-US" altLang="zh-CN">
                <a:ea typeface="宋体" panose="02010600030101010101" pitchFamily="2" charset="-122"/>
              </a:rPr>
              <a:t>j</a:t>
            </a:r>
            <a:r>
              <a:rPr lang="zh-CN" altLang="en-US">
                <a:ea typeface="宋体" panose="02010600030101010101" pitchFamily="2" charset="-122"/>
              </a:rPr>
              <a:t>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dis[index]=len;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updatePre(int pre,int index){//</a:t>
            </a:r>
            <a:r>
              <a:rPr lang="zh-CN" altLang="en-US">
                <a:ea typeface="宋体" panose="02010600030101010101" pitchFamily="2" charset="-122"/>
              </a:rPr>
              <a:t>更新</a:t>
            </a:r>
            <a:r>
              <a:rPr lang="en-US" altLang="zh-CN">
                <a:ea typeface="宋体" panose="02010600030101010101" pitchFamily="2" charset="-122"/>
              </a:rPr>
              <a:t>j</a:t>
            </a:r>
            <a:r>
              <a:rPr lang="zh-CN" altLang="en-US">
                <a:ea typeface="宋体" panose="02010600030101010101" pitchFamily="2" charset="-122"/>
              </a:rPr>
              <a:t>顶点的前驱为</a:t>
            </a:r>
            <a:r>
              <a:rPr lang="en-US" altLang="zh-CN">
                <a:ea typeface="宋体" panose="02010600030101010101" pitchFamily="2" charset="-122"/>
              </a:rPr>
              <a:t>index</a:t>
            </a:r>
            <a:r>
              <a:rPr lang="zh-CN" altLang="en-US">
                <a:ea typeface="宋体" panose="02010600030101010101" pitchFamily="2" charset="-122"/>
              </a:rPr>
              <a:t>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pre_visited[pre]=index;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int getDis(int index){//</a:t>
            </a:r>
            <a:r>
              <a:rPr lang="zh-CN" altLang="en-US">
                <a:ea typeface="宋体" panose="02010600030101010101" pitchFamily="2" charset="-122"/>
              </a:rPr>
              <a:t>返回从出发顶点到</a:t>
            </a:r>
            <a:r>
              <a:rPr lang="en-US" altLang="zh-CN">
                <a:ea typeface="宋体" panose="02010600030101010101" pitchFamily="2" charset="-122"/>
              </a:rPr>
              <a:t>index</a:t>
            </a:r>
            <a:r>
              <a:rPr lang="zh-CN" altLang="en-US">
                <a:ea typeface="宋体" panose="02010600030101010101" pitchFamily="2" charset="-122"/>
              </a:rPr>
              <a:t>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dis[index];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show(){</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for(int i:already_arr){</a:t>
            </a:r>
            <a:endParaRPr lang="en-US" altLang="zh-CN">
              <a:ea typeface="宋体" panose="02010600030101010101" pitchFamily="2" charset="-122"/>
            </a:endParaRPr>
          </a:p>
          <a:p>
            <a:pPr eaLnBrk="1" hangingPunct="1"/>
            <a:r>
              <a:rPr lang="en-US" altLang="zh-CN">
                <a:ea typeface="宋体" panose="02010600030101010101" pitchFamily="2" charset="-122"/>
              </a:rPr>
              <a:t>			System.out.print(i+"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for(int i:pre_visited){</a:t>
            </a:r>
            <a:endParaRPr lang="en-US" altLang="zh-CN">
              <a:ea typeface="宋体" panose="02010600030101010101" pitchFamily="2" charset="-122"/>
            </a:endParaRPr>
          </a:p>
          <a:p>
            <a:pPr eaLnBrk="1" hangingPunct="1"/>
            <a:r>
              <a:rPr lang="en-US" altLang="zh-CN">
                <a:ea typeface="宋体" panose="02010600030101010101" pitchFamily="2" charset="-122"/>
              </a:rPr>
              <a:t>			System.out.print(i+"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for(int i:dis){</a:t>
            </a:r>
            <a:endParaRPr lang="en-US" altLang="zh-CN">
              <a:ea typeface="宋体" panose="02010600030101010101" pitchFamily="2" charset="-122"/>
            </a:endParaRPr>
          </a:p>
          <a:p>
            <a:pPr eaLnBrk="1" hangingPunct="1"/>
            <a:r>
              <a:rPr lang="en-US" altLang="zh-CN">
                <a:ea typeface="宋体" panose="02010600030101010101" pitchFamily="2" charset="-122"/>
              </a:rPr>
              <a:t>			System.out.print(i+"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char[] vertex=new char[]{'A','B','C','D','E','F','G'}; //</a:t>
            </a:r>
            <a:r>
              <a:rPr lang="zh-CN" altLang="en-US">
                <a:ea typeface="宋体" panose="02010600030101010101" pitchFamily="2" charset="-122"/>
              </a:rPr>
              <a:t>顶点数组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count = 0;</a:t>
            </a:r>
            <a:endParaRPr lang="en-US" altLang="zh-CN">
              <a:ea typeface="宋体" panose="02010600030101010101" pitchFamily="2" charset="-122"/>
            </a:endParaRPr>
          </a:p>
          <a:p>
            <a:pPr eaLnBrk="1" hangingPunct="1"/>
            <a:r>
              <a:rPr lang="en-US" altLang="zh-CN">
                <a:ea typeface="宋体" panose="02010600030101010101" pitchFamily="2" charset="-122"/>
              </a:rPr>
              <a:t>		for(int i:dis){</a:t>
            </a:r>
            <a:endParaRPr lang="en-US" altLang="zh-CN">
              <a:ea typeface="宋体" panose="02010600030101010101" pitchFamily="2" charset="-122"/>
            </a:endParaRPr>
          </a:p>
          <a:p>
            <a:pPr eaLnBrk="1" hangingPunct="1"/>
            <a:r>
              <a:rPr lang="en-US" altLang="zh-CN">
                <a:ea typeface="宋体" panose="02010600030101010101" pitchFamily="2" charset="-122"/>
              </a:rPr>
              <a:t>			if(i!=65535){</a:t>
            </a:r>
            <a:endParaRPr lang="en-US" altLang="zh-CN">
              <a:ea typeface="宋体" panose="02010600030101010101" pitchFamily="2" charset="-122"/>
            </a:endParaRPr>
          </a:p>
          <a:p>
            <a:pPr eaLnBrk="1" hangingPunct="1"/>
            <a:r>
              <a:rPr lang="en-US" altLang="zh-CN">
                <a:ea typeface="宋体" panose="02010600030101010101" pitchFamily="2" charset="-122"/>
              </a:rPr>
              <a:t>				System.out.print(vertex[count] + "("+ i +") ");</a:t>
            </a:r>
            <a:endParaRPr lang="en-US" altLang="zh-CN">
              <a:ea typeface="宋体" panose="02010600030101010101" pitchFamily="2" charset="-122"/>
            </a:endParaRPr>
          </a:p>
          <a:p>
            <a:pPr eaLnBrk="1" hangingPunct="1"/>
            <a:r>
              <a:rPr lang="en-US" altLang="zh-CN">
                <a:ea typeface="宋体" panose="02010600030101010101" pitchFamily="2" charset="-122"/>
              </a:rPr>
              <a:t>			}else{</a:t>
            </a:r>
            <a:endParaRPr lang="en-US" altLang="zh-CN">
              <a:ea typeface="宋体" panose="02010600030101010101" pitchFamily="2" charset="-122"/>
            </a:endParaRPr>
          </a:p>
          <a:p>
            <a:pPr eaLnBrk="1" hangingPunct="1"/>
            <a:r>
              <a:rPr lang="en-US" altLang="zh-CN">
                <a:ea typeface="宋体" panose="02010600030101010101" pitchFamily="2" charset="-122"/>
              </a:rPr>
              <a:t>				System.out.print("N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count++;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package com.atguigu;</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import java.util.Scanner;</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public class ArrayQueueDemo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初始化一个队列</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ArrayQueue queue = new ArrayQueue(3);</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char key = '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Scanner scanner = new Scanner(System.in);</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boolean loop = true;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while (loop)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System.out.println("s(show): </a:t>
            </a:r>
            <a:r>
              <a:rPr lang="zh-CN" altLang="en-US">
                <a:ea typeface="宋体" panose="02010600030101010101" pitchFamily="2" charset="-122"/>
              </a:rPr>
              <a:t>表示显示队列</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System.out.println("e(exit): </a:t>
            </a:r>
            <a:r>
              <a:rPr lang="zh-CN" altLang="en-US">
                <a:ea typeface="宋体" panose="02010600030101010101" pitchFamily="2" charset="-122"/>
              </a:rPr>
              <a:t>表示退出程序</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System.out.println("a(add): </a:t>
            </a:r>
            <a:r>
              <a:rPr lang="zh-CN" altLang="en-US">
                <a:ea typeface="宋体" panose="02010600030101010101" pitchFamily="2" charset="-122"/>
              </a:rPr>
              <a:t>表示添加队列数据</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System.out.println("g(get): </a:t>
            </a:r>
            <a:r>
              <a:rPr lang="zh-CN" altLang="en-US">
                <a:ea typeface="宋体" panose="02010600030101010101" pitchFamily="2" charset="-122"/>
              </a:rPr>
              <a:t>表示取出队列数据</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key = scanner.next().charAt(0);</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switch (key)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case 's':</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queue.showQueue();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break;</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case 'a':</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a:t>
            </a:r>
            <a:r>
              <a:rPr lang="zh-CN" altLang="en-US">
                <a:ea typeface="宋体" panose="02010600030101010101" pitchFamily="2" charset="-122"/>
              </a:rPr>
              <a:t>请输入一个数</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int value = scanner.nextInt();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queue.addQueue(value);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break;</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case 'g':</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try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int res = queue.getQueue();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System.out.printf("</a:t>
            </a:r>
            <a:r>
              <a:rPr lang="zh-CN" altLang="en-US">
                <a:ea typeface="宋体" panose="02010600030101010101" pitchFamily="2" charset="-122"/>
              </a:rPr>
              <a:t>取出数据是 </a:t>
            </a:r>
            <a:r>
              <a:rPr lang="en-US" altLang="zh-CN">
                <a:ea typeface="宋体" panose="02010600030101010101" pitchFamily="2" charset="-122"/>
              </a:rPr>
              <a:t>%d\n", res);</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catch (Exception e)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TODO: handle exception</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System.out.println(e.getMessage());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break;</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case 'e':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scanner.close(); //</a:t>
            </a:r>
            <a:r>
              <a:rPr lang="zh-CN" altLang="en-US">
                <a:ea typeface="宋体" panose="02010600030101010101" pitchFamily="2" charset="-122"/>
              </a:rPr>
              <a:t>关闭下</a:t>
            </a:r>
            <a:r>
              <a:rPr lang="en-US" altLang="zh-CN">
                <a:ea typeface="宋体" panose="02010600030101010101" pitchFamily="2" charset="-122"/>
              </a:rPr>
              <a:t>scanner,</a:t>
            </a:r>
            <a:r>
              <a:rPr lang="zh-CN" altLang="en-US">
                <a:ea typeface="宋体" panose="02010600030101010101" pitchFamily="2" charset="-122"/>
              </a:rPr>
              <a:t>否则会有警告信息</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loop = false;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break;</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default: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break;</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a:t>
            </a:r>
            <a:r>
              <a:rPr lang="zh-CN" altLang="en-US">
                <a:ea typeface="宋体" panose="02010600030101010101" pitchFamily="2" charset="-122"/>
              </a:rPr>
              <a:t>退出了程序</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r>
              <a:rPr lang="zh-CN" altLang="en-US">
                <a:ea typeface="宋体" panose="02010600030101010101" pitchFamily="2" charset="-122"/>
              </a:rPr>
              <a:t>使用数组模拟队列</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class ArrayQueue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private int maxSize;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private int[] arr; // </a:t>
            </a:r>
            <a:r>
              <a:rPr lang="zh-CN" altLang="en-US">
                <a:ea typeface="宋体" panose="02010600030101010101" pitchFamily="2" charset="-122"/>
              </a:rPr>
              <a:t>该数组存放数据，模拟队列</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private int front;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private int rear;</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public ArrayQueue(int arrMaxSize)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maxSize = arrMaxSize;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arr = new int[maxSize];</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front = -1; // </a:t>
            </a:r>
            <a:r>
              <a:rPr lang="zh-CN" altLang="en-US">
                <a:ea typeface="宋体" panose="02010600030101010101" pitchFamily="2" charset="-122"/>
              </a:rPr>
              <a:t>指向队列头部</a:t>
            </a:r>
            <a:r>
              <a:rPr lang="en-US" altLang="zh-CN">
                <a:ea typeface="宋体" panose="02010600030101010101" pitchFamily="2" charset="-122"/>
              </a:rPr>
              <a:t>, </a:t>
            </a:r>
            <a:r>
              <a:rPr lang="zh-CN" altLang="en-US">
                <a:ea typeface="宋体" panose="02010600030101010101" pitchFamily="2" charset="-122"/>
              </a:rPr>
              <a:t>分析出</a:t>
            </a:r>
            <a:r>
              <a:rPr lang="en-US" altLang="zh-CN">
                <a:ea typeface="宋体" panose="02010600030101010101" pitchFamily="2" charset="-122"/>
              </a:rPr>
              <a:t>front </a:t>
            </a:r>
            <a:r>
              <a:rPr lang="zh-CN" altLang="en-US">
                <a:ea typeface="宋体" panose="02010600030101010101" pitchFamily="2" charset="-122"/>
              </a:rPr>
              <a:t>是指向队列数据的前一个位置</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rear = -1; // </a:t>
            </a:r>
            <a:r>
              <a:rPr lang="zh-CN" altLang="en-US">
                <a:ea typeface="宋体" panose="02010600030101010101" pitchFamily="2" charset="-122"/>
              </a:rPr>
              <a:t>指向队列的尾部，分析出</a:t>
            </a:r>
            <a:r>
              <a:rPr lang="en-US" altLang="zh-CN">
                <a:ea typeface="宋体" panose="02010600030101010101" pitchFamily="2" charset="-122"/>
              </a:rPr>
              <a:t>rear </a:t>
            </a:r>
            <a:r>
              <a:rPr lang="zh-CN" altLang="en-US">
                <a:ea typeface="宋体" panose="02010600030101010101" pitchFamily="2" charset="-122"/>
              </a:rPr>
              <a:t>是指向队列的最后数据</a:t>
            </a:r>
            <a:r>
              <a:rPr lang="en-US" altLang="zh-CN">
                <a:ea typeface="宋体" panose="02010600030101010101" pitchFamily="2" charset="-122"/>
              </a:rPr>
              <a:t>(</a:t>
            </a:r>
            <a:r>
              <a:rPr lang="zh-CN" altLang="en-US">
                <a:ea typeface="宋体" panose="02010600030101010101" pitchFamily="2" charset="-122"/>
              </a:rPr>
              <a:t>含</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判断队列是否满</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public boolean isFull()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return rear == maxSize - 1;</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判断队列是否空</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public boolean isEmpty()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return front == rear;</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添加数据到队列</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public void addQueue(int n)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判断是否满</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if (isFull())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a:t>
            </a:r>
            <a:r>
              <a:rPr lang="zh-CN" altLang="en-US">
                <a:ea typeface="宋体" panose="02010600030101010101" pitchFamily="2" charset="-122"/>
              </a:rPr>
              <a:t>队列满，无法加入</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return;</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rear += 1; // </a:t>
            </a:r>
            <a:r>
              <a:rPr lang="zh-CN" altLang="en-US">
                <a:ea typeface="宋体" panose="02010600030101010101" pitchFamily="2" charset="-122"/>
              </a:rPr>
              <a:t>先让</a:t>
            </a:r>
            <a:r>
              <a:rPr lang="en-US" altLang="zh-CN">
                <a:ea typeface="宋体" panose="02010600030101010101" pitchFamily="2" charset="-122"/>
              </a:rPr>
              <a:t>rear </a:t>
            </a:r>
            <a:r>
              <a:rPr lang="zh-CN" altLang="en-US">
                <a:ea typeface="宋体" panose="02010600030101010101" pitchFamily="2" charset="-122"/>
              </a:rPr>
              <a:t>后移</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arr[rear] = n;</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r>
              <a:rPr lang="en-US" altLang="zh-CN">
                <a:ea typeface="宋体" panose="02010600030101010101" pitchFamily="2" charset="-122"/>
              </a:rPr>
              <a:t>	</a:t>
            </a:r>
            <a:r>
              <a:rPr lang="en-US" altLang="zh-CN" sz="1200" b="1" kern="1200">
                <a:solidFill>
                  <a:schemeClr val="tx1"/>
                </a:solidFill>
                <a:latin typeface="+mn-lt"/>
                <a:ea typeface="+mn-ea"/>
                <a:cs typeface="+mn-cs"/>
              </a:rPr>
              <a:t>public int headQueue()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		if(isEmpty()) {</a:t>
            </a:r>
            <a:endParaRPr lang="en-US" altLang="zh-CN" sz="1200" b="1" kern="1200">
              <a:solidFill>
                <a:schemeClr val="tx1"/>
              </a:solidFill>
              <a:latin typeface="+mn-lt"/>
              <a:ea typeface="+mn-ea"/>
              <a:cs typeface="+mn-cs"/>
            </a:endParaRPr>
          </a:p>
          <a:p>
            <a:r>
              <a:rPr lang="en-US" altLang="zh-CN" sz="1200" b="1" kern="1200">
                <a:solidFill>
                  <a:schemeClr val="tx1"/>
                </a:solidFill>
                <a:latin typeface="+mn-lt"/>
                <a:ea typeface="+mn-ea"/>
                <a:cs typeface="+mn-cs"/>
              </a:rPr>
              <a:t>		throw new RuntimeException("</a:t>
            </a:r>
            <a:r>
              <a:rPr lang="zh-CN" altLang="en-US" sz="1200" b="1" kern="1200">
                <a:solidFill>
                  <a:schemeClr val="tx1"/>
                </a:solidFill>
                <a:latin typeface="+mn-lt"/>
                <a:ea typeface="+mn-ea"/>
                <a:cs typeface="+mn-cs"/>
              </a:rPr>
              <a:t>队列空</a:t>
            </a:r>
            <a:r>
              <a:rPr lang="en-US" altLang="zh-CN" sz="1200" b="1" kern="1200">
                <a:solidFill>
                  <a:schemeClr val="tx1"/>
                </a:solidFill>
                <a:latin typeface="+mn-lt"/>
                <a:ea typeface="+mn-ea"/>
                <a:cs typeface="+mn-cs"/>
              </a:rPr>
              <a:t>");</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	}</a:t>
            </a:r>
            <a:endParaRPr lang="en-US" altLang="zh-CN" sz="1200" kern="1200">
              <a:solidFill>
                <a:schemeClr val="tx1"/>
              </a:solidFill>
              <a:latin typeface="+mn-lt"/>
              <a:ea typeface="+mn-ea"/>
              <a:cs typeface="+mn-cs"/>
            </a:endParaRPr>
          </a:p>
          <a:p>
            <a:r>
              <a:rPr lang="en-US" altLang="zh-CN" sz="1200" b="1" kern="1200">
                <a:solidFill>
                  <a:schemeClr val="tx1"/>
                </a:solidFill>
                <a:latin typeface="+mn-lt"/>
                <a:ea typeface="+mn-ea"/>
                <a:cs typeface="+mn-cs"/>
              </a:rPr>
              <a:t>		return arr[front+1];</a:t>
            </a:r>
            <a:endParaRPr lang="en-US" altLang="zh-CN" sz="1200" b="1" kern="1200">
              <a:solidFill>
                <a:schemeClr val="tx1"/>
              </a:solidFill>
              <a:latin typeface="+mn-lt"/>
              <a:ea typeface="+mn-ea"/>
              <a:cs typeface="+mn-cs"/>
            </a:endParaRPr>
          </a:p>
          <a:p>
            <a:r>
              <a:rPr lang="en-US" altLang="zh-CN" sz="1200" kern="1200">
                <a:solidFill>
                  <a:schemeClr val="tx1"/>
                </a:solidFill>
                <a:latin typeface="+mn-lt"/>
                <a:ea typeface="+mn-ea"/>
                <a:cs typeface="+mn-cs"/>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获取队列数据</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public int getQueue()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if (isEmpty())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throw new RuntimeException("</a:t>
            </a:r>
            <a:r>
              <a:rPr lang="zh-CN" altLang="en-US">
                <a:ea typeface="宋体" panose="02010600030101010101" pitchFamily="2" charset="-122"/>
              </a:rPr>
              <a:t>队列空</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front += 1;</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return arr[front];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 </a:t>
            </a:r>
            <a:r>
              <a:rPr lang="zh-CN" altLang="en-US">
                <a:ea typeface="宋体" panose="02010600030101010101" pitchFamily="2" charset="-122"/>
              </a:rPr>
              <a:t>显示队列的所有数据</a:t>
            </a:r>
            <a:endParaRPr lang="zh-CN" altLang="en-US">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	</a:t>
            </a:r>
            <a:r>
              <a:rPr lang="en-US" altLang="zh-CN">
                <a:ea typeface="宋体" panose="02010600030101010101" pitchFamily="2" charset="-122"/>
              </a:rPr>
              <a:t>public void showQueue()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if (isEmpty())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System.out.println("</a:t>
            </a:r>
            <a:r>
              <a:rPr lang="zh-CN" altLang="en-US">
                <a:ea typeface="宋体" panose="02010600030101010101" pitchFamily="2" charset="-122"/>
              </a:rPr>
              <a:t>队列空的，没有数据</a:t>
            </a: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return;</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for (int i = 0; i &lt; arr.length; i++)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System.out.printf("arr[%d]=%d\n", i, arr[i]);</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	}</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a:ea typeface="宋体" panose="02010600030101010101" pitchFamily="2" charset="-122"/>
              </a:rPr>
              <a:t>问题分析</a:t>
            </a:r>
            <a:r>
              <a:rPr lang="en-US" altLang="zh-CN">
                <a:ea typeface="宋体" panose="02010600030101010101" pitchFamily="2" charset="-122"/>
              </a:rPr>
              <a:t>: </a:t>
            </a:r>
            <a:r>
              <a:rPr lang="zh-CN" altLang="en-US">
                <a:ea typeface="宋体" panose="02010600030101010101" pitchFamily="2" charset="-122"/>
              </a:rPr>
              <a:t>利用一次就不能使用了，这样不能充分利用数组。</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因此需要优化</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代码实现</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com.atguigu.floyd;</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FloydAlgorithm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char[] vertex=new char[]{'A','B','C','D','E','F','G'}; //</a:t>
            </a:r>
            <a:r>
              <a:rPr lang="zh-CN" altLang="en-US">
                <a:ea typeface="宋体" panose="02010600030101010101" pitchFamily="2" charset="-122"/>
              </a:rPr>
              <a:t>顶点数组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matrix=new int[7][];     //</a:t>
            </a:r>
            <a:r>
              <a:rPr lang="zh-CN" altLang="en-US">
                <a:ea typeface="宋体" panose="02010600030101010101" pitchFamily="2" charset="-122"/>
              </a:rPr>
              <a:t>邻接矩阵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final int N=65535;  </a:t>
            </a:r>
            <a:endParaRPr lang="en-US" altLang="zh-CN">
              <a:ea typeface="宋体" panose="02010600030101010101" pitchFamily="2" charset="-122"/>
            </a:endParaRPr>
          </a:p>
          <a:p>
            <a:pPr eaLnBrk="1" hangingPunct="1"/>
            <a:r>
              <a:rPr lang="en-US" altLang="zh-CN">
                <a:ea typeface="宋体" panose="02010600030101010101" pitchFamily="2" charset="-122"/>
              </a:rPr>
              <a:t>        matrix[0]=new int[]{0,5,7,N,N,N,2};  </a:t>
            </a:r>
            <a:endParaRPr lang="en-US" altLang="zh-CN">
              <a:ea typeface="宋体" panose="02010600030101010101" pitchFamily="2" charset="-122"/>
            </a:endParaRPr>
          </a:p>
          <a:p>
            <a:pPr eaLnBrk="1" hangingPunct="1"/>
            <a:r>
              <a:rPr lang="en-US" altLang="zh-CN">
                <a:ea typeface="宋体" panose="02010600030101010101" pitchFamily="2" charset="-122"/>
              </a:rPr>
              <a:t>        matrix[1]=new int[]{5,0,N,9,N,N,3};  </a:t>
            </a:r>
            <a:endParaRPr lang="en-US" altLang="zh-CN">
              <a:ea typeface="宋体" panose="02010600030101010101" pitchFamily="2" charset="-122"/>
            </a:endParaRPr>
          </a:p>
          <a:p>
            <a:pPr eaLnBrk="1" hangingPunct="1"/>
            <a:r>
              <a:rPr lang="en-US" altLang="zh-CN">
                <a:ea typeface="宋体" panose="02010600030101010101" pitchFamily="2" charset="-122"/>
              </a:rPr>
              <a:t>        matrix[2]=new int[]{7,N,0,N,8,N,N};  </a:t>
            </a:r>
            <a:endParaRPr lang="en-US" altLang="zh-CN">
              <a:ea typeface="宋体" panose="02010600030101010101" pitchFamily="2" charset="-122"/>
            </a:endParaRPr>
          </a:p>
          <a:p>
            <a:pPr eaLnBrk="1" hangingPunct="1"/>
            <a:r>
              <a:rPr lang="en-US" altLang="zh-CN">
                <a:ea typeface="宋体" panose="02010600030101010101" pitchFamily="2" charset="-122"/>
              </a:rPr>
              <a:t>        matrix[3]=new int[]{N,9,N,0,N,4,N};  </a:t>
            </a:r>
            <a:endParaRPr lang="en-US" altLang="zh-CN">
              <a:ea typeface="宋体" panose="02010600030101010101" pitchFamily="2" charset="-122"/>
            </a:endParaRPr>
          </a:p>
          <a:p>
            <a:pPr eaLnBrk="1" hangingPunct="1"/>
            <a:r>
              <a:rPr lang="en-US" altLang="zh-CN">
                <a:ea typeface="宋体" panose="02010600030101010101" pitchFamily="2" charset="-122"/>
              </a:rPr>
              <a:t>        matrix[4]=new int[]{N,N,8,N,0,5,4};  </a:t>
            </a:r>
            <a:endParaRPr lang="en-US" altLang="zh-CN">
              <a:ea typeface="宋体" panose="02010600030101010101" pitchFamily="2" charset="-122"/>
            </a:endParaRPr>
          </a:p>
          <a:p>
            <a:pPr eaLnBrk="1" hangingPunct="1"/>
            <a:r>
              <a:rPr lang="en-US" altLang="zh-CN">
                <a:ea typeface="宋体" panose="02010600030101010101" pitchFamily="2" charset="-122"/>
              </a:rPr>
              <a:t>        matrix[5]=new int[]{N,N,N,4,5,0,6};  </a:t>
            </a:r>
            <a:endParaRPr lang="en-US" altLang="zh-CN">
              <a:ea typeface="宋体" panose="02010600030101010101" pitchFamily="2" charset="-122"/>
            </a:endParaRPr>
          </a:p>
          <a:p>
            <a:pPr eaLnBrk="1" hangingPunct="1"/>
            <a:r>
              <a:rPr lang="en-US" altLang="zh-CN">
                <a:ea typeface="宋体" panose="02010600030101010101" pitchFamily="2" charset="-122"/>
              </a:rPr>
              <a:t>        matrix[6]=new int[]{2,3,N,N,4,6,0};  </a:t>
            </a:r>
            <a:endParaRPr lang="en-US" altLang="zh-CN">
              <a:ea typeface="宋体" panose="02010600030101010101" pitchFamily="2" charset="-122"/>
            </a:endParaRPr>
          </a:p>
          <a:p>
            <a:pPr eaLnBrk="1" hangingPunct="1"/>
            <a:r>
              <a:rPr lang="en-US" altLang="zh-CN">
                <a:ea typeface="宋体" panose="02010600030101010101" pitchFamily="2" charset="-122"/>
              </a:rPr>
              <a:t>        Graph G=new Graph(vertex.length,matrix,vertex);  //</a:t>
            </a:r>
            <a:r>
              <a:rPr lang="zh-CN" altLang="en-US">
                <a:ea typeface="宋体" panose="02010600030101010101" pitchFamily="2" charset="-122"/>
              </a:rPr>
              <a:t>构建图对象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上述为测试用例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G.floyd();</a:t>
            </a:r>
            <a:endParaRPr lang="en-US" altLang="zh-CN">
              <a:ea typeface="宋体" panose="02010600030101010101" pitchFamily="2" charset="-122"/>
            </a:endParaRPr>
          </a:p>
          <a:p>
            <a:pPr eaLnBrk="1" hangingPunct="1"/>
            <a:r>
              <a:rPr lang="en-US" altLang="zh-CN">
                <a:ea typeface="宋体" panose="02010600030101010101" pitchFamily="2" charset="-122"/>
              </a:rPr>
              <a:t>		G.show();</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Graph{</a:t>
            </a:r>
            <a:endParaRPr lang="en-US" altLang="zh-CN">
              <a:ea typeface="宋体" panose="02010600030101010101" pitchFamily="2" charset="-122"/>
            </a:endParaRPr>
          </a:p>
          <a:p>
            <a:pPr eaLnBrk="1" hangingPunct="1"/>
            <a:r>
              <a:rPr lang="en-US" altLang="zh-CN">
                <a:ea typeface="宋体" panose="02010600030101010101" pitchFamily="2" charset="-122"/>
              </a:rPr>
              <a:t>	char[] vertex;</a:t>
            </a:r>
            <a:endParaRPr lang="en-US" altLang="zh-CN">
              <a:ea typeface="宋体" panose="02010600030101010101" pitchFamily="2" charset="-122"/>
            </a:endParaRPr>
          </a:p>
          <a:p>
            <a:pPr eaLnBrk="1" hangingPunct="1"/>
            <a:r>
              <a:rPr lang="en-US" altLang="zh-CN">
                <a:ea typeface="宋体" panose="02010600030101010101" pitchFamily="2" charset="-122"/>
              </a:rPr>
              <a:t>	private int[][] dis;//</a:t>
            </a:r>
            <a:r>
              <a:rPr lang="zh-CN" altLang="en-US">
                <a:ea typeface="宋体" panose="02010600030101010101" pitchFamily="2" charset="-122"/>
              </a:rPr>
              <a:t>从各个顶点出发到其他顶点的距离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int[][] pre;//</a:t>
            </a:r>
            <a:r>
              <a:rPr lang="zh-CN" altLang="en-US">
                <a:ea typeface="宋体" panose="02010600030101010101" pitchFamily="2" charset="-122"/>
              </a:rPr>
              <a:t>到达目标顶点的前驱顶点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Graph(int length,int[][] matrix,char[] vertex){</a:t>
            </a:r>
            <a:endParaRPr lang="en-US" altLang="zh-CN">
              <a:ea typeface="宋体" panose="02010600030101010101" pitchFamily="2" charset="-122"/>
            </a:endParaRPr>
          </a:p>
          <a:p>
            <a:pPr eaLnBrk="1" hangingPunct="1"/>
            <a:r>
              <a:rPr lang="en-US" altLang="zh-CN">
                <a:ea typeface="宋体" panose="02010600030101010101" pitchFamily="2" charset="-122"/>
              </a:rPr>
              <a:t>		this.vertex=vertex;</a:t>
            </a:r>
            <a:endParaRPr lang="en-US" altLang="zh-CN">
              <a:ea typeface="宋体" panose="02010600030101010101" pitchFamily="2" charset="-122"/>
            </a:endParaRPr>
          </a:p>
          <a:p>
            <a:pPr eaLnBrk="1" hangingPunct="1"/>
            <a:r>
              <a:rPr lang="en-US" altLang="zh-CN">
                <a:ea typeface="宋体" panose="02010600030101010101" pitchFamily="2" charset="-122"/>
              </a:rPr>
              <a:t>		this.dis=matrix;</a:t>
            </a:r>
            <a:endParaRPr lang="en-US" altLang="zh-CN">
              <a:ea typeface="宋体" panose="02010600030101010101" pitchFamily="2" charset="-122"/>
            </a:endParaRPr>
          </a:p>
          <a:p>
            <a:pPr eaLnBrk="1" hangingPunct="1"/>
            <a:r>
              <a:rPr lang="en-US" altLang="zh-CN">
                <a:ea typeface="宋体" panose="02010600030101010101" pitchFamily="2" charset="-122"/>
              </a:rPr>
              <a:t>		this.pre=new int[length][length];</a:t>
            </a:r>
            <a:endParaRPr lang="en-US" altLang="zh-CN">
              <a:ea typeface="宋体" panose="02010600030101010101" pitchFamily="2" charset="-122"/>
            </a:endParaRPr>
          </a:p>
          <a:p>
            <a:pPr eaLnBrk="1" hangingPunct="1"/>
            <a:r>
              <a:rPr lang="en-US" altLang="zh-CN">
                <a:ea typeface="宋体" panose="02010600030101010101" pitchFamily="2" charset="-122"/>
              </a:rPr>
              <a:t>		for(int i=0;i&lt;length;i++){</a:t>
            </a:r>
            <a:endParaRPr lang="en-US" altLang="zh-CN">
              <a:ea typeface="宋体" panose="02010600030101010101" pitchFamily="2" charset="-122"/>
            </a:endParaRPr>
          </a:p>
          <a:p>
            <a:pPr eaLnBrk="1" hangingPunct="1"/>
            <a:r>
              <a:rPr lang="en-US" altLang="zh-CN">
                <a:ea typeface="宋体" panose="02010600030101010101" pitchFamily="2" charset="-122"/>
              </a:rPr>
              <a:t>			Arrays.fill(pre[i],i);</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floyd(){</a:t>
            </a:r>
            <a:endParaRPr lang="en-US" altLang="zh-CN">
              <a:ea typeface="宋体" panose="02010600030101010101" pitchFamily="2" charset="-122"/>
            </a:endParaRPr>
          </a:p>
          <a:p>
            <a:pPr eaLnBrk="1" hangingPunct="1"/>
            <a:r>
              <a:rPr lang="en-US" altLang="zh-CN">
                <a:ea typeface="宋体" panose="02010600030101010101" pitchFamily="2" charset="-122"/>
              </a:rPr>
              <a:t>		int len=0;</a:t>
            </a:r>
            <a:endParaRPr lang="en-US" altLang="zh-CN">
              <a:ea typeface="宋体" panose="02010600030101010101" pitchFamily="2" charset="-122"/>
            </a:endParaRPr>
          </a:p>
          <a:p>
            <a:pPr eaLnBrk="1" hangingPunct="1"/>
            <a:r>
              <a:rPr lang="en-US" altLang="zh-CN">
                <a:ea typeface="宋体" panose="02010600030101010101" pitchFamily="2" charset="-122"/>
              </a:rPr>
              <a:t>		for(int k=0;k&lt;dis.length;k++){//</a:t>
            </a:r>
            <a:r>
              <a:rPr lang="zh-CN" altLang="en-US">
                <a:ea typeface="宋体" panose="02010600030101010101" pitchFamily="2" charset="-122"/>
              </a:rPr>
              <a:t>作为中间顶点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i=0;i&lt;dis.length;i++){//</a:t>
            </a:r>
            <a:r>
              <a:rPr lang="zh-CN" altLang="en-US">
                <a:ea typeface="宋体" panose="02010600030101010101" pitchFamily="2" charset="-122"/>
              </a:rPr>
              <a:t>从</a:t>
            </a:r>
            <a:r>
              <a:rPr lang="en-US" altLang="zh-CN">
                <a:ea typeface="宋体" panose="02010600030101010101" pitchFamily="2" charset="-122"/>
              </a:rPr>
              <a:t>i</a:t>
            </a:r>
            <a:r>
              <a:rPr lang="zh-CN" altLang="en-US">
                <a:ea typeface="宋体" panose="02010600030101010101" pitchFamily="2" charset="-122"/>
              </a:rPr>
              <a:t>顶点出发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j=0;j&lt;dis.length;j++){//</a:t>
            </a:r>
            <a:r>
              <a:rPr lang="zh-CN" altLang="en-US">
                <a:ea typeface="宋体" panose="02010600030101010101" pitchFamily="2" charset="-122"/>
              </a:rPr>
              <a:t>到达</a:t>
            </a:r>
            <a:r>
              <a:rPr lang="en-US" altLang="zh-CN">
                <a:ea typeface="宋体" panose="02010600030101010101" pitchFamily="2" charset="-122"/>
              </a:rPr>
              <a:t>j</a:t>
            </a:r>
            <a:r>
              <a:rPr lang="zh-CN" altLang="en-US">
                <a:ea typeface="宋体" panose="02010600030101010101" pitchFamily="2" charset="-122"/>
              </a:rPr>
              <a:t>顶点，经过</a:t>
            </a:r>
            <a:r>
              <a:rPr lang="en-US" altLang="zh-CN">
                <a:ea typeface="宋体" panose="02010600030101010101" pitchFamily="2" charset="-122"/>
              </a:rPr>
              <a:t>k</a:t>
            </a:r>
            <a:r>
              <a:rPr lang="zh-CN" altLang="en-US">
                <a:ea typeface="宋体" panose="02010600030101010101" pitchFamily="2" charset="-122"/>
              </a:rPr>
              <a:t>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len=dis[i][k]+dis[k][j];</a:t>
            </a:r>
            <a:endParaRPr lang="en-US" altLang="zh-CN">
              <a:ea typeface="宋体" panose="02010600030101010101" pitchFamily="2" charset="-122"/>
            </a:endParaRPr>
          </a:p>
          <a:p>
            <a:pPr eaLnBrk="1" hangingPunct="1"/>
            <a:r>
              <a:rPr lang="en-US" altLang="zh-CN">
                <a:ea typeface="宋体" panose="02010600030101010101" pitchFamily="2" charset="-122"/>
              </a:rPr>
              <a:t>					if(len&lt;dis[i][j]){</a:t>
            </a:r>
            <a:endParaRPr lang="en-US" altLang="zh-CN">
              <a:ea typeface="宋体" panose="02010600030101010101" pitchFamily="2" charset="-122"/>
            </a:endParaRPr>
          </a:p>
          <a:p>
            <a:pPr eaLnBrk="1" hangingPunct="1"/>
            <a:r>
              <a:rPr lang="en-US" altLang="zh-CN">
                <a:ea typeface="宋体" panose="02010600030101010101" pitchFamily="2" charset="-122"/>
              </a:rPr>
              <a:t>						dis[i][j]=len;//</a:t>
            </a:r>
            <a:r>
              <a:rPr lang="zh-CN" altLang="en-US">
                <a:ea typeface="宋体" panose="02010600030101010101" pitchFamily="2" charset="-122"/>
              </a:rPr>
              <a:t>更新距离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pre[i][j]=pre[k][j];//</a:t>
            </a:r>
            <a:r>
              <a:rPr lang="zh-CN" altLang="en-US">
                <a:ea typeface="宋体" panose="02010600030101010101" pitchFamily="2" charset="-122"/>
              </a:rPr>
              <a:t>更新前驱顶点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show(){</a:t>
            </a:r>
            <a:endParaRPr lang="en-US" altLang="zh-CN">
              <a:ea typeface="宋体" panose="02010600030101010101" pitchFamily="2" charset="-122"/>
            </a:endParaRPr>
          </a:p>
          <a:p>
            <a:pPr eaLnBrk="1" hangingPunct="1"/>
            <a:r>
              <a:rPr lang="en-US" altLang="zh-CN">
                <a:ea typeface="宋体" panose="02010600030101010101" pitchFamily="2" charset="-122"/>
              </a:rPr>
              <a:t>		char[] vertex=new char[]{'A','B','C','D','E','F','G'}; //</a:t>
            </a:r>
            <a:r>
              <a:rPr lang="zh-CN" altLang="en-US">
                <a:ea typeface="宋体" panose="02010600030101010101" pitchFamily="2" charset="-122"/>
              </a:rPr>
              <a:t>顶点数组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k=0;k&lt;dis.length;k++){//</a:t>
            </a:r>
            <a:r>
              <a:rPr lang="zh-CN" altLang="en-US">
                <a:ea typeface="宋体" panose="02010600030101010101" pitchFamily="2" charset="-122"/>
              </a:rPr>
              <a:t>作为中间顶点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i=0;i&lt;dis.length;i++){//</a:t>
            </a:r>
            <a:r>
              <a:rPr lang="zh-CN" altLang="en-US">
                <a:ea typeface="宋体" panose="02010600030101010101" pitchFamily="2" charset="-122"/>
              </a:rPr>
              <a:t>从</a:t>
            </a:r>
            <a:r>
              <a:rPr lang="en-US" altLang="zh-CN">
                <a:ea typeface="宋体" panose="02010600030101010101" pitchFamily="2" charset="-122"/>
              </a:rPr>
              <a:t>i</a:t>
            </a:r>
            <a:r>
              <a:rPr lang="zh-CN" altLang="en-US">
                <a:ea typeface="宋体" panose="02010600030101010101" pitchFamily="2" charset="-122"/>
              </a:rPr>
              <a:t>顶点出发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System.out.print(vertex[pre[k][i]]+"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for(int i=0;i&lt;dis.length;i++){//</a:t>
            </a:r>
            <a:r>
              <a:rPr lang="zh-CN" altLang="en-US">
                <a:ea typeface="宋体" panose="02010600030101010101" pitchFamily="2" charset="-122"/>
              </a:rPr>
              <a:t>从</a:t>
            </a:r>
            <a:r>
              <a:rPr lang="en-US" altLang="zh-CN">
                <a:ea typeface="宋体" panose="02010600030101010101" pitchFamily="2" charset="-122"/>
              </a:rPr>
              <a:t>i</a:t>
            </a:r>
            <a:r>
              <a:rPr lang="zh-CN" altLang="en-US">
                <a:ea typeface="宋体" panose="02010600030101010101" pitchFamily="2" charset="-122"/>
              </a:rPr>
              <a:t>顶点出发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 + vertex[k] + "</a:t>
            </a:r>
            <a:r>
              <a:rPr lang="zh-CN" altLang="en-US">
                <a:ea typeface="宋体" panose="02010600030101010101" pitchFamily="2" charset="-122"/>
              </a:rPr>
              <a:t>到</a:t>
            </a:r>
            <a:r>
              <a:rPr lang="en-US" altLang="zh-CN">
                <a:ea typeface="宋体" panose="02010600030101010101" pitchFamily="2" charset="-122"/>
              </a:rPr>
              <a:t>" + vertex[i] + "</a:t>
            </a:r>
            <a:r>
              <a:rPr lang="zh-CN" altLang="en-US">
                <a:ea typeface="宋体" panose="02010600030101010101" pitchFamily="2" charset="-122"/>
              </a:rPr>
              <a:t>最短距离</a:t>
            </a:r>
            <a:r>
              <a:rPr lang="en-US" altLang="zh-CN">
                <a:ea typeface="宋体" panose="02010600030101010101" pitchFamily="2" charset="-122"/>
              </a:rPr>
              <a:t>" + dis[k][i]+")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队列新的案例：</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a:t>
            </a:r>
            <a:r>
              <a:rPr lang="zh-CN" altLang="en-US">
                <a:ea typeface="宋体" panose="02010600030101010101" pitchFamily="2" charset="-122"/>
              </a:rPr>
              <a:t>增加一个取出队列头的操作</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def </a:t>
            </a:r>
            <a:r>
              <a:rPr lang="en-US" altLang="zh-CN"/>
              <a:t>headQueue(): Unit = {</a:t>
            </a:r>
            <a:br>
              <a:rPr lang="en-US" altLang="zh-CN"/>
            </a:br>
            <a:br>
              <a:rPr lang="en-US" altLang="zh-CN"/>
            </a:br>
            <a:r>
              <a:rPr lang="en-US" altLang="zh-CN"/>
              <a:t>  </a:t>
            </a:r>
            <a:r>
              <a:rPr lang="en-US" altLang="zh-CN" sz="1200" b="1" kern="1200">
                <a:solidFill>
                  <a:schemeClr val="tx1"/>
                </a:solidFill>
                <a:effectLst/>
                <a:latin typeface="+mn-lt"/>
                <a:ea typeface="+mn-ea"/>
                <a:cs typeface="+mn-cs"/>
              </a:rPr>
              <a:t>if </a:t>
            </a:r>
            <a:r>
              <a:rPr lang="en-US" altLang="zh-CN"/>
              <a:t>(isEmpty()) {</a:t>
            </a:r>
            <a:br>
              <a:rPr lang="en-US" altLang="zh-CN"/>
            </a:br>
            <a:r>
              <a:rPr lang="en-US" altLang="zh-CN"/>
              <a:t>    </a:t>
            </a:r>
            <a:r>
              <a:rPr lang="en-US" altLang="zh-CN" i="1">
                <a:effectLst/>
              </a:rPr>
              <a:t>println</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队列空，没有数据</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r>
              <a:rPr lang="en-US" altLang="zh-CN" sz="1200" b="1" kern="1200">
                <a:solidFill>
                  <a:schemeClr val="tx1"/>
                </a:solidFill>
                <a:effectLst/>
                <a:latin typeface="+mn-lt"/>
                <a:ea typeface="+mn-ea"/>
                <a:cs typeface="+mn-cs"/>
              </a:rPr>
              <a:t>return</a:t>
            </a:r>
            <a:br>
              <a:rPr lang="en-US" altLang="zh-CN" sz="1200" b="1" kern="1200">
                <a:solidFill>
                  <a:schemeClr val="tx1"/>
                </a:solidFill>
                <a:effectLst/>
                <a:latin typeface="+mn-lt"/>
                <a:ea typeface="+mn-ea"/>
                <a:cs typeface="+mn-cs"/>
              </a:rPr>
            </a:br>
            <a:r>
              <a:rPr lang="en-US" altLang="zh-CN" sz="1200" b="1" kern="1200">
                <a:solidFill>
                  <a:schemeClr val="tx1"/>
                </a:solidFill>
                <a:effectLst/>
                <a:latin typeface="+mn-lt"/>
                <a:ea typeface="+mn-ea"/>
                <a:cs typeface="+mn-cs"/>
              </a:rPr>
              <a:t>  </a:t>
            </a:r>
            <a:r>
              <a:rPr lang="en-US" altLang="zh-CN"/>
              <a:t>}</a:t>
            </a:r>
            <a:br>
              <a:rPr lang="en-US" altLang="zh-CN"/>
            </a:br>
            <a:br>
              <a:rPr lang="en-US" altLang="zh-CN"/>
            </a:br>
            <a:r>
              <a:rPr lang="en-US" altLang="zh-CN"/>
              <a:t>  </a:t>
            </a:r>
            <a:r>
              <a:rPr lang="en-US" altLang="zh-CN" i="1">
                <a:effectLst/>
              </a:rPr>
              <a:t>printf</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队列头数据 </a:t>
            </a:r>
            <a:r>
              <a:rPr lang="en-US" altLang="zh-CN" sz="1200" b="1" kern="1200">
                <a:solidFill>
                  <a:schemeClr val="tx1"/>
                </a:solidFill>
                <a:effectLst/>
                <a:latin typeface="+mn-lt"/>
                <a:ea typeface="+mn-ea"/>
                <a:cs typeface="+mn-cs"/>
              </a:rPr>
              <a:t>arr[%d]=%d\n"</a:t>
            </a:r>
            <a:r>
              <a:rPr lang="en-US" altLang="zh-CN"/>
              <a:t>, </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r>
              <a:rPr lang="en-US" altLang="zh-CN" sz="1200" i="1" kern="1200">
                <a:solidFill>
                  <a:schemeClr val="tx1"/>
                </a:solidFill>
                <a:effectLst/>
                <a:latin typeface="+mn-lt"/>
                <a:ea typeface="+mn-ea"/>
                <a:cs typeface="+mn-cs"/>
              </a:rPr>
              <a:t>arr</a:t>
            </a:r>
            <a:r>
              <a:rPr lang="en-US" altLang="zh-CN"/>
              <a:t>(</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br>
              <a:rPr lang="en-US" altLang="zh-CN"/>
            </a:br>
            <a:r>
              <a:rPr lang="en-US" altLang="zh-CN"/>
              <a:t>}</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a:ea typeface="宋体" panose="02010600030101010101" pitchFamily="2" charset="-122"/>
              </a:rPr>
              <a:t>问题分析</a:t>
            </a:r>
            <a:r>
              <a:rPr lang="en-US" altLang="zh-CN">
                <a:ea typeface="宋体" panose="02010600030101010101" pitchFamily="2" charset="-122"/>
              </a:rPr>
              <a:t>: </a:t>
            </a:r>
            <a:r>
              <a:rPr lang="zh-CN" altLang="en-US">
                <a:ea typeface="宋体" panose="02010600030101010101" pitchFamily="2" charset="-122"/>
              </a:rPr>
              <a:t>利用一次就不能使用了，这样不能充分利用数组。</a:t>
            </a:r>
            <a:endParaRPr lang="en-US" altLang="zh-CN">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因此需要优化</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最新版环形数组</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java.util.Scanner;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CircleArrayQueueDemo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环形队列的案例</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初始化一个队列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CircleArrayQueue queue = new CircleArrayQueue(4);</a:t>
            </a:r>
            <a:endParaRPr lang="en-US" altLang="zh-CN">
              <a:ea typeface="宋体" panose="02010600030101010101" pitchFamily="2" charset="-122"/>
            </a:endParaRPr>
          </a:p>
          <a:p>
            <a:pPr eaLnBrk="1" hangingPunct="1"/>
            <a:r>
              <a:rPr lang="en-US" altLang="zh-CN">
                <a:ea typeface="宋体" panose="02010600030101010101" pitchFamily="2" charset="-122"/>
              </a:rPr>
              <a:t>		char key = ' ';</a:t>
            </a:r>
            <a:endParaRPr lang="en-US" altLang="zh-CN">
              <a:ea typeface="宋体" panose="02010600030101010101" pitchFamily="2" charset="-122"/>
            </a:endParaRPr>
          </a:p>
          <a:p>
            <a:pPr eaLnBrk="1" hangingPunct="1"/>
            <a:r>
              <a:rPr lang="en-US" altLang="zh-CN">
                <a:ea typeface="宋体" panose="02010600030101010101" pitchFamily="2" charset="-122"/>
              </a:rPr>
              <a:t>		boolean loop = true;</a:t>
            </a:r>
            <a:endParaRPr lang="en-US" altLang="zh-CN">
              <a:ea typeface="宋体" panose="02010600030101010101" pitchFamily="2" charset="-122"/>
            </a:endParaRPr>
          </a:p>
          <a:p>
            <a:pPr eaLnBrk="1" hangingPunct="1"/>
            <a:r>
              <a:rPr lang="en-US" altLang="zh-CN">
                <a:ea typeface="宋体" panose="02010600030101010101" pitchFamily="2" charset="-122"/>
              </a:rPr>
              <a:t>		Scanner scanner = new Scanner(System.in);</a:t>
            </a:r>
            <a:endParaRPr lang="en-US" altLang="zh-CN">
              <a:ea typeface="宋体" panose="02010600030101010101" pitchFamily="2" charset="-122"/>
            </a:endParaRPr>
          </a:p>
          <a:p>
            <a:pPr eaLnBrk="1" hangingPunct="1"/>
            <a:r>
              <a:rPr lang="en-US" altLang="zh-CN">
                <a:ea typeface="宋体" panose="02010600030101010101" pitchFamily="2" charset="-122"/>
              </a:rPr>
              <a:t>		while (loop) {</a:t>
            </a:r>
            <a:endParaRPr lang="en-US" altLang="zh-CN">
              <a:ea typeface="宋体" panose="02010600030101010101" pitchFamily="2" charset="-122"/>
            </a:endParaRPr>
          </a:p>
          <a:p>
            <a:pPr eaLnBrk="1" hangingPunct="1"/>
            <a:r>
              <a:rPr lang="en-US" altLang="zh-CN">
                <a:ea typeface="宋体" panose="02010600030101010101" pitchFamily="2" charset="-122"/>
              </a:rPr>
              <a:t>			System.out.println("s(show): </a:t>
            </a:r>
            <a:r>
              <a:rPr lang="zh-CN" altLang="en-US">
                <a:ea typeface="宋体" panose="02010600030101010101" pitchFamily="2" charset="-122"/>
              </a:rPr>
              <a:t>表示显示队列</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System.out.println("e(exit): </a:t>
            </a:r>
            <a:r>
              <a:rPr lang="zh-CN" altLang="en-US">
                <a:ea typeface="宋体" panose="02010600030101010101" pitchFamily="2" charset="-122"/>
              </a:rPr>
              <a:t>表示退出程序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System.out.println("a(add): </a:t>
            </a:r>
            <a:r>
              <a:rPr lang="zh-CN" altLang="en-US">
                <a:ea typeface="宋体" panose="02010600030101010101" pitchFamily="2" charset="-122"/>
              </a:rPr>
              <a:t>表示添加队列数据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System.out.println("g(get): </a:t>
            </a:r>
            <a:r>
              <a:rPr lang="zh-CN" altLang="en-US">
                <a:ea typeface="宋体" panose="02010600030101010101" pitchFamily="2" charset="-122"/>
              </a:rPr>
              <a:t>表示取出队列数据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System.out.println("h(head): </a:t>
            </a:r>
            <a:r>
              <a:rPr lang="zh-CN" altLang="en-US">
                <a:ea typeface="宋体" panose="02010600030101010101" pitchFamily="2" charset="-122"/>
              </a:rPr>
              <a:t>查看队列头的数据</a:t>
            </a:r>
            <a:r>
              <a:rPr lang="en-US" altLang="zh-CN">
                <a:ea typeface="宋体" panose="02010600030101010101" pitchFamily="2" charset="-122"/>
              </a:rPr>
              <a:t>(</a:t>
            </a:r>
            <a:r>
              <a:rPr lang="zh-CN" altLang="en-US">
                <a:ea typeface="宋体" panose="02010600030101010101" pitchFamily="2" charset="-122"/>
              </a:rPr>
              <a:t>不改变队列</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key = scanner.next().charAt(0);</a:t>
            </a:r>
            <a:endParaRPr lang="en-US" altLang="zh-CN">
              <a:ea typeface="宋体" panose="02010600030101010101" pitchFamily="2" charset="-122"/>
            </a:endParaRPr>
          </a:p>
          <a:p>
            <a:pPr eaLnBrk="1" hangingPunct="1"/>
            <a:r>
              <a:rPr lang="en-US" altLang="zh-CN">
                <a:ea typeface="宋体" panose="02010600030101010101" pitchFamily="2" charset="-122"/>
              </a:rPr>
              <a:t>			switch (key) {</a:t>
            </a:r>
            <a:endParaRPr lang="en-US" altLang="zh-CN">
              <a:ea typeface="宋体" panose="02010600030101010101" pitchFamily="2" charset="-122"/>
            </a:endParaRPr>
          </a:p>
          <a:p>
            <a:pPr eaLnBrk="1" hangingPunct="1"/>
            <a:r>
              <a:rPr lang="en-US" altLang="zh-CN">
                <a:ea typeface="宋体" panose="02010600030101010101" pitchFamily="2" charset="-122"/>
              </a:rPr>
              <a:t>			case 's':</a:t>
            </a:r>
            <a:endParaRPr lang="en-US" altLang="zh-CN">
              <a:ea typeface="宋体" panose="02010600030101010101" pitchFamily="2" charset="-122"/>
            </a:endParaRPr>
          </a:p>
          <a:p>
            <a:pPr eaLnBrk="1" hangingPunct="1"/>
            <a:r>
              <a:rPr lang="en-US" altLang="zh-CN">
                <a:ea typeface="宋体" panose="02010600030101010101" pitchFamily="2" charset="-122"/>
              </a:rPr>
              <a:t>				queue.showQueue();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case 'a':</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请输入一个数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int value = scanner.nextInt();</a:t>
            </a:r>
            <a:endParaRPr lang="en-US" altLang="zh-CN">
              <a:ea typeface="宋体" panose="02010600030101010101" pitchFamily="2" charset="-122"/>
            </a:endParaRPr>
          </a:p>
          <a:p>
            <a:pPr eaLnBrk="1" hangingPunct="1"/>
            <a:r>
              <a:rPr lang="en-US" altLang="zh-CN">
                <a:ea typeface="宋体" panose="02010600030101010101" pitchFamily="2" charset="-122"/>
              </a:rPr>
              <a:t>				queue.addQueue(value);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case 'g':</a:t>
            </a:r>
            <a:endParaRPr lang="en-US" altLang="zh-CN">
              <a:ea typeface="宋体" panose="02010600030101010101" pitchFamily="2" charset="-122"/>
            </a:endParaRPr>
          </a:p>
          <a:p>
            <a:pPr eaLnBrk="1" hangingPunct="1"/>
            <a:r>
              <a:rPr lang="en-US" altLang="zh-CN">
                <a:ea typeface="宋体" panose="02010600030101010101" pitchFamily="2" charset="-122"/>
              </a:rPr>
              <a:t>				try {</a:t>
            </a:r>
            <a:endParaRPr lang="en-US" altLang="zh-CN">
              <a:ea typeface="宋体" panose="02010600030101010101" pitchFamily="2" charset="-122"/>
            </a:endParaRPr>
          </a:p>
          <a:p>
            <a:pPr eaLnBrk="1" hangingPunct="1"/>
            <a:r>
              <a:rPr lang="en-US" altLang="zh-CN">
                <a:ea typeface="宋体" panose="02010600030101010101" pitchFamily="2" charset="-122"/>
              </a:rPr>
              <a:t>					int res = queue.getQueue();</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从队列中取出数据为</a:t>
            </a:r>
            <a:r>
              <a:rPr lang="en-US" altLang="zh-CN">
                <a:ea typeface="宋体" panose="02010600030101010101" pitchFamily="2" charset="-122"/>
              </a:rPr>
              <a:t>" + res);</a:t>
            </a:r>
            <a:endParaRPr lang="en-US" altLang="zh-CN">
              <a:ea typeface="宋体" panose="02010600030101010101" pitchFamily="2" charset="-122"/>
            </a:endParaRPr>
          </a:p>
          <a:p>
            <a:pPr eaLnBrk="1" hangingPunct="1"/>
            <a:r>
              <a:rPr lang="en-US" altLang="zh-CN">
                <a:ea typeface="宋体" panose="02010600030101010101" pitchFamily="2" charset="-122"/>
              </a:rPr>
              <a:t>				} catch (Exception e) {</a:t>
            </a:r>
            <a:endParaRPr lang="en-US" altLang="zh-CN">
              <a:ea typeface="宋体" panose="02010600030101010101" pitchFamily="2" charset="-122"/>
            </a:endParaRPr>
          </a:p>
          <a:p>
            <a:pPr eaLnBrk="1" hangingPunct="1"/>
            <a:r>
              <a:rPr lang="en-US" altLang="zh-CN">
                <a:ea typeface="宋体" panose="02010600030101010101" pitchFamily="2" charset="-122"/>
              </a:rPr>
              <a:t>					// TODO: handle exception</a:t>
            </a:r>
            <a:endParaRPr lang="en-US" altLang="zh-CN">
              <a:ea typeface="宋体" panose="02010600030101010101" pitchFamily="2" charset="-122"/>
            </a:endParaRPr>
          </a:p>
          <a:p>
            <a:pPr eaLnBrk="1" hangingPunct="1"/>
            <a:r>
              <a:rPr lang="en-US" altLang="zh-CN">
                <a:ea typeface="宋体" panose="02010600030101010101" pitchFamily="2" charset="-122"/>
              </a:rPr>
              <a:t>					System.out.println(e.getMessage());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case 'h':</a:t>
            </a:r>
            <a:endParaRPr lang="en-US" altLang="zh-CN">
              <a:ea typeface="宋体" panose="02010600030101010101" pitchFamily="2" charset="-122"/>
            </a:endParaRPr>
          </a:p>
          <a:p>
            <a:pPr eaLnBrk="1" hangingPunct="1"/>
            <a:r>
              <a:rPr lang="en-US" altLang="zh-CN">
                <a:ea typeface="宋体" panose="02010600030101010101" pitchFamily="2" charset="-122"/>
              </a:rPr>
              <a:t>				try {</a:t>
            </a:r>
            <a:endParaRPr lang="en-US" altLang="zh-CN">
              <a:ea typeface="宋体" panose="02010600030101010101" pitchFamily="2" charset="-122"/>
            </a:endParaRPr>
          </a:p>
          <a:p>
            <a:pPr eaLnBrk="1" hangingPunct="1"/>
            <a:r>
              <a:rPr lang="en-US" altLang="zh-CN">
                <a:ea typeface="宋体" panose="02010600030101010101" pitchFamily="2" charset="-122"/>
              </a:rPr>
              <a:t>					int res = queue.headQueue();</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队列头元素值为</a:t>
            </a:r>
            <a:r>
              <a:rPr lang="en-US" altLang="zh-CN">
                <a:ea typeface="宋体" panose="02010600030101010101" pitchFamily="2" charset="-122"/>
              </a:rPr>
              <a:t>=" + res);</a:t>
            </a:r>
            <a:endParaRPr lang="en-US" altLang="zh-CN">
              <a:ea typeface="宋体" panose="02010600030101010101" pitchFamily="2" charset="-122"/>
            </a:endParaRPr>
          </a:p>
          <a:p>
            <a:pPr eaLnBrk="1" hangingPunct="1"/>
            <a:r>
              <a:rPr lang="en-US" altLang="zh-CN">
                <a:ea typeface="宋体" panose="02010600030101010101" pitchFamily="2" charset="-122"/>
              </a:rPr>
              <a:t>				} catch (Exception e) {</a:t>
            </a:r>
            <a:endParaRPr lang="en-US" altLang="zh-CN">
              <a:ea typeface="宋体" panose="02010600030101010101" pitchFamily="2" charset="-122"/>
            </a:endParaRPr>
          </a:p>
          <a:p>
            <a:pPr eaLnBrk="1" hangingPunct="1"/>
            <a:r>
              <a:rPr lang="en-US" altLang="zh-CN">
                <a:ea typeface="宋体" panose="02010600030101010101" pitchFamily="2" charset="-122"/>
              </a:rPr>
              <a:t>					// TODO: handle exception</a:t>
            </a:r>
            <a:endParaRPr lang="en-US" altLang="zh-CN">
              <a:ea typeface="宋体" panose="02010600030101010101" pitchFamily="2" charset="-122"/>
            </a:endParaRPr>
          </a:p>
          <a:p>
            <a:pPr eaLnBrk="1" hangingPunct="1"/>
            <a:r>
              <a:rPr lang="en-US" altLang="zh-CN">
                <a:ea typeface="宋体" panose="02010600030101010101" pitchFamily="2" charset="-122"/>
              </a:rPr>
              <a:t>					System.out.println(e.getMessage());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case 'e':</a:t>
            </a:r>
            <a:endParaRPr lang="en-US" altLang="zh-CN">
              <a:ea typeface="宋体" panose="02010600030101010101" pitchFamily="2" charset="-122"/>
            </a:endParaRPr>
          </a:p>
          <a:p>
            <a:pPr eaLnBrk="1" hangingPunct="1"/>
            <a:r>
              <a:rPr lang="en-US" altLang="zh-CN">
                <a:ea typeface="宋体" panose="02010600030101010101" pitchFamily="2" charset="-122"/>
              </a:rPr>
              <a:t>				scanner.close();</a:t>
            </a:r>
            <a:endParaRPr lang="en-US" altLang="zh-CN">
              <a:ea typeface="宋体" panose="02010600030101010101" pitchFamily="2" charset="-122"/>
            </a:endParaRPr>
          </a:p>
          <a:p>
            <a:pPr eaLnBrk="1" hangingPunct="1"/>
            <a:r>
              <a:rPr lang="en-US" altLang="zh-CN">
                <a:ea typeface="宋体" panose="02010600030101010101" pitchFamily="2" charset="-122"/>
              </a:rPr>
              <a:t>				loop = false;</a:t>
            </a:r>
            <a:endParaRPr lang="en-US" altLang="zh-CN">
              <a:ea typeface="宋体" panose="02010600030101010101" pitchFamily="2" charset="-122"/>
            </a:endParaRPr>
          </a:p>
          <a:p>
            <a:pPr eaLnBrk="1" hangingPunct="1"/>
            <a:r>
              <a:rPr lang="en-US" altLang="zh-CN">
                <a:ea typeface="宋体" panose="02010600030101010101" pitchFamily="2" charset="-122"/>
              </a:rPr>
              <a:t>			default:</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环形的队列和前面的单向队列有类似的地方，因为我们修改即可</a:t>
            </a:r>
            <a:endParaRPr lang="zh-CN" altLang="en-US">
              <a:ea typeface="宋体" panose="02010600030101010101" pitchFamily="2" charset="-122"/>
            </a:endParaRPr>
          </a:p>
          <a:p>
            <a:pPr eaLnBrk="1" hangingPunct="1"/>
            <a:r>
              <a:rPr lang="en-US" altLang="zh-CN">
                <a:ea typeface="宋体" panose="02010600030101010101" pitchFamily="2" charset="-122"/>
              </a:rPr>
              <a:t>class CircleArrayQueue {</a:t>
            </a:r>
            <a:endParaRPr lang="en-US" altLang="zh-CN">
              <a:ea typeface="宋体" panose="02010600030101010101" pitchFamily="2" charset="-122"/>
            </a:endParaRPr>
          </a:p>
          <a:p>
            <a:pPr eaLnBrk="1" hangingPunct="1"/>
            <a:r>
              <a:rPr lang="en-US" altLang="zh-CN">
                <a:ea typeface="宋体" panose="02010600030101010101" pitchFamily="2" charset="-122"/>
              </a:rPr>
              <a:t>	private int maxSize;</a:t>
            </a:r>
            <a:endParaRPr lang="en-US" altLang="zh-CN">
              <a:ea typeface="宋体" panose="02010600030101010101" pitchFamily="2" charset="-122"/>
            </a:endParaRPr>
          </a:p>
          <a:p>
            <a:pPr eaLnBrk="1" hangingPunct="1"/>
            <a:r>
              <a:rPr lang="en-US" altLang="zh-CN">
                <a:ea typeface="宋体" panose="02010600030101010101" pitchFamily="2" charset="-122"/>
              </a:rPr>
              <a:t>	private int[] arr; // </a:t>
            </a:r>
            <a:r>
              <a:rPr lang="zh-CN" altLang="en-US">
                <a:ea typeface="宋体" panose="02010600030101010101" pitchFamily="2" charset="-122"/>
              </a:rPr>
              <a:t>该数组存放数据，模拟队列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int front; // </a:t>
            </a:r>
            <a:r>
              <a:rPr lang="zh-CN" altLang="en-US">
                <a:ea typeface="宋体" panose="02010600030101010101" pitchFamily="2" charset="-122"/>
              </a:rPr>
              <a:t>指向队列头部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int rear; // </a:t>
            </a:r>
            <a:r>
              <a:rPr lang="zh-CN" altLang="en-US">
                <a:ea typeface="宋体" panose="02010600030101010101" pitchFamily="2" charset="-122"/>
              </a:rPr>
              <a:t>指向队列的尾部</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CircleArrayQueue(int arrMaxSize) {</a:t>
            </a:r>
            <a:endParaRPr lang="en-US" altLang="zh-CN">
              <a:ea typeface="宋体" panose="02010600030101010101" pitchFamily="2" charset="-122"/>
            </a:endParaRPr>
          </a:p>
          <a:p>
            <a:pPr eaLnBrk="1" hangingPunct="1"/>
            <a:r>
              <a:rPr lang="en-US" altLang="zh-CN">
                <a:ea typeface="宋体" panose="02010600030101010101" pitchFamily="2" charset="-122"/>
              </a:rPr>
              <a:t>		maxSize = arrMaxSize;</a:t>
            </a:r>
            <a:endParaRPr lang="en-US" altLang="zh-CN">
              <a:ea typeface="宋体" panose="02010600030101010101" pitchFamily="2" charset="-122"/>
            </a:endParaRPr>
          </a:p>
          <a:p>
            <a:pPr eaLnBrk="1" hangingPunct="1"/>
            <a:r>
              <a:rPr lang="en-US" altLang="zh-CN">
                <a:ea typeface="宋体" panose="02010600030101010101" pitchFamily="2" charset="-122"/>
              </a:rPr>
              <a:t>		arr = new int[maxSize];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判断队列满的方法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队列容量空出一个作为约定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boolean isFull() {</a:t>
            </a:r>
            <a:endParaRPr lang="en-US" altLang="zh-CN">
              <a:ea typeface="宋体" panose="02010600030101010101" pitchFamily="2" charset="-122"/>
            </a:endParaRPr>
          </a:p>
          <a:p>
            <a:pPr eaLnBrk="1" hangingPunct="1"/>
            <a:r>
              <a:rPr lang="en-US" altLang="zh-CN">
                <a:ea typeface="宋体" panose="02010600030101010101" pitchFamily="2" charset="-122"/>
              </a:rPr>
              <a:t>		// 1 =&gt; rear 1</a:t>
            </a:r>
            <a:endParaRPr lang="en-US" altLang="zh-CN">
              <a:ea typeface="宋体" panose="02010600030101010101" pitchFamily="2" charset="-122"/>
            </a:endParaRPr>
          </a:p>
          <a:p>
            <a:pPr eaLnBrk="1" hangingPunct="1"/>
            <a:r>
              <a:rPr lang="en-US" altLang="zh-CN">
                <a:ea typeface="宋体" panose="02010600030101010101" pitchFamily="2" charset="-122"/>
              </a:rPr>
              <a:t>		// 2 =&gt; rear 2</a:t>
            </a:r>
            <a:endParaRPr lang="en-US" altLang="zh-CN">
              <a:ea typeface="宋体" panose="02010600030101010101" pitchFamily="2" charset="-122"/>
            </a:endParaRPr>
          </a:p>
          <a:p>
            <a:pPr eaLnBrk="1" hangingPunct="1"/>
            <a:r>
              <a:rPr lang="en-US" altLang="zh-CN">
                <a:ea typeface="宋体" panose="02010600030101010101" pitchFamily="2" charset="-122"/>
              </a:rPr>
              <a:t>		// 3 =&gt; rear 3</a:t>
            </a:r>
            <a:endParaRPr lang="en-US" altLang="zh-CN">
              <a:ea typeface="宋体" panose="02010600030101010101" pitchFamily="2" charset="-122"/>
            </a:endParaRPr>
          </a:p>
          <a:p>
            <a:pPr eaLnBrk="1" hangingPunct="1"/>
            <a:r>
              <a:rPr lang="en-US" altLang="zh-CN">
                <a:ea typeface="宋体" panose="02010600030101010101" pitchFamily="2" charset="-122"/>
              </a:rPr>
              <a:t>		return (rear + 1) % maxSize == front;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判断队列空的条件</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boolean isEmpty() {</a:t>
            </a:r>
            <a:endParaRPr lang="en-US" altLang="zh-CN">
              <a:ea typeface="宋体" panose="02010600030101010101" pitchFamily="2" charset="-122"/>
            </a:endParaRPr>
          </a:p>
          <a:p>
            <a:pPr eaLnBrk="1" hangingPunct="1"/>
            <a:r>
              <a:rPr lang="en-US" altLang="zh-CN">
                <a:ea typeface="宋体" panose="02010600030101010101" pitchFamily="2" charset="-122"/>
              </a:rPr>
              <a:t>		return rear == front;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添加数据到队列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addQueue(int n)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判断是否满</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(isFull())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队列满，无法加入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将数据加入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arr[rear] = n;</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然后将</a:t>
            </a:r>
            <a:r>
              <a:rPr lang="en-US" altLang="zh-CN">
                <a:ea typeface="宋体" panose="02010600030101010101" pitchFamily="2" charset="-122"/>
              </a:rPr>
              <a:t>rear </a:t>
            </a:r>
            <a:r>
              <a:rPr lang="zh-CN" altLang="en-US">
                <a:ea typeface="宋体" panose="02010600030101010101" pitchFamily="2" charset="-122"/>
              </a:rPr>
              <a:t>后移</a:t>
            </a:r>
            <a:r>
              <a:rPr lang="en-US" altLang="zh-CN">
                <a:ea typeface="宋体" panose="02010600030101010101" pitchFamily="2" charset="-122"/>
              </a:rPr>
              <a:t>, </a:t>
            </a:r>
            <a:r>
              <a:rPr lang="zh-CN" altLang="en-US">
                <a:ea typeface="宋体" panose="02010600030101010101" pitchFamily="2" charset="-122"/>
              </a:rPr>
              <a:t>这里必须考虑取模</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rear = (rear + 1) % maxSize;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取出队列的数据</a:t>
            </a:r>
            <a:r>
              <a:rPr lang="en-US" altLang="zh-CN">
                <a:ea typeface="宋体" panose="02010600030101010101" pitchFamily="2" charset="-122"/>
              </a:rPr>
              <a:t>(</a:t>
            </a:r>
            <a:r>
              <a:rPr lang="zh-CN" altLang="en-US">
                <a:ea typeface="宋体" panose="02010600030101010101" pitchFamily="2" charset="-122"/>
              </a:rPr>
              <a:t>按先进先出的原则</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int getQueue() {</a:t>
            </a:r>
            <a:endParaRPr lang="en-US" altLang="zh-CN">
              <a:ea typeface="宋体" panose="02010600030101010101" pitchFamily="2" charset="-122"/>
            </a:endParaRPr>
          </a:p>
          <a:p>
            <a:pPr eaLnBrk="1" hangingPunct="1"/>
            <a:r>
              <a:rPr lang="en-US" altLang="zh-CN">
                <a:ea typeface="宋体" panose="02010600030101010101" pitchFamily="2" charset="-122"/>
              </a:rPr>
              <a:t>		if (isEmpty()) {</a:t>
            </a:r>
            <a:endParaRPr lang="en-US" altLang="zh-CN">
              <a:ea typeface="宋体" panose="02010600030101010101" pitchFamily="2" charset="-122"/>
            </a:endParaRPr>
          </a:p>
          <a:p>
            <a:pPr eaLnBrk="1" hangingPunct="1"/>
            <a:r>
              <a:rPr lang="en-US" altLang="zh-CN">
                <a:ea typeface="宋体" panose="02010600030101010101" pitchFamily="2" charset="-122"/>
              </a:rPr>
              <a:t>			throw new RuntimeException("</a:t>
            </a:r>
            <a:r>
              <a:rPr lang="zh-CN" altLang="en-US">
                <a:ea typeface="宋体" panose="02010600030101010101" pitchFamily="2" charset="-122"/>
              </a:rPr>
              <a:t>队列空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这里我们需要分析处理 </a:t>
            </a:r>
            <a:r>
              <a:rPr lang="en-US" altLang="zh-CN">
                <a:ea typeface="宋体" panose="02010600030101010101" pitchFamily="2" charset="-122"/>
              </a:rPr>
              <a:t>front </a:t>
            </a:r>
            <a:r>
              <a:rPr lang="zh-CN" altLang="en-US">
                <a:ea typeface="宋体" panose="02010600030101010101" pitchFamily="2" charset="-122"/>
              </a:rPr>
              <a:t>已经指向了队列的头元素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先把</a:t>
            </a:r>
            <a:r>
              <a:rPr lang="en-US" altLang="zh-CN">
                <a:ea typeface="宋体" panose="02010600030101010101" pitchFamily="2" charset="-122"/>
              </a:rPr>
              <a:t>front </a:t>
            </a:r>
            <a:r>
              <a:rPr lang="zh-CN" altLang="en-US">
                <a:ea typeface="宋体" panose="02010600030101010101" pitchFamily="2" charset="-122"/>
              </a:rPr>
              <a:t>对应的数据保存到变量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将</a:t>
            </a:r>
            <a:r>
              <a:rPr lang="en-US" altLang="zh-CN">
                <a:ea typeface="宋体" panose="02010600030101010101" pitchFamily="2" charset="-122"/>
              </a:rPr>
              <a:t>front</a:t>
            </a:r>
            <a:r>
              <a:rPr lang="zh-CN" altLang="en-US">
                <a:ea typeface="宋体" panose="02010600030101010101" pitchFamily="2" charset="-122"/>
              </a:rPr>
              <a:t>后移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3. </a:t>
            </a:r>
            <a:r>
              <a:rPr lang="zh-CN" altLang="en-US">
                <a:ea typeface="宋体" panose="02010600030101010101" pitchFamily="2" charset="-122"/>
              </a:rPr>
              <a:t>返回前面保存的变量值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value = arr[front];</a:t>
            </a:r>
            <a:endParaRPr lang="en-US" altLang="zh-CN">
              <a:ea typeface="宋体" panose="02010600030101010101" pitchFamily="2" charset="-122"/>
            </a:endParaRPr>
          </a:p>
          <a:p>
            <a:pPr eaLnBrk="1" hangingPunct="1"/>
            <a:r>
              <a:rPr lang="en-US" altLang="zh-CN">
                <a:ea typeface="宋体" panose="02010600030101010101" pitchFamily="2" charset="-122"/>
              </a:rPr>
              <a:t>		front = (front + 1) % maxSize;</a:t>
            </a:r>
            <a:endParaRPr lang="en-US" altLang="zh-CN">
              <a:ea typeface="宋体" panose="02010600030101010101" pitchFamily="2" charset="-122"/>
            </a:endParaRPr>
          </a:p>
          <a:p>
            <a:pPr eaLnBrk="1" hangingPunct="1"/>
            <a:r>
              <a:rPr lang="en-US" altLang="zh-CN">
                <a:ea typeface="宋体" panose="02010600030101010101" pitchFamily="2" charset="-122"/>
              </a:rPr>
              <a:t>		return value;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显示队列的所有数据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showQueue() {</a:t>
            </a:r>
            <a:endParaRPr lang="en-US" altLang="zh-CN">
              <a:ea typeface="宋体" panose="02010600030101010101" pitchFamily="2" charset="-122"/>
            </a:endParaRPr>
          </a:p>
          <a:p>
            <a:pPr eaLnBrk="1" hangingPunct="1"/>
            <a:r>
              <a:rPr lang="en-US" altLang="zh-CN">
                <a:ea typeface="宋体" panose="02010600030101010101" pitchFamily="2" charset="-122"/>
              </a:rPr>
              <a:t>		if (isEmpty())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队列空的，没有数据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思路</a:t>
            </a:r>
            <a:r>
              <a:rPr lang="en-US" altLang="zh-CN">
                <a:ea typeface="宋体" panose="02010600030101010101" pitchFamily="2" charset="-122"/>
              </a:rPr>
              <a:t>: </a:t>
            </a:r>
            <a:r>
              <a:rPr lang="zh-CN" altLang="en-US">
                <a:ea typeface="宋体" panose="02010600030101010101" pitchFamily="2" charset="-122"/>
              </a:rPr>
              <a:t>从</a:t>
            </a:r>
            <a:r>
              <a:rPr lang="en-US" altLang="zh-CN">
                <a:ea typeface="宋体" panose="02010600030101010101" pitchFamily="2" charset="-122"/>
              </a:rPr>
              <a:t>front </a:t>
            </a:r>
            <a:r>
              <a:rPr lang="zh-CN" altLang="en-US">
                <a:ea typeface="宋体" panose="02010600030101010101" pitchFamily="2" charset="-122"/>
              </a:rPr>
              <a:t>取，取出几个元素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动脑筋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j = front; j &lt; front + size(); j++) {</a:t>
            </a:r>
            <a:endParaRPr lang="en-US" altLang="zh-CN">
              <a:ea typeface="宋体" panose="02010600030101010101" pitchFamily="2" charset="-122"/>
            </a:endParaRPr>
          </a:p>
          <a:p>
            <a:pPr eaLnBrk="1" hangingPunct="1"/>
            <a:r>
              <a:rPr lang="en-US" altLang="zh-CN">
                <a:ea typeface="宋体" panose="02010600030101010101" pitchFamily="2" charset="-122"/>
              </a:rPr>
              <a:t>			System.out.printf("arr[%d]=%d\n", j % maxSize, arr[j % maxSize]);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求出当前环形队列有几个元素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动脑筋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基础 </a:t>
            </a:r>
            <a:r>
              <a:rPr lang="en-US" altLang="zh-CN">
                <a:ea typeface="宋体" panose="02010600030101010101" pitchFamily="2" charset="-122"/>
              </a:rPr>
              <a:t>【</a:t>
            </a:r>
            <a:r>
              <a:rPr lang="zh-CN" altLang="en-US">
                <a:ea typeface="宋体" panose="02010600030101010101" pitchFamily="2" charset="-122"/>
              </a:rPr>
              <a:t>问题</a:t>
            </a:r>
            <a:r>
              <a:rPr lang="en-US" altLang="zh-CN">
                <a:ea typeface="宋体" panose="02010600030101010101" pitchFamily="2" charset="-122"/>
              </a:rPr>
              <a:t>/</a:t>
            </a:r>
            <a:r>
              <a:rPr lang="zh-CN" altLang="en-US">
                <a:ea typeface="宋体" panose="02010600030101010101" pitchFamily="2" charset="-122"/>
              </a:rPr>
              <a:t>需求 </a:t>
            </a:r>
            <a:r>
              <a:rPr lang="en-US" altLang="zh-CN">
                <a:ea typeface="宋体" panose="02010600030101010101" pitchFamily="2" charset="-122"/>
              </a:rPr>
              <a:t>---&gt; </a:t>
            </a:r>
            <a:r>
              <a:rPr lang="zh-CN" altLang="en-US">
                <a:ea typeface="宋体" panose="02010600030101010101" pitchFamily="2" charset="-122"/>
              </a:rPr>
              <a:t>设计算法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public int size() {</a:t>
            </a:r>
            <a:endParaRPr lang="en-US" altLang="zh-CN">
              <a:ea typeface="宋体" panose="02010600030101010101" pitchFamily="2" charset="-122"/>
            </a:endParaRPr>
          </a:p>
          <a:p>
            <a:pPr eaLnBrk="1" hangingPunct="1"/>
            <a:r>
              <a:rPr lang="en-US" altLang="zh-CN">
                <a:ea typeface="宋体" panose="02010600030101010101" pitchFamily="2" charset="-122"/>
              </a:rPr>
              <a:t>		// rear = 1</a:t>
            </a:r>
            <a:endParaRPr lang="en-US" altLang="zh-CN">
              <a:ea typeface="宋体" panose="02010600030101010101" pitchFamily="2" charset="-122"/>
            </a:endParaRPr>
          </a:p>
          <a:p>
            <a:pPr eaLnBrk="1" hangingPunct="1"/>
            <a:r>
              <a:rPr lang="en-US" altLang="zh-CN">
                <a:ea typeface="宋体" panose="02010600030101010101" pitchFamily="2" charset="-122"/>
              </a:rPr>
              <a:t>		// front = 0</a:t>
            </a:r>
            <a:endParaRPr lang="en-US" altLang="zh-CN">
              <a:ea typeface="宋体" panose="02010600030101010101" pitchFamily="2" charset="-122"/>
            </a:endParaRPr>
          </a:p>
          <a:p>
            <a:pPr eaLnBrk="1" hangingPunct="1"/>
            <a:r>
              <a:rPr lang="en-US" altLang="zh-CN">
                <a:ea typeface="宋体" panose="02010600030101010101" pitchFamily="2" charset="-122"/>
              </a:rPr>
              <a:t>		// maxSize = 3</a:t>
            </a:r>
            <a:endParaRPr lang="en-US" altLang="zh-CN">
              <a:ea typeface="宋体" panose="02010600030101010101" pitchFamily="2" charset="-122"/>
            </a:endParaRPr>
          </a:p>
          <a:p>
            <a:pPr eaLnBrk="1" hangingPunct="1"/>
            <a:r>
              <a:rPr lang="en-US" altLang="zh-CN">
                <a:ea typeface="宋体" panose="02010600030101010101" pitchFamily="2" charset="-122"/>
              </a:rPr>
              <a:t>		return (rear + maxSize - front) % maxSize;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查看队列的头元素，但是不是改变队列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int headQueue() {</a:t>
            </a:r>
            <a:endParaRPr lang="en-US" altLang="zh-CN">
              <a:ea typeface="宋体" panose="02010600030101010101" pitchFamily="2" charset="-122"/>
            </a:endParaRPr>
          </a:p>
          <a:p>
            <a:pPr eaLnBrk="1" hangingPunct="1"/>
            <a:r>
              <a:rPr lang="en-US" altLang="zh-CN">
                <a:ea typeface="宋体" panose="02010600030101010101" pitchFamily="2" charset="-122"/>
              </a:rPr>
              <a:t>		if (isEmpty()) {</a:t>
            </a:r>
            <a:endParaRPr lang="en-US" altLang="zh-CN">
              <a:ea typeface="宋体" panose="02010600030101010101" pitchFamily="2" charset="-122"/>
            </a:endParaRPr>
          </a:p>
          <a:p>
            <a:pPr eaLnBrk="1" hangingPunct="1"/>
            <a:r>
              <a:rPr lang="en-US" altLang="zh-CN">
                <a:ea typeface="宋体" panose="02010600030101010101" pitchFamily="2" charset="-122"/>
              </a:rPr>
              <a:t>			throw new RuntimeException("</a:t>
            </a:r>
            <a:r>
              <a:rPr lang="zh-CN" altLang="en-US">
                <a:ea typeface="宋体" panose="02010600030101010101" pitchFamily="2" charset="-122"/>
              </a:rPr>
              <a:t>队列空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这里注意，不要去改变</a:t>
            </a:r>
            <a:r>
              <a:rPr lang="en-US" altLang="zh-CN">
                <a:ea typeface="宋体" panose="02010600030101010101" pitchFamily="2" charset="-122"/>
              </a:rPr>
              <a:t>fornt </a:t>
            </a:r>
            <a:r>
              <a:rPr lang="zh-CN" altLang="en-US">
                <a:ea typeface="宋体" panose="02010600030101010101" pitchFamily="2" charset="-122"/>
              </a:rPr>
              <a:t>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arr[front];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ea typeface="宋体" panose="02010600030101010101" pitchFamily="2" charset="-122"/>
              </a:rPr>
              <a:t>在添加时，我有如下要求</a:t>
            </a:r>
            <a:r>
              <a:rPr lang="en-US" altLang="zh-CN">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添加一个数据时，就要求排序</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如果是对象，要求对对象中的某个字段的值进行排序</a:t>
            </a:r>
            <a:r>
              <a:rPr lang="en-US" altLang="zh-CN">
                <a:ea typeface="宋体" panose="02010600030101010101" pitchFamily="2" charset="-122"/>
              </a:rPr>
              <a:t>, </a:t>
            </a:r>
            <a:r>
              <a:rPr lang="zh-CN" altLang="en-US">
                <a:ea typeface="宋体" panose="02010600030101010101" pitchFamily="2" charset="-122"/>
              </a:rPr>
              <a:t>比如</a:t>
            </a:r>
            <a:r>
              <a:rPr lang="en-US" altLang="zh-CN">
                <a:ea typeface="宋体" panose="02010600030101010101" pitchFamily="2" charset="-122"/>
              </a:rPr>
              <a:t>Person</a:t>
            </a:r>
            <a:r>
              <a:rPr lang="zh-CN" altLang="en-US">
                <a:ea typeface="宋体" panose="02010600030101010101" pitchFamily="2" charset="-122"/>
              </a:rPr>
              <a:t>对象的 </a:t>
            </a:r>
            <a:r>
              <a:rPr lang="en-US" altLang="zh-CN">
                <a:ea typeface="宋体" panose="02010600030101010101" pitchFamily="2" charset="-122"/>
              </a:rPr>
              <a:t>age</a:t>
            </a:r>
            <a:endParaRPr lang="zh-CN" altLang="en-US">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indent="0">
              <a:buNone/>
            </a:pPr>
            <a:r>
              <a:rPr lang="en-US" altLang="zh-CN"/>
              <a:t>//5</a:t>
            </a:r>
            <a:r>
              <a:rPr lang="zh-CN" altLang="en-US"/>
              <a:t>个盘子的步骤</a:t>
            </a:r>
            <a:r>
              <a:rPr lang="en-US" altLang="zh-CN"/>
              <a:t>:[31]</a:t>
            </a:r>
            <a:endParaRPr lang="en-US" altLang="zh-CN"/>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endParaRPr lang="en-US" altLang="zh-CN" sz="1200" kern="1200">
              <a:solidFill>
                <a:schemeClr val="tx1"/>
              </a:solidFill>
              <a:latin typeface="+mn-lt"/>
              <a:ea typeface="+mn-ea"/>
              <a:cs typeface="+mn-cs"/>
            </a:endParaRP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endParaRPr lang="en-US" altLang="zh-CN" sz="1200" kern="1200">
              <a:solidFill>
                <a:schemeClr val="tx1"/>
              </a:solidFill>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//java</a:t>
            </a:r>
            <a:r>
              <a:rPr lang="zh-CN" altLang="en-US">
                <a:ea typeface="宋体" panose="02010600030101010101" pitchFamily="2" charset="-122"/>
              </a:rPr>
              <a:t>版最新代码</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SingleLinkedListDemo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测试单向链表的添加和遍历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hero1 = new HeroNode(1, "</a:t>
            </a:r>
            <a:r>
              <a:rPr lang="zh-CN" altLang="en-US">
                <a:ea typeface="宋体" panose="02010600030101010101" pitchFamily="2" charset="-122"/>
              </a:rPr>
              <a:t>宋江</a:t>
            </a:r>
            <a:r>
              <a:rPr lang="en-US" altLang="zh-CN">
                <a:ea typeface="宋体" panose="02010600030101010101" pitchFamily="2" charset="-122"/>
              </a:rPr>
              <a:t>", "</a:t>
            </a:r>
            <a:r>
              <a:rPr lang="zh-CN" altLang="en-US">
                <a:ea typeface="宋体" panose="02010600030101010101" pitchFamily="2" charset="-122"/>
              </a:rPr>
              <a:t>及时雨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hero2 = new HeroNode(3, "</a:t>
            </a:r>
            <a:r>
              <a:rPr lang="zh-CN" altLang="en-US">
                <a:ea typeface="宋体" panose="02010600030101010101" pitchFamily="2" charset="-122"/>
              </a:rPr>
              <a:t>宋江</a:t>
            </a:r>
            <a:r>
              <a:rPr lang="en-US" altLang="zh-CN">
                <a:ea typeface="宋体" panose="02010600030101010101" pitchFamily="2" charset="-122"/>
              </a:rPr>
              <a:t>3", "</a:t>
            </a:r>
            <a:r>
              <a:rPr lang="zh-CN" altLang="en-US">
                <a:ea typeface="宋体" panose="02010600030101010101" pitchFamily="2" charset="-122"/>
              </a:rPr>
              <a:t>及时雨</a:t>
            </a:r>
            <a:r>
              <a:rPr lang="en-US" altLang="zh-CN">
                <a:ea typeface="宋体" panose="02010600030101010101" pitchFamily="2" charset="-122"/>
              </a:rPr>
              <a:t>3");</a:t>
            </a:r>
            <a:endParaRPr lang="en-US" altLang="zh-CN">
              <a:ea typeface="宋体" panose="02010600030101010101" pitchFamily="2" charset="-122"/>
            </a:endParaRPr>
          </a:p>
          <a:p>
            <a:pPr eaLnBrk="1" hangingPunct="1"/>
            <a:r>
              <a:rPr lang="en-US" altLang="zh-CN">
                <a:ea typeface="宋体" panose="02010600030101010101" pitchFamily="2" charset="-122"/>
              </a:rPr>
              <a:t>		HeroNode hero3 = new HeroNode(4, "</a:t>
            </a:r>
            <a:r>
              <a:rPr lang="zh-CN" altLang="en-US">
                <a:ea typeface="宋体" panose="02010600030101010101" pitchFamily="2" charset="-122"/>
              </a:rPr>
              <a:t>宋江</a:t>
            </a:r>
            <a:r>
              <a:rPr lang="en-US" altLang="zh-CN">
                <a:ea typeface="宋体" panose="02010600030101010101" pitchFamily="2" charset="-122"/>
              </a:rPr>
              <a:t>4", "</a:t>
            </a:r>
            <a:r>
              <a:rPr lang="zh-CN" altLang="en-US">
                <a:ea typeface="宋体" panose="02010600030101010101" pitchFamily="2" charset="-122"/>
              </a:rPr>
              <a:t>及时雨</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HeroNode hero4 = new HeroNode(2, "</a:t>
            </a:r>
            <a:r>
              <a:rPr lang="zh-CN" altLang="en-US">
                <a:ea typeface="宋体" panose="02010600030101010101" pitchFamily="2" charset="-122"/>
              </a:rPr>
              <a:t>宋江</a:t>
            </a:r>
            <a:r>
              <a:rPr lang="en-US" altLang="zh-CN">
                <a:ea typeface="宋体" panose="02010600030101010101" pitchFamily="2" charset="-122"/>
              </a:rPr>
              <a:t>2", "</a:t>
            </a:r>
            <a:r>
              <a:rPr lang="zh-CN" altLang="en-US">
                <a:ea typeface="宋体" panose="02010600030101010101" pitchFamily="2" charset="-122"/>
              </a:rPr>
              <a:t>及时雨</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创建一个单向链表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SingleLinkedList singleLinkedList = new SingleLinkedList();</a:t>
            </a:r>
            <a:endParaRPr lang="en-US" altLang="zh-CN">
              <a:ea typeface="宋体" panose="02010600030101010101" pitchFamily="2" charset="-122"/>
            </a:endParaRPr>
          </a:p>
          <a:p>
            <a:pPr eaLnBrk="1" hangingPunct="1"/>
            <a:r>
              <a:rPr lang="en-US" altLang="zh-CN">
                <a:ea typeface="宋体" panose="02010600030101010101" pitchFamily="2" charset="-122"/>
              </a:rPr>
              <a:t>		// singleLinkedList.add(hero1);</a:t>
            </a:r>
            <a:endParaRPr lang="en-US" altLang="zh-CN">
              <a:ea typeface="宋体" panose="02010600030101010101" pitchFamily="2" charset="-122"/>
            </a:endParaRPr>
          </a:p>
          <a:p>
            <a:pPr eaLnBrk="1" hangingPunct="1"/>
            <a:r>
              <a:rPr lang="en-US" altLang="zh-CN">
                <a:ea typeface="宋体" panose="02010600030101010101" pitchFamily="2" charset="-122"/>
              </a:rPr>
              <a:t>		// singleLinkedList.add(hero2);</a:t>
            </a:r>
            <a:endParaRPr lang="en-US" altLang="zh-CN">
              <a:ea typeface="宋体" panose="02010600030101010101" pitchFamily="2" charset="-122"/>
            </a:endParaRPr>
          </a:p>
          <a:p>
            <a:pPr eaLnBrk="1" hangingPunct="1"/>
            <a:r>
              <a:rPr lang="en-US" altLang="zh-CN">
                <a:ea typeface="宋体" panose="02010600030101010101" pitchFamily="2" charset="-122"/>
              </a:rPr>
              <a:t>		// singleLinkedList.add(hero3);</a:t>
            </a:r>
            <a:endParaRPr lang="en-US" altLang="zh-CN">
              <a:ea typeface="宋体" panose="02010600030101010101" pitchFamily="2" charset="-122"/>
            </a:endParaRPr>
          </a:p>
          <a:p>
            <a:pPr eaLnBrk="1" hangingPunct="1"/>
            <a:r>
              <a:rPr lang="en-US" altLang="zh-CN">
                <a:ea typeface="宋体" panose="02010600030101010101" pitchFamily="2" charset="-122"/>
              </a:rPr>
              <a:t>		// singleLinkedList.add(hero4);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singleLinkedList.add2(hero1);</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singleLinkedList.add2(hero2);</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singleLinkedList.add2(hero3);</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singleLinkedList.add2(hero4);</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hero5 = new HeroNode(3, "</a:t>
            </a:r>
            <a:r>
              <a:rPr lang="zh-CN" altLang="en-US">
                <a:ea typeface="宋体" panose="02010600030101010101" pitchFamily="2" charset="-122"/>
              </a:rPr>
              <a:t>吴用</a:t>
            </a:r>
            <a:r>
              <a:rPr lang="en-US" altLang="zh-CN">
                <a:ea typeface="宋体" panose="02010600030101010101" pitchFamily="2" charset="-122"/>
              </a:rPr>
              <a:t>", "</a:t>
            </a:r>
            <a:r>
              <a:rPr lang="zh-CN" altLang="en-US">
                <a:ea typeface="宋体" panose="02010600030101010101" pitchFamily="2" charset="-122"/>
              </a:rPr>
              <a:t>智多星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singleLinkedList.update(hero5);</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测试删除</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singleLinkedList.del(4);</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singleLinkedList.del(2);</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singleLinkedList.del(1);</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定义我们的单向链表管理</a:t>
            </a:r>
            <a:r>
              <a:rPr lang="en-US" altLang="zh-CN">
                <a:ea typeface="宋体" panose="02010600030101010101" pitchFamily="2" charset="-122"/>
              </a:rPr>
              <a:t>Hero</a:t>
            </a:r>
            <a:endParaRPr lang="en-US" altLang="zh-CN">
              <a:ea typeface="宋体" panose="02010600030101010101" pitchFamily="2" charset="-122"/>
            </a:endParaRPr>
          </a:p>
          <a:p>
            <a:pPr eaLnBrk="1" hangingPunct="1"/>
            <a:r>
              <a:rPr lang="en-US" altLang="zh-CN">
                <a:ea typeface="宋体" panose="02010600030101010101" pitchFamily="2" charset="-122"/>
              </a:rPr>
              <a:t>class SingleLinkedList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先初始化一个头结点</a:t>
            </a:r>
            <a:r>
              <a:rPr lang="en-US" altLang="zh-CN">
                <a:ea typeface="宋体" panose="02010600030101010101" pitchFamily="2" charset="-122"/>
              </a:rPr>
              <a:t>, </a:t>
            </a:r>
            <a:r>
              <a:rPr lang="zh-CN" altLang="en-US">
                <a:ea typeface="宋体" panose="02010600030101010101" pitchFamily="2" charset="-122"/>
              </a:rPr>
              <a:t>头结点一般不会动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HeroNode head = new HeroNode(0,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删除的思路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head </a:t>
            </a:r>
            <a:r>
              <a:rPr lang="zh-CN" altLang="en-US">
                <a:ea typeface="宋体" panose="02010600030101010101" pitchFamily="2" charset="-122"/>
              </a:rPr>
              <a:t>不能动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使用</a:t>
            </a:r>
            <a:r>
              <a:rPr lang="en-US" altLang="zh-CN">
                <a:ea typeface="宋体" panose="02010600030101010101" pitchFamily="2" charset="-122"/>
              </a:rPr>
              <a:t>temp</a:t>
            </a:r>
            <a:r>
              <a:rPr lang="zh-CN" altLang="en-US">
                <a:ea typeface="宋体" panose="02010600030101010101" pitchFamily="2" charset="-122"/>
              </a:rPr>
              <a:t>变量</a:t>
            </a:r>
            <a:r>
              <a:rPr lang="en-US" altLang="zh-CN">
                <a:ea typeface="宋体" panose="02010600030101010101" pitchFamily="2" charset="-122"/>
              </a:rPr>
              <a:t>, </a:t>
            </a:r>
            <a:r>
              <a:rPr lang="zh-CN" altLang="en-US">
                <a:ea typeface="宋体" panose="02010600030101010101" pitchFamily="2" charset="-122"/>
              </a:rPr>
              <a:t>我们要删除的应该是</a:t>
            </a:r>
            <a:r>
              <a:rPr lang="en-US" altLang="zh-CN">
                <a:ea typeface="宋体" panose="02010600030101010101" pitchFamily="2" charset="-122"/>
              </a:rPr>
              <a:t>temp </a:t>
            </a:r>
            <a:r>
              <a:rPr lang="zh-CN" altLang="en-US">
                <a:ea typeface="宋体" panose="02010600030101010101" pitchFamily="2" charset="-122"/>
              </a:rPr>
              <a:t>的下一个结点</a:t>
            </a:r>
            <a:r>
              <a:rPr lang="en-US" altLang="zh-CN">
                <a:ea typeface="宋体" panose="02010600030101010101" pitchFamily="2" charset="-122"/>
              </a:rPr>
              <a:t>., </a:t>
            </a:r>
            <a:r>
              <a:rPr lang="zh-CN" altLang="en-US">
                <a:ea typeface="宋体" panose="02010600030101010101" pitchFamily="2" charset="-122"/>
              </a:rPr>
              <a:t>即，我们在比较时，始终比较的是 </a:t>
            </a:r>
            <a:r>
              <a:rPr lang="en-US" altLang="zh-CN">
                <a:ea typeface="宋体" panose="02010600030101010101" pitchFamily="2" charset="-122"/>
              </a:rPr>
              <a:t>temp.next </a:t>
            </a:r>
            <a:r>
              <a:rPr lang="zh-CN" altLang="en-US">
                <a:ea typeface="宋体" panose="02010600030101010101" pitchFamily="2" charset="-122"/>
              </a:rPr>
              <a:t>的节点值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代码</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del(int no) {</a:t>
            </a:r>
            <a:endParaRPr lang="en-US" altLang="zh-CN">
              <a:ea typeface="宋体" panose="02010600030101010101" pitchFamily="2" charset="-122"/>
            </a:endParaRPr>
          </a:p>
          <a:p>
            <a:pPr eaLnBrk="1" hangingPunct="1"/>
            <a:r>
              <a:rPr lang="en-US" altLang="zh-CN">
                <a:ea typeface="宋体" panose="02010600030101010101" pitchFamily="2" charset="-122"/>
              </a:rPr>
              <a:t>		HeroNode temp = head;</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 // </a:t>
            </a:r>
            <a:r>
              <a:rPr lang="zh-CN" altLang="en-US">
                <a:ea typeface="宋体" panose="02010600030101010101" pitchFamily="2" charset="-122"/>
              </a:rPr>
              <a:t>标志变量用于确定是否有要删除的节点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(temp.next.no == 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 temp</a:t>
            </a:r>
            <a:r>
              <a:rPr lang="zh-CN" altLang="en-US">
                <a:ea typeface="宋体" panose="02010600030101010101" pitchFamily="2" charset="-122"/>
              </a:rPr>
              <a:t>后移</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temp.next.next;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要删除的</a:t>
            </a:r>
            <a:r>
              <a:rPr lang="en-US" altLang="zh-CN">
                <a:ea typeface="宋体" panose="02010600030101010101" pitchFamily="2" charset="-122"/>
              </a:rPr>
              <a:t>no=%d </a:t>
            </a:r>
            <a:r>
              <a:rPr lang="zh-CN" altLang="en-US">
                <a:ea typeface="宋体" panose="02010600030101010101" pitchFamily="2" charset="-122"/>
              </a:rPr>
              <a:t>不存在</a:t>
            </a:r>
            <a:r>
              <a:rPr lang="en-US" altLang="zh-CN">
                <a:ea typeface="宋体" panose="02010600030101010101" pitchFamily="2" charset="-122"/>
              </a:rPr>
              <a:t>\n", no);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修改节点的值</a:t>
            </a:r>
            <a:r>
              <a:rPr lang="en-US" altLang="zh-CN">
                <a:ea typeface="宋体" panose="02010600030101010101" pitchFamily="2" charset="-122"/>
              </a:rPr>
              <a:t>, </a:t>
            </a:r>
            <a:r>
              <a:rPr lang="zh-CN" altLang="en-US">
                <a:ea typeface="宋体" panose="02010600030101010101" pitchFamily="2" charset="-122"/>
              </a:rPr>
              <a:t>根据</a:t>
            </a:r>
            <a:r>
              <a:rPr lang="en-US" altLang="zh-CN">
                <a:ea typeface="宋体" panose="02010600030101010101" pitchFamily="2" charset="-122"/>
              </a:rPr>
              <a:t>no</a:t>
            </a:r>
            <a:r>
              <a:rPr lang="zh-CN" altLang="en-US">
                <a:ea typeface="宋体" panose="02010600030101010101" pitchFamily="2" charset="-122"/>
              </a:rPr>
              <a:t>编号为前提修改</a:t>
            </a:r>
            <a:r>
              <a:rPr lang="en-US" altLang="zh-CN">
                <a:ea typeface="宋体" panose="02010600030101010101" pitchFamily="2" charset="-122"/>
              </a:rPr>
              <a:t>, </a:t>
            </a:r>
            <a:r>
              <a:rPr lang="zh-CN" altLang="en-US">
                <a:ea typeface="宋体" panose="02010600030101010101" pitchFamily="2" charset="-122"/>
              </a:rPr>
              <a:t>即</a:t>
            </a:r>
            <a:r>
              <a:rPr lang="en-US" altLang="zh-CN">
                <a:ea typeface="宋体" panose="02010600030101010101" pitchFamily="2" charset="-122"/>
              </a:rPr>
              <a:t>no</a:t>
            </a:r>
            <a:r>
              <a:rPr lang="zh-CN" altLang="en-US">
                <a:ea typeface="宋体" panose="02010600030101010101" pitchFamily="2" charset="-122"/>
              </a:rPr>
              <a:t>不能改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课后思考题： 如果将这个节点替换，如何实现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update(HeroNode newHeroNode) {</a:t>
            </a:r>
            <a:endParaRPr lang="en-US" altLang="zh-CN">
              <a:ea typeface="宋体" panose="02010600030101010101" pitchFamily="2" charset="-122"/>
            </a:endParaRPr>
          </a:p>
          <a:p>
            <a:pPr eaLnBrk="1" hangingPunct="1"/>
            <a:r>
              <a:rPr lang="en-US" altLang="zh-CN">
                <a:ea typeface="宋体" panose="02010600030101010101" pitchFamily="2" charset="-122"/>
              </a:rPr>
              <a:t>		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先找到节点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temp = head.next;</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(temp.no == newHeroNode.no)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(flag) {</a:t>
            </a:r>
            <a:endParaRPr lang="en-US" altLang="zh-CN">
              <a:ea typeface="宋体" panose="02010600030101010101" pitchFamily="2" charset="-122"/>
            </a:endParaRPr>
          </a:p>
          <a:p>
            <a:pPr eaLnBrk="1" hangingPunct="1"/>
            <a:r>
              <a:rPr lang="en-US" altLang="zh-CN">
                <a:ea typeface="宋体" panose="02010600030101010101" pitchFamily="2" charset="-122"/>
              </a:rPr>
              <a:t>			temp.name = newHeroNode.name;</a:t>
            </a:r>
            <a:endParaRPr lang="en-US" altLang="zh-CN">
              <a:ea typeface="宋体" panose="02010600030101010101" pitchFamily="2" charset="-122"/>
            </a:endParaRPr>
          </a:p>
          <a:p>
            <a:pPr eaLnBrk="1" hangingPunct="1"/>
            <a:r>
              <a:rPr lang="en-US" altLang="zh-CN">
                <a:ea typeface="宋体" panose="02010600030101010101" pitchFamily="2" charset="-122"/>
              </a:rPr>
              <a:t>			temp.nickname = newHeroNode.nickname;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 编号为</a:t>
            </a:r>
            <a:r>
              <a:rPr lang="en-US" altLang="zh-CN">
                <a:ea typeface="宋体" panose="02010600030101010101" pitchFamily="2" charset="-122"/>
              </a:rPr>
              <a:t>%d </a:t>
            </a:r>
            <a:r>
              <a:rPr lang="zh-CN" altLang="en-US">
                <a:ea typeface="宋体" panose="02010600030101010101" pitchFamily="2" charset="-122"/>
              </a:rPr>
              <a:t>节点，不能修改</a:t>
            </a:r>
            <a:r>
              <a:rPr lang="en-US" altLang="zh-CN">
                <a:ea typeface="宋体" panose="02010600030101010101" pitchFamily="2" charset="-122"/>
              </a:rPr>
              <a:t>\n", newHeroNode.no);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编写添加方法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第一种方法在添加英雄时，直接添加到链表的尾部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temp = head;</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 // </a:t>
            </a:r>
            <a:r>
              <a:rPr lang="zh-CN" altLang="en-US">
                <a:ea typeface="宋体" panose="02010600030101010101" pitchFamily="2" charset="-122"/>
              </a:rPr>
              <a:t>说明</a:t>
            </a:r>
            <a:r>
              <a:rPr lang="en-US" altLang="zh-CN">
                <a:ea typeface="宋体" panose="02010600030101010101" pitchFamily="2" charset="-122"/>
              </a:rPr>
              <a:t>temp</a:t>
            </a:r>
            <a:r>
              <a:rPr lang="zh-CN" altLang="en-US">
                <a:ea typeface="宋体" panose="02010600030101010101" pitchFamily="2" charset="-122"/>
              </a:rPr>
              <a:t>已经是链表最后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如果没有到最后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当退出</a:t>
            </a:r>
            <a:r>
              <a:rPr lang="en-US" altLang="zh-CN">
                <a:ea typeface="宋体" panose="02010600030101010101" pitchFamily="2" charset="-122"/>
              </a:rPr>
              <a:t>while</a:t>
            </a:r>
            <a:r>
              <a:rPr lang="zh-CN" altLang="en-US">
                <a:ea typeface="宋体" panose="02010600030101010101" pitchFamily="2" charset="-122"/>
              </a:rPr>
              <a:t>循环后，</a:t>
            </a:r>
            <a:r>
              <a:rPr lang="en-US" altLang="zh-CN">
                <a:ea typeface="宋体" panose="02010600030101010101" pitchFamily="2" charset="-122"/>
              </a:rPr>
              <a:t>temp</a:t>
            </a:r>
            <a:r>
              <a:rPr lang="zh-CN" altLang="en-US">
                <a:ea typeface="宋体" panose="02010600030101010101" pitchFamily="2" charset="-122"/>
              </a:rPr>
              <a:t>就是链表的最后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第二种方式在添加英雄时，根据排名将英雄插入到指定位置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如果有这个排名，则添加失败，并给出提示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编号从小到大排序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add2(HeroNode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注意，我们在找这个添加位置时，是将这个节点加入到</a:t>
            </a:r>
            <a:r>
              <a:rPr lang="en-US" altLang="zh-CN">
                <a:ea typeface="宋体" panose="02010600030101010101" pitchFamily="2" charset="-122"/>
              </a:rPr>
              <a:t>temp</a:t>
            </a:r>
            <a:r>
              <a:rPr lang="zh-CN" altLang="en-US">
                <a:ea typeface="宋体" panose="02010600030101010101" pitchFamily="2" charset="-122"/>
              </a:rPr>
              <a:t>的后面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因此，在比较时，是将当前的</a:t>
            </a:r>
            <a:r>
              <a:rPr lang="en-US" altLang="zh-CN">
                <a:ea typeface="宋体" panose="02010600030101010101" pitchFamily="2" charset="-122"/>
              </a:rPr>
              <a:t>heroNode </a:t>
            </a:r>
            <a:r>
              <a:rPr lang="zh-CN" altLang="en-US">
                <a:ea typeface="宋体" panose="02010600030101010101" pitchFamily="2" charset="-122"/>
              </a:rPr>
              <a:t>和 </a:t>
            </a:r>
            <a:r>
              <a:rPr lang="en-US" altLang="zh-CN">
                <a:ea typeface="宋体" panose="02010600030101010101" pitchFamily="2" charset="-122"/>
              </a:rPr>
              <a:t>temp.next </a:t>
            </a:r>
            <a:r>
              <a:rPr lang="zh-CN" altLang="en-US">
                <a:ea typeface="宋体" panose="02010600030101010101" pitchFamily="2" charset="-122"/>
              </a:rPr>
              <a:t>比较</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temp = head;</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 // flag </a:t>
            </a:r>
            <a:r>
              <a:rPr lang="zh-CN" altLang="en-US">
                <a:ea typeface="宋体" panose="02010600030101010101" pitchFamily="2" charset="-122"/>
              </a:rPr>
              <a:t>是用于判断是否该英雄的编号已经存在</a:t>
            </a:r>
            <a:r>
              <a:rPr lang="en-US" altLang="zh-CN">
                <a:ea typeface="宋体" panose="02010600030101010101" pitchFamily="2" charset="-122"/>
              </a:rPr>
              <a:t>, </a:t>
            </a:r>
            <a:r>
              <a:rPr lang="zh-CN" altLang="en-US">
                <a:ea typeface="宋体" panose="02010600030101010101" pitchFamily="2" charset="-122"/>
              </a:rPr>
              <a:t>默认为</a:t>
            </a:r>
            <a:r>
              <a:rPr lang="en-US" altLang="zh-CN">
                <a:ea typeface="宋体" panose="02010600030101010101" pitchFamily="2" charset="-122"/>
              </a:rPr>
              <a:t>false</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 // </a:t>
            </a:r>
            <a:r>
              <a:rPr lang="zh-CN" altLang="en-US">
                <a:ea typeface="宋体" panose="02010600030101010101" pitchFamily="2" charset="-122"/>
              </a:rPr>
              <a:t>说明</a:t>
            </a:r>
            <a:r>
              <a:rPr lang="en-US" altLang="zh-CN">
                <a:ea typeface="宋体" panose="02010600030101010101" pitchFamily="2" charset="-122"/>
              </a:rPr>
              <a:t>temp</a:t>
            </a:r>
            <a:r>
              <a:rPr lang="zh-CN" altLang="en-US">
                <a:ea typeface="宋体" panose="02010600030101010101" pitchFamily="2" charset="-122"/>
              </a:rPr>
              <a:t>已经是链表最后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(temp.next.no &gt; 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位置找到，当前这个节点，应当加入到</a:t>
            </a:r>
            <a:r>
              <a:rPr lang="en-US" altLang="zh-CN">
                <a:ea typeface="宋体" panose="02010600030101010101" pitchFamily="2" charset="-122"/>
              </a:rPr>
              <a:t>temp</a:t>
            </a:r>
            <a:r>
              <a:rPr lang="zh-CN" altLang="en-US">
                <a:ea typeface="宋体" panose="02010600030101010101" pitchFamily="2" charset="-122"/>
              </a:rPr>
              <a:t>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 else if (temp.next.no == 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已经有这个节点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 </a:t>
            </a:r>
            <a:r>
              <a:rPr lang="zh-CN" altLang="en-US">
                <a:ea typeface="宋体" panose="02010600030101010101" pitchFamily="2" charset="-122"/>
              </a:rPr>
              <a:t>注意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 // </a:t>
            </a:r>
            <a:r>
              <a:rPr lang="zh-CN" altLang="en-US">
                <a:ea typeface="宋体" panose="02010600030101010101" pitchFamily="2" charset="-122"/>
              </a:rPr>
              <a:t>不可以加入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a:t>
            </a:r>
            <a:r>
              <a:rPr lang="zh-CN" altLang="en-US">
                <a:ea typeface="宋体" panose="02010600030101010101" pitchFamily="2" charset="-122"/>
              </a:rPr>
              <a:t>待插入的英雄编号 </a:t>
            </a:r>
            <a:r>
              <a:rPr lang="en-US" altLang="zh-CN">
                <a:ea typeface="宋体" panose="02010600030101010101" pitchFamily="2" charset="-122"/>
              </a:rPr>
              <a:t>%d </a:t>
            </a:r>
            <a:r>
              <a:rPr lang="zh-CN" altLang="en-US">
                <a:ea typeface="宋体" panose="02010600030101010101" pitchFamily="2" charset="-122"/>
              </a:rPr>
              <a:t>已经有了，不能加入</a:t>
            </a:r>
            <a:r>
              <a:rPr lang="en-US" altLang="zh-CN">
                <a:ea typeface="宋体" panose="02010600030101010101" pitchFamily="2" charset="-122"/>
              </a:rPr>
              <a:t>\n", heroNode.no);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加入，注意顺序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heroNode.next = temp.next;</a:t>
            </a:r>
            <a:endParaRPr lang="en-US" altLang="zh-CN">
              <a:ea typeface="宋体" panose="02010600030101010101" pitchFamily="2" charset="-122"/>
            </a:endParaRPr>
          </a:p>
          <a:p>
            <a:pPr eaLnBrk="1" hangingPunct="1"/>
            <a:r>
              <a:rPr lang="en-US" altLang="zh-CN">
                <a:ea typeface="宋体" panose="02010600030101010101" pitchFamily="2" charset="-122"/>
              </a:rPr>
              <a:t>			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遍历单向链表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判断当前链表是否为空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因为</a:t>
            </a:r>
            <a:r>
              <a:rPr lang="en-US" altLang="zh-CN">
                <a:ea typeface="宋体" panose="02010600030101010101" pitchFamily="2" charset="-122"/>
              </a:rPr>
              <a:t>head </a:t>
            </a:r>
            <a:r>
              <a:rPr lang="zh-CN" altLang="en-US">
                <a:ea typeface="宋体" panose="02010600030101010101" pitchFamily="2" charset="-122"/>
              </a:rPr>
              <a:t>结点数据，我们不关心，因此这里 </a:t>
            </a:r>
            <a:r>
              <a:rPr lang="en-US" altLang="zh-CN">
                <a:ea typeface="宋体" panose="02010600030101010101" pitchFamily="2" charset="-122"/>
              </a:rPr>
              <a:t>temp=head.next</a:t>
            </a:r>
            <a:endParaRPr lang="en-US" altLang="zh-CN">
              <a:ea typeface="宋体" panose="02010600030101010101" pitchFamily="2" charset="-122"/>
            </a:endParaRPr>
          </a:p>
          <a:p>
            <a:pPr eaLnBrk="1" hangingPunct="1"/>
            <a:r>
              <a:rPr lang="en-US" altLang="zh-CN">
                <a:ea typeface="宋体" panose="02010600030101010101" pitchFamily="2" charset="-122"/>
              </a:rPr>
              <a:t>		HeroNode temp = head.next;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判断是否到最后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结点信息 </a:t>
            </a:r>
            <a:r>
              <a:rPr lang="en-US" altLang="zh-CN">
                <a:ea typeface="宋体" panose="02010600030101010101" pitchFamily="2" charset="-122"/>
              </a:rPr>
              <a:t>no=%d name=%s nickname=%s\n", temp.no, temp.name, temp.nickname);</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先创建</a:t>
            </a:r>
            <a:r>
              <a:rPr lang="en-US" altLang="zh-CN">
                <a:ea typeface="宋体" panose="02010600030101010101" pitchFamily="2" charset="-122"/>
              </a:rPr>
              <a:t>HeroNode</a:t>
            </a:r>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public int no;</a:t>
            </a:r>
            <a:endParaRPr lang="en-US" altLang="zh-CN">
              <a:ea typeface="宋体" panose="02010600030101010101" pitchFamily="2" charset="-122"/>
            </a:endParaRPr>
          </a:p>
          <a:p>
            <a:pPr eaLnBrk="1" hangingPunct="1"/>
            <a:r>
              <a:rPr lang="en-US" altLang="zh-CN">
                <a:ea typeface="宋体" panose="02010600030101010101" pitchFamily="2" charset="-122"/>
              </a:rPr>
              <a:t>	public String name;</a:t>
            </a:r>
            <a:endParaRPr lang="en-US" altLang="zh-CN">
              <a:ea typeface="宋体" panose="02010600030101010101" pitchFamily="2" charset="-122"/>
            </a:endParaRPr>
          </a:p>
          <a:p>
            <a:pPr eaLnBrk="1" hangingPunct="1"/>
            <a:r>
              <a:rPr lang="en-US" altLang="zh-CN">
                <a:ea typeface="宋体" panose="02010600030101010101" pitchFamily="2" charset="-122"/>
              </a:rPr>
              <a:t>	public String nickname;</a:t>
            </a:r>
            <a:endParaRPr lang="en-US" altLang="zh-CN">
              <a:ea typeface="宋体" panose="02010600030101010101" pitchFamily="2" charset="-122"/>
            </a:endParaRPr>
          </a:p>
          <a:p>
            <a:pPr eaLnBrk="1" hangingPunct="1"/>
            <a:r>
              <a:rPr lang="en-US" altLang="zh-CN">
                <a:ea typeface="宋体" panose="02010600030101010101" pitchFamily="2" charset="-122"/>
              </a:rPr>
              <a:t>	public HeroNode next; // next </a:t>
            </a:r>
            <a:r>
              <a:rPr lang="zh-CN" altLang="en-US">
                <a:ea typeface="宋体" panose="02010600030101010101" pitchFamily="2" charset="-122"/>
              </a:rPr>
              <a:t>默认为</a:t>
            </a:r>
            <a:r>
              <a:rPr lang="en-US" altLang="zh-CN">
                <a:ea typeface="宋体" panose="02010600030101010101" pitchFamily="2" charset="-122"/>
              </a:rPr>
              <a:t>null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String hNickname)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nickname = hNickname;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结束</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最新代码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com.atguigu.temp.linkedlist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util.control.Breaks._</a:t>
            </a:r>
            <a:endParaRPr lang="en-US" altLang="zh-CN">
              <a:ea typeface="宋体" panose="02010600030101010101" pitchFamily="2" charset="-122"/>
            </a:endParaRPr>
          </a:p>
          <a:p>
            <a:pPr eaLnBrk="1" hangingPunct="1"/>
            <a:r>
              <a:rPr lang="en-US" altLang="zh-CN">
                <a:ea typeface="宋体" panose="02010600030101010101" pitchFamily="2" charset="-122"/>
              </a:rPr>
              <a:t>object SingleLinkedListTest {</a:t>
            </a:r>
            <a:endParaRPr lang="en-US" altLang="zh-CN">
              <a:ea typeface="宋体" panose="02010600030101010101" pitchFamily="2" charset="-122"/>
            </a:endParaRPr>
          </a:p>
          <a:p>
            <a:pPr eaLnBrk="1" hangingPunct="1"/>
            <a:r>
              <a:rPr lang="en-US" altLang="zh-CN">
                <a:ea typeface="宋体" panose="02010600030101010101" pitchFamily="2" charset="-122"/>
              </a:rPr>
              <a:t>  def main(args: Array[String]): Unit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测试一下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创建</a:t>
            </a:r>
            <a:r>
              <a:rPr lang="en-US" altLang="zh-CN">
                <a:ea typeface="宋体" panose="02010600030101010101" pitchFamily="2" charset="-122"/>
              </a:rPr>
              <a:t>HeroNode</a:t>
            </a:r>
            <a:endParaRPr lang="en-US" altLang="zh-CN">
              <a:ea typeface="宋体" panose="02010600030101010101" pitchFamily="2" charset="-122"/>
            </a:endParaRPr>
          </a:p>
          <a:p>
            <a:pPr eaLnBrk="1" hangingPunct="1"/>
            <a:r>
              <a:rPr lang="en-US" altLang="zh-CN">
                <a:ea typeface="宋体" panose="02010600030101010101" pitchFamily="2" charset="-122"/>
              </a:rPr>
              <a:t>    val hero1 = new HeroNode(1,"</a:t>
            </a:r>
            <a:r>
              <a:rPr lang="zh-CN" altLang="en-US">
                <a:ea typeface="宋体" panose="02010600030101010101" pitchFamily="2" charset="-122"/>
              </a:rPr>
              <a:t>宋江</a:t>
            </a:r>
            <a:r>
              <a:rPr lang="en-US" altLang="zh-CN">
                <a:ea typeface="宋体" panose="02010600030101010101" pitchFamily="2" charset="-122"/>
              </a:rPr>
              <a:t>","</a:t>
            </a:r>
            <a:r>
              <a:rPr lang="zh-CN" altLang="en-US">
                <a:ea typeface="宋体" panose="02010600030101010101" pitchFamily="2" charset="-122"/>
              </a:rPr>
              <a:t>及时雨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hero2 = new HeroNode(2,"</a:t>
            </a:r>
            <a:r>
              <a:rPr lang="zh-CN" altLang="en-US">
                <a:ea typeface="宋体" panose="02010600030101010101" pitchFamily="2" charset="-122"/>
              </a:rPr>
              <a:t>宋江</a:t>
            </a:r>
            <a:r>
              <a:rPr lang="en-US" altLang="zh-CN">
                <a:ea typeface="宋体" panose="02010600030101010101" pitchFamily="2" charset="-122"/>
              </a:rPr>
              <a:t>2","</a:t>
            </a:r>
            <a:r>
              <a:rPr lang="zh-CN" altLang="en-US">
                <a:ea typeface="宋体" panose="02010600030101010101" pitchFamily="2" charset="-122"/>
              </a:rPr>
              <a:t>及时雨</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val hero3 = new HeroNode(4,"</a:t>
            </a:r>
            <a:r>
              <a:rPr lang="zh-CN" altLang="en-US">
                <a:ea typeface="宋体" panose="02010600030101010101" pitchFamily="2" charset="-122"/>
              </a:rPr>
              <a:t>宋江</a:t>
            </a:r>
            <a:r>
              <a:rPr lang="en-US" altLang="zh-CN">
                <a:ea typeface="宋体" panose="02010600030101010101" pitchFamily="2" charset="-122"/>
              </a:rPr>
              <a:t>4","</a:t>
            </a:r>
            <a:r>
              <a:rPr lang="zh-CN" altLang="en-US">
                <a:ea typeface="宋体" panose="02010600030101010101" pitchFamily="2" charset="-122"/>
              </a:rPr>
              <a:t>及时雨</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val hero6 = new HeroNode(3,"</a:t>
            </a:r>
            <a:r>
              <a:rPr lang="zh-CN" altLang="en-US">
                <a:ea typeface="宋体" panose="02010600030101010101" pitchFamily="2" charset="-122"/>
              </a:rPr>
              <a:t>宋江</a:t>
            </a:r>
            <a:r>
              <a:rPr lang="en-US" altLang="zh-CN">
                <a:ea typeface="宋体" panose="02010600030101010101" pitchFamily="2" charset="-122"/>
              </a:rPr>
              <a:t>3","</a:t>
            </a:r>
            <a:r>
              <a:rPr lang="zh-CN" altLang="en-US">
                <a:ea typeface="宋体" panose="02010600030101010101" pitchFamily="2" charset="-122"/>
              </a:rPr>
              <a:t>及时雨</a:t>
            </a:r>
            <a:r>
              <a:rPr lang="en-US" altLang="zh-CN">
                <a:ea typeface="宋体" panose="02010600030101010101" pitchFamily="2" charset="-122"/>
              </a:rPr>
              <a:t>3")</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创建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val singleLinkedList = new SingleLinkedList</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singleLinkedList.add2(hero1)</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singleLinkedList.add2(hero2)</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singleLinkedList.add2(hero3)</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singleLinkedList.add2(hero6)</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println("~~~~~~~~~~~~~~~~~~~~~~~~~~")</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//singleLinkedList.del(1)</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//singleLinkedList.del(2)</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测试修改</a:t>
            </a:r>
            <a:endParaRPr lang="zh-CN" altLang="en-US">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修改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hero4 = new HeroNode(2,"</a:t>
            </a:r>
            <a:r>
              <a:rPr lang="zh-CN" altLang="en-US">
                <a:ea typeface="宋体" panose="02010600030101010101" pitchFamily="2" charset="-122"/>
              </a:rPr>
              <a:t>吴用</a:t>
            </a:r>
            <a:r>
              <a:rPr lang="en-US" altLang="zh-CN">
                <a:ea typeface="宋体" panose="02010600030101010101" pitchFamily="2" charset="-122"/>
              </a:rPr>
              <a:t>","</a:t>
            </a:r>
            <a:r>
              <a:rPr lang="zh-CN" altLang="en-US">
                <a:ea typeface="宋体" panose="02010600030101010101" pitchFamily="2" charset="-122"/>
              </a:rPr>
              <a:t>智多星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singleLinkedList.update(hero4)</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修改后</a:t>
            </a:r>
            <a:endParaRPr lang="zh-CN" altLang="en-US">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SingleLinkedList {</a:t>
            </a:r>
            <a:endParaRPr lang="en-US" altLang="zh-CN">
              <a:ea typeface="宋体" panose="02010600030101010101" pitchFamily="2" charset="-122"/>
            </a:endParaRPr>
          </a:p>
          <a:p>
            <a:pPr eaLnBrk="1" hangingPunct="1"/>
            <a:r>
              <a:rPr lang="en-US" altLang="zh-CN">
                <a:ea typeface="宋体" panose="02010600030101010101" pitchFamily="2" charset="-122"/>
              </a:rPr>
              <a:t>  val head = new HeroNode(0,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添加方法</a:t>
            </a:r>
            <a:r>
              <a:rPr lang="en-US" altLang="zh-CN">
                <a:ea typeface="宋体" panose="02010600030101010101" pitchFamily="2" charset="-122"/>
              </a:rPr>
              <a:t>, </a:t>
            </a:r>
            <a:r>
              <a:rPr lang="zh-CN" altLang="en-US">
                <a:ea typeface="宋体" panose="02010600030101010101" pitchFamily="2" charset="-122"/>
              </a:rPr>
              <a:t>方式</a:t>
            </a:r>
            <a:r>
              <a:rPr lang="en-US" altLang="zh-CN">
                <a:ea typeface="宋体" panose="02010600030101010101" pitchFamily="2" charset="-122"/>
              </a:rPr>
              <a:t>1</a:t>
            </a:r>
            <a:r>
              <a:rPr lang="zh-CN" altLang="en-US">
                <a:ea typeface="宋体" panose="02010600030101010101" pitchFamily="2" charset="-122"/>
              </a:rPr>
              <a:t>：</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add(heroNode: HeroNode): Unit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//head </a:t>
            </a:r>
            <a:r>
              <a:rPr lang="zh-CN" altLang="en-US">
                <a:ea typeface="宋体" panose="02010600030101010101" pitchFamily="2" charset="-122"/>
              </a:rPr>
              <a:t>是头结点，不用改变</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temp = head</a:t>
            </a:r>
            <a:endParaRPr lang="en-US" altLang="zh-CN">
              <a:ea typeface="宋体" panose="02010600030101010101" pitchFamily="2" charset="-122"/>
            </a:endParaRPr>
          </a:p>
          <a:p>
            <a:pPr eaLnBrk="1" hangingPunct="1"/>
            <a:r>
              <a:rPr lang="en-US" altLang="zh-CN">
                <a:ea typeface="宋体" panose="02010600030101010101" pitchFamily="2" charset="-122"/>
              </a:rPr>
              <a:t>    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安装编号的大小来插入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add2(heroNode: HeroNode): Unit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//head </a:t>
            </a:r>
            <a:r>
              <a:rPr lang="zh-CN" altLang="en-US">
                <a:ea typeface="宋体" panose="02010600030101010101" pitchFamily="2" charset="-122"/>
              </a:rPr>
              <a:t>是头结点，不用改变</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temp = head</a:t>
            </a:r>
            <a:endParaRPr lang="en-US" altLang="zh-CN">
              <a:ea typeface="宋体" panose="02010600030101010101" pitchFamily="2" charset="-122"/>
            </a:endParaRPr>
          </a:p>
          <a:p>
            <a:pPr eaLnBrk="1" hangingPunct="1"/>
            <a:r>
              <a:rPr lang="en-US" altLang="zh-CN">
                <a:ea typeface="宋体" panose="02010600030101010101" pitchFamily="2" charset="-122"/>
              </a:rPr>
              <a:t>    var flag = false // </a:t>
            </a:r>
            <a:r>
              <a:rPr lang="zh-CN" altLang="en-US">
                <a:ea typeface="宋体" panose="02010600030101010101" pitchFamily="2" charset="-122"/>
              </a:rPr>
              <a:t>表示是否已经存在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 // </a:t>
            </a:r>
            <a:r>
              <a:rPr lang="zh-CN" altLang="en-US">
                <a:ea typeface="宋体" panose="02010600030101010101" pitchFamily="2" charset="-122"/>
              </a:rPr>
              <a:t>最后了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(temp.next.no &gt; heroNode.no) { //</a:t>
            </a:r>
            <a:r>
              <a:rPr lang="zh-CN" altLang="en-US">
                <a:ea typeface="宋体" panose="02010600030101010101" pitchFamily="2" charset="-122"/>
              </a:rPr>
              <a:t>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 //</a:t>
            </a:r>
            <a:r>
              <a:rPr lang="zh-CN" altLang="en-US">
                <a:ea typeface="宋体" panose="02010600030101010101" pitchFamily="2" charset="-122"/>
              </a:rPr>
              <a:t>就应该插入到</a:t>
            </a:r>
            <a:r>
              <a:rPr lang="en-US" altLang="zh-CN">
                <a:ea typeface="宋体" panose="02010600030101010101" pitchFamily="2" charset="-122"/>
              </a:rPr>
              <a:t>temp</a:t>
            </a:r>
            <a:r>
              <a:rPr lang="zh-CN" altLang="en-US">
                <a:ea typeface="宋体" panose="02010600030101010101" pitchFamily="2" charset="-122"/>
              </a:rPr>
              <a:t>节点后面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(temp.next.no == heroNode.no) { //</a:t>
            </a:r>
            <a:r>
              <a:rPr lang="zh-CN" altLang="en-US">
                <a:ea typeface="宋体" panose="02010600030101010101" pitchFamily="2" charset="-122"/>
              </a:rPr>
              <a:t>已经有了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(!flag) { // </a:t>
            </a:r>
            <a:r>
              <a:rPr lang="zh-CN" altLang="en-US">
                <a:ea typeface="宋体" panose="02010600030101010101" pitchFamily="2" charset="-122"/>
              </a:rPr>
              <a:t>没有该节点， 可以添加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heroNode.next = temp.next</a:t>
            </a:r>
            <a:endParaRPr lang="en-US" altLang="zh-CN">
              <a:ea typeface="宋体" panose="02010600030101010101" pitchFamily="2" charset="-122"/>
            </a:endParaRPr>
          </a:p>
          <a:p>
            <a:pPr eaLnBrk="1" hangingPunct="1"/>
            <a:r>
              <a:rPr lang="en-US" altLang="zh-CN">
                <a:ea typeface="宋体" panose="02010600030101010101" pitchFamily="2" charset="-122"/>
              </a:rPr>
              <a:t>      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你要添加的</a:t>
            </a:r>
            <a:r>
              <a:rPr lang="en-US" altLang="zh-CN">
                <a:ea typeface="宋体" panose="02010600030101010101" pitchFamily="2" charset="-122"/>
              </a:rPr>
              <a:t>no=%d </a:t>
            </a:r>
            <a:r>
              <a:rPr lang="zh-CN" altLang="en-US">
                <a:ea typeface="宋体" panose="02010600030101010101" pitchFamily="2" charset="-122"/>
              </a:rPr>
              <a:t>的节点已经存在</a:t>
            </a:r>
            <a:r>
              <a:rPr lang="en-US" altLang="zh-CN">
                <a:ea typeface="宋体" panose="02010600030101010101" pitchFamily="2" charset="-122"/>
              </a:rPr>
              <a:t>!\n", heroNode.no)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显示单链表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list(): Unit = {</a:t>
            </a:r>
            <a:endParaRPr lang="en-US" altLang="zh-CN">
              <a:ea typeface="宋体" panose="02010600030101010101" pitchFamily="2" charset="-122"/>
            </a:endParaRPr>
          </a:p>
          <a:p>
            <a:pPr eaLnBrk="1" hangingPunct="1"/>
            <a:r>
              <a:rPr lang="en-US" altLang="zh-CN">
                <a:ea typeface="宋体" panose="02010600030101010101" pitchFamily="2" charset="-122"/>
              </a:rPr>
              <a:t>    var temp = head.next</a:t>
            </a:r>
            <a:endParaRPr lang="en-US" altLang="zh-CN">
              <a:ea typeface="宋体" panose="02010600030101010101" pitchFamily="2" charset="-122"/>
            </a:endParaRPr>
          </a:p>
          <a:p>
            <a:pPr eaLnBrk="1" hangingPunct="1"/>
            <a:r>
              <a:rPr lang="en-US" altLang="zh-CN">
                <a:ea typeface="宋体" panose="02010600030101010101" pitchFamily="2" charset="-122"/>
              </a:rPr>
              <a:t>    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当前节点信息 </a:t>
            </a:r>
            <a:r>
              <a:rPr lang="en-US" altLang="zh-CN">
                <a:ea typeface="宋体" panose="02010600030101010101" pitchFamily="2" charset="-122"/>
              </a:rPr>
              <a:t>no=%d name=%s nickname=%s\n",</a:t>
            </a:r>
            <a:endParaRPr lang="en-US" altLang="zh-CN">
              <a:ea typeface="宋体" panose="02010600030101010101" pitchFamily="2" charset="-122"/>
            </a:endParaRPr>
          </a:p>
          <a:p>
            <a:pPr eaLnBrk="1" hangingPunct="1"/>
            <a:r>
              <a:rPr lang="en-US" altLang="zh-CN">
                <a:ea typeface="宋体" panose="02010600030101010101" pitchFamily="2" charset="-122"/>
              </a:rPr>
              <a:t>          temp.no, temp.name, temp.nickName)</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思路</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def del(no:Int): Unit = {</a:t>
            </a:r>
            <a:endParaRPr lang="en-US" altLang="zh-CN">
              <a:ea typeface="宋体" panose="02010600030101010101" pitchFamily="2" charset="-122"/>
            </a:endParaRPr>
          </a:p>
          <a:p>
            <a:pPr eaLnBrk="1" hangingPunct="1"/>
            <a:r>
              <a:rPr lang="en-US" altLang="zh-CN">
                <a:ea typeface="宋体" panose="02010600030101010101" pitchFamily="2" charset="-122"/>
              </a:rPr>
              <a:t>    var temp = head //</a:t>
            </a:r>
            <a:r>
              <a:rPr lang="zh-CN" altLang="en-US">
                <a:ea typeface="宋体" panose="02010600030101010101" pitchFamily="2" charset="-122"/>
              </a:rPr>
              <a:t>要删除的是</a:t>
            </a:r>
            <a:r>
              <a:rPr lang="en-US" altLang="zh-CN">
                <a:ea typeface="宋体" panose="02010600030101010101" pitchFamily="2" charset="-122"/>
              </a:rPr>
              <a:t>temp.next </a:t>
            </a:r>
            <a:r>
              <a:rPr lang="zh-CN" altLang="en-US">
                <a:ea typeface="宋体" panose="02010600030101010101" pitchFamily="2" charset="-122"/>
              </a:rPr>
              <a:t>节点，而不是</a:t>
            </a:r>
            <a:r>
              <a:rPr lang="en-US" altLang="zh-CN">
                <a:ea typeface="宋体" panose="02010600030101010101" pitchFamily="2" charset="-122"/>
              </a:rPr>
              <a:t>temp</a:t>
            </a:r>
            <a:r>
              <a:rPr lang="zh-CN" altLang="en-US">
                <a:ea typeface="宋体" panose="02010600030101010101" pitchFamily="2" charset="-122"/>
              </a:rPr>
              <a:t>节点，需要考虑单链表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flag = false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(temp.next.no == 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 //</a:t>
            </a:r>
            <a:r>
              <a:rPr lang="zh-CN" altLang="en-US">
                <a:ea typeface="宋体" panose="02010600030101010101" pitchFamily="2" charset="-122"/>
              </a:rPr>
              <a:t>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temp.next.next</a:t>
            </a:r>
            <a:endParaRPr lang="en-US" altLang="zh-CN">
              <a:ea typeface="宋体" panose="02010600030101010101" pitchFamily="2" charset="-122"/>
            </a:endParaRPr>
          </a:p>
          <a:p>
            <a:pPr eaLnBrk="1" hangingPunct="1"/>
            <a:r>
              <a:rPr lang="en-US" altLang="zh-CN">
                <a:ea typeface="宋体" panose="02010600030101010101" pitchFamily="2" charset="-122"/>
              </a:rPr>
              <a:t>    }else{</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你删除的</a:t>
            </a:r>
            <a:r>
              <a:rPr lang="en-US" altLang="zh-CN">
                <a:ea typeface="宋体" panose="02010600030101010101" pitchFamily="2" charset="-122"/>
              </a:rPr>
              <a:t>no=%d </a:t>
            </a:r>
            <a:r>
              <a:rPr lang="zh-CN" altLang="en-US">
                <a:ea typeface="宋体" panose="02010600030101010101" pitchFamily="2" charset="-122"/>
              </a:rPr>
              <a:t>的节点不存在，无法删除</a:t>
            </a:r>
            <a:r>
              <a:rPr lang="en-US" altLang="zh-CN">
                <a:ea typeface="宋体" panose="02010600030101010101" pitchFamily="2" charset="-122"/>
              </a:rPr>
              <a:t>\n",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修改</a:t>
            </a:r>
            <a:r>
              <a:rPr lang="en-US" altLang="zh-CN">
                <a:ea typeface="宋体" panose="02010600030101010101" pitchFamily="2" charset="-122"/>
              </a:rPr>
              <a:t>, </a:t>
            </a:r>
            <a:r>
              <a:rPr lang="zh-CN" altLang="en-US">
                <a:ea typeface="宋体" panose="02010600030101010101" pitchFamily="2" charset="-122"/>
              </a:rPr>
              <a:t>给你一个新的</a:t>
            </a:r>
            <a:r>
              <a:rPr lang="en-US" altLang="zh-CN">
                <a:ea typeface="宋体" panose="02010600030101010101" pitchFamily="2" charset="-122"/>
              </a:rPr>
              <a:t>node ,</a:t>
            </a:r>
            <a:r>
              <a:rPr lang="zh-CN" altLang="en-US">
                <a:ea typeface="宋体" panose="02010600030101010101" pitchFamily="2" charset="-122"/>
              </a:rPr>
              <a:t>修改对应的值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update(newHeroNode:HeroNode): Unit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var temp = head.next</a:t>
            </a:r>
            <a:endParaRPr lang="en-US" altLang="zh-CN">
              <a:ea typeface="宋体" panose="02010600030101010101" pitchFamily="2" charset="-122"/>
            </a:endParaRPr>
          </a:p>
          <a:p>
            <a:pPr eaLnBrk="1" hangingPunct="1"/>
            <a:r>
              <a:rPr lang="en-US" altLang="zh-CN">
                <a:ea typeface="宋体" panose="02010600030101010101" pitchFamily="2" charset="-122"/>
              </a:rPr>
              <a:t>    var flag = false</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先找到这个节点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(temp.no == newHeroNode.no)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 //</a:t>
            </a:r>
            <a:r>
              <a:rPr lang="zh-CN" altLang="en-US">
                <a:ea typeface="宋体" panose="02010600030101010101" pitchFamily="2" charset="-122"/>
              </a:rPr>
              <a:t>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temp.nickName = newHeroNode.nickName</a:t>
            </a:r>
            <a:endParaRPr lang="en-US" altLang="zh-CN">
              <a:ea typeface="宋体" panose="02010600030101010101" pitchFamily="2" charset="-122"/>
            </a:endParaRPr>
          </a:p>
          <a:p>
            <a:pPr eaLnBrk="1" hangingPunct="1"/>
            <a:r>
              <a:rPr lang="en-US" altLang="zh-CN">
                <a:ea typeface="宋体" panose="02010600030101010101" pitchFamily="2" charset="-122"/>
              </a:rPr>
              <a:t>      temp.name = newHeroNode.name</a:t>
            </a:r>
            <a:endParaRPr lang="en-US" altLang="zh-CN">
              <a:ea typeface="宋体" panose="02010600030101010101" pitchFamily="2" charset="-122"/>
            </a:endParaRPr>
          </a:p>
          <a:p>
            <a:pPr eaLnBrk="1" hangingPunct="1"/>
            <a:r>
              <a:rPr lang="en-US" altLang="zh-CN">
                <a:ea typeface="宋体" panose="02010600030101010101" pitchFamily="2" charset="-122"/>
              </a:rPr>
              <a:t>    }else{</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你修改的</a:t>
            </a:r>
            <a:r>
              <a:rPr lang="en-US" altLang="zh-CN">
                <a:ea typeface="宋体" panose="02010600030101010101" pitchFamily="2" charset="-122"/>
              </a:rPr>
              <a:t>no=%d </a:t>
            </a:r>
            <a:r>
              <a:rPr lang="zh-CN" altLang="en-US">
                <a:ea typeface="宋体" panose="02010600030101010101" pitchFamily="2" charset="-122"/>
              </a:rPr>
              <a:t>的节点不存在，无法修改</a:t>
            </a:r>
            <a:r>
              <a:rPr lang="en-US" altLang="zh-CN">
                <a:ea typeface="宋体" panose="02010600030101010101" pitchFamily="2" charset="-122"/>
              </a:rPr>
              <a:t>\n", newHeroNode.no)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HeroNode(hNo: Int, hName: String, hNickName: String) {</a:t>
            </a:r>
            <a:endParaRPr lang="en-US" altLang="zh-CN">
              <a:ea typeface="宋体" panose="02010600030101010101" pitchFamily="2" charset="-122"/>
            </a:endParaRPr>
          </a:p>
          <a:p>
            <a:pPr eaLnBrk="1" hangingPunct="1"/>
            <a:r>
              <a:rPr lang="en-US" altLang="zh-CN">
                <a:ea typeface="宋体" panose="02010600030101010101" pitchFamily="2" charset="-122"/>
              </a:rPr>
              <a:t>  var no: Int = hNo</a:t>
            </a:r>
            <a:endParaRPr lang="en-US" altLang="zh-CN">
              <a:ea typeface="宋体" panose="02010600030101010101" pitchFamily="2" charset="-122"/>
            </a:endParaRPr>
          </a:p>
          <a:p>
            <a:pPr eaLnBrk="1" hangingPunct="1"/>
            <a:r>
              <a:rPr lang="en-US" altLang="zh-CN">
                <a:ea typeface="宋体" panose="02010600030101010101" pitchFamily="2" charset="-122"/>
              </a:rPr>
              <a:t>  var name: String = hName</a:t>
            </a:r>
            <a:endParaRPr lang="en-US" altLang="zh-CN">
              <a:ea typeface="宋体" panose="02010600030101010101" pitchFamily="2" charset="-122"/>
            </a:endParaRPr>
          </a:p>
          <a:p>
            <a:pPr eaLnBrk="1" hangingPunct="1"/>
            <a:r>
              <a:rPr lang="en-US" altLang="zh-CN">
                <a:ea typeface="宋体" panose="02010600030101010101" pitchFamily="2" charset="-122"/>
              </a:rPr>
              <a:t>  var nickName: String = hNickName</a:t>
            </a:r>
            <a:endParaRPr lang="en-US" altLang="zh-CN">
              <a:ea typeface="宋体" panose="02010600030101010101" pitchFamily="2" charset="-122"/>
            </a:endParaRPr>
          </a:p>
          <a:p>
            <a:pPr eaLnBrk="1" hangingPunct="1"/>
            <a:r>
              <a:rPr lang="en-US" altLang="zh-CN">
                <a:ea typeface="宋体" panose="02010600030101010101" pitchFamily="2" charset="-122"/>
              </a:rPr>
              <a:t>  var next: HeroNode = null</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代码演示</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com.atguigu.temp</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util.control.Breaks._</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object SingleLinkedListTest {</a:t>
            </a:r>
            <a:endParaRPr lang="en-US" altLang="zh-CN">
              <a:ea typeface="宋体" panose="02010600030101010101" pitchFamily="2" charset="-122"/>
            </a:endParaRPr>
          </a:p>
          <a:p>
            <a:pPr eaLnBrk="1" hangingPunct="1"/>
            <a:r>
              <a:rPr lang="en-US" altLang="zh-CN">
                <a:ea typeface="宋体" panose="02010600030101010101" pitchFamily="2" charset="-122"/>
              </a:rPr>
              <a:t>  def main(args: Array[String]): Unit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声明单链表</a:t>
            </a:r>
            <a:r>
              <a:rPr lang="en-US" altLang="zh-CN">
                <a:ea typeface="宋体" panose="02010600030101010101" pitchFamily="2" charset="-122"/>
              </a:rPr>
              <a:t>, </a:t>
            </a:r>
            <a:r>
              <a:rPr lang="zh-CN" altLang="en-US">
                <a:ea typeface="宋体" panose="02010600030101010101" pitchFamily="2" charset="-122"/>
              </a:rPr>
              <a:t>包含一个头结点，头结点不保存具体的数据，就是表示这个单链表的表头</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singleLinkedList = new SingleLinkedList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添加结点的方法，比较简单</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hero1 := &amp;Hero{1, "</a:t>
            </a:r>
            <a:r>
              <a:rPr lang="zh-CN" altLang="en-US">
                <a:ea typeface="宋体" panose="02010600030101010101" pitchFamily="2" charset="-122"/>
              </a:rPr>
              <a:t>宋江</a:t>
            </a:r>
            <a:r>
              <a:rPr lang="en-US" altLang="zh-CN">
                <a:ea typeface="宋体" panose="02010600030101010101" pitchFamily="2" charset="-122"/>
              </a:rPr>
              <a:t>", "</a:t>
            </a:r>
            <a:r>
              <a:rPr lang="zh-CN" altLang="en-US">
                <a:ea typeface="宋体" panose="02010600030101010101" pitchFamily="2" charset="-122"/>
              </a:rPr>
              <a:t>及时雨</a:t>
            </a:r>
            <a:r>
              <a:rPr lang="en-US" altLang="zh-CN">
                <a:ea typeface="宋体" panose="02010600030101010101" pitchFamily="2" charset="-122"/>
              </a:rPr>
              <a:t>", nil}</a:t>
            </a:r>
            <a:endParaRPr lang="en-US" altLang="zh-CN">
              <a:ea typeface="宋体" panose="02010600030101010101" pitchFamily="2" charset="-122"/>
            </a:endParaRPr>
          </a:p>
          <a:p>
            <a:pPr eaLnBrk="1" hangingPunct="1"/>
            <a:r>
              <a:rPr lang="en-US" altLang="zh-CN">
                <a:ea typeface="宋体" panose="02010600030101010101" pitchFamily="2" charset="-122"/>
              </a:rPr>
              <a:t>    head.Next = hero1</a:t>
            </a:r>
            <a:endParaRPr lang="en-US" altLang="zh-CN">
              <a:ea typeface="宋体" panose="02010600030101010101" pitchFamily="2" charset="-122"/>
            </a:endParaRPr>
          </a:p>
          <a:p>
            <a:pPr eaLnBrk="1" hangingPunct="1"/>
            <a:r>
              <a:rPr lang="en-US" altLang="zh-CN">
                <a:ea typeface="宋体" panose="02010600030101010101" pitchFamily="2" charset="-122"/>
              </a:rPr>
              <a:t>    hero2 := &amp;Hero{2, "</a:t>
            </a:r>
            <a:r>
              <a:rPr lang="zh-CN" altLang="en-US">
                <a:ea typeface="宋体" panose="02010600030101010101" pitchFamily="2" charset="-122"/>
              </a:rPr>
              <a:t>卢俊义</a:t>
            </a:r>
            <a:r>
              <a:rPr lang="en-US" altLang="zh-CN">
                <a:ea typeface="宋体" panose="02010600030101010101" pitchFamily="2" charset="-122"/>
              </a:rPr>
              <a:t>", "</a:t>
            </a:r>
            <a:r>
              <a:rPr lang="zh-CN" altLang="en-US">
                <a:ea typeface="宋体" panose="02010600030101010101" pitchFamily="2" charset="-122"/>
              </a:rPr>
              <a:t>玉麒麟</a:t>
            </a:r>
            <a:r>
              <a:rPr lang="en-US" altLang="zh-CN">
                <a:ea typeface="宋体" panose="02010600030101010101" pitchFamily="2" charset="-122"/>
              </a:rPr>
              <a:t>", nil}</a:t>
            </a:r>
            <a:endParaRPr lang="en-US" altLang="zh-CN">
              <a:ea typeface="宋体" panose="02010600030101010101" pitchFamily="2" charset="-122"/>
            </a:endParaRPr>
          </a:p>
          <a:p>
            <a:pPr eaLnBrk="1" hangingPunct="1"/>
            <a:r>
              <a:rPr lang="en-US" altLang="zh-CN">
                <a:ea typeface="宋体" panose="02010600030101010101" pitchFamily="2" charset="-122"/>
              </a:rPr>
              <a:t>    hero1.Next = hero2</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编写方法来处理添加结点的方法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思路</a:t>
            </a:r>
            <a:r>
              <a:rPr lang="en-US" altLang="zh-CN">
                <a:ea typeface="宋体" panose="02010600030101010101" pitchFamily="2" charset="-122"/>
              </a:rPr>
              <a:t>:</a:t>
            </a:r>
            <a:r>
              <a:rPr lang="zh-CN" altLang="en-US">
                <a:ea typeface="宋体" panose="02010600030101010101" pitchFamily="2" charset="-122"/>
              </a:rPr>
              <a:t>你给我一个结点，和表头，就能放入到链表中，</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并且考虑该英雄的排名，插入到链表适当的位置</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val hero1 = new HeroNode(1, "</a:t>
            </a:r>
            <a:r>
              <a:rPr lang="zh-CN" altLang="en-US">
                <a:ea typeface="宋体" panose="02010600030101010101" pitchFamily="2" charset="-122"/>
              </a:rPr>
              <a:t>宋江</a:t>
            </a:r>
            <a:r>
              <a:rPr lang="en-US" altLang="zh-CN">
                <a:ea typeface="宋体" panose="02010600030101010101" pitchFamily="2" charset="-122"/>
              </a:rPr>
              <a:t>~", "</a:t>
            </a:r>
            <a:r>
              <a:rPr lang="zh-CN" altLang="en-US">
                <a:ea typeface="宋体" panose="02010600030101010101" pitchFamily="2" charset="-122"/>
              </a:rPr>
              <a:t>及时雨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hero2 = new HeroNode(2, "</a:t>
            </a:r>
            <a:r>
              <a:rPr lang="zh-CN" altLang="en-US">
                <a:ea typeface="宋体" panose="02010600030101010101" pitchFamily="2" charset="-122"/>
              </a:rPr>
              <a:t>卢俊义</a:t>
            </a:r>
            <a:r>
              <a:rPr lang="en-US" altLang="zh-CN">
                <a:ea typeface="宋体" panose="02010600030101010101" pitchFamily="2" charset="-122"/>
              </a:rPr>
              <a:t>", "</a:t>
            </a:r>
            <a:r>
              <a:rPr lang="zh-CN" altLang="en-US">
                <a:ea typeface="宋体" panose="02010600030101010101" pitchFamily="2" charset="-122"/>
              </a:rPr>
              <a:t>玉麒麟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hero3 = new HeroNode(5, "</a:t>
            </a:r>
            <a:r>
              <a:rPr lang="zh-CN" altLang="en-US">
                <a:ea typeface="宋体" panose="02010600030101010101" pitchFamily="2" charset="-122"/>
              </a:rPr>
              <a:t>林冲</a:t>
            </a:r>
            <a:r>
              <a:rPr lang="en-US" altLang="zh-CN">
                <a:ea typeface="宋体" panose="02010600030101010101" pitchFamily="2" charset="-122"/>
              </a:rPr>
              <a:t>", "</a:t>
            </a:r>
            <a:r>
              <a:rPr lang="zh-CN" altLang="en-US">
                <a:ea typeface="宋体" panose="02010600030101010101" pitchFamily="2" charset="-122"/>
              </a:rPr>
              <a:t>豹子头</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hero4 = new HeroNode(3, "</a:t>
            </a:r>
            <a:r>
              <a:rPr lang="zh-CN" altLang="en-US">
                <a:ea typeface="宋体" panose="02010600030101010101" pitchFamily="2" charset="-122"/>
              </a:rPr>
              <a:t>吴用</a:t>
            </a:r>
            <a:r>
              <a:rPr lang="en-US" altLang="zh-CN">
                <a:ea typeface="宋体" panose="02010600030101010101" pitchFamily="2" charset="-122"/>
              </a:rPr>
              <a:t>", "</a:t>
            </a:r>
            <a:r>
              <a:rPr lang="zh-CN" altLang="en-US">
                <a:ea typeface="宋体" panose="02010600030101010101" pitchFamily="2" charset="-122"/>
              </a:rPr>
              <a:t>智多星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hero5 = new HeroNode(3, "</a:t>
            </a:r>
            <a:r>
              <a:rPr lang="zh-CN" altLang="en-US">
                <a:ea typeface="宋体" panose="02010600030101010101" pitchFamily="2" charset="-122"/>
              </a:rPr>
              <a:t>吴用</a:t>
            </a:r>
            <a:r>
              <a:rPr lang="en-US" altLang="zh-CN">
                <a:ea typeface="宋体" panose="02010600030101010101" pitchFamily="2" charset="-122"/>
              </a:rPr>
              <a:t>~", "</a:t>
            </a:r>
            <a:r>
              <a:rPr lang="zh-CN" altLang="en-US">
                <a:ea typeface="宋体" panose="02010600030101010101" pitchFamily="2" charset="-122"/>
              </a:rPr>
              <a:t>智多星</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singleLinkedList.insertHeroNode2(hero1)</a:t>
            </a:r>
            <a:endParaRPr lang="en-US" altLang="zh-CN">
              <a:ea typeface="宋体" panose="02010600030101010101" pitchFamily="2" charset="-122"/>
            </a:endParaRPr>
          </a:p>
          <a:p>
            <a:pPr eaLnBrk="1" hangingPunct="1"/>
            <a:r>
              <a:rPr lang="en-US" altLang="zh-CN">
                <a:ea typeface="宋体" panose="02010600030101010101" pitchFamily="2" charset="-122"/>
              </a:rPr>
              <a:t>    singleLinkedList.insertHeroNode2(hero2)</a:t>
            </a:r>
            <a:endParaRPr lang="en-US" altLang="zh-CN">
              <a:ea typeface="宋体" panose="02010600030101010101" pitchFamily="2" charset="-122"/>
            </a:endParaRPr>
          </a:p>
          <a:p>
            <a:pPr eaLnBrk="1" hangingPunct="1"/>
            <a:r>
              <a:rPr lang="en-US" altLang="zh-CN">
                <a:ea typeface="宋体" panose="02010600030101010101" pitchFamily="2" charset="-122"/>
              </a:rPr>
              <a:t>    singleLinkedList.insertHeroNode2(hero3)</a:t>
            </a:r>
            <a:endParaRPr lang="en-US" altLang="zh-CN">
              <a:ea typeface="宋体" panose="02010600030101010101" pitchFamily="2" charset="-122"/>
            </a:endParaRPr>
          </a:p>
          <a:p>
            <a:pPr eaLnBrk="1" hangingPunct="1"/>
            <a:r>
              <a:rPr lang="en-US" altLang="zh-CN">
                <a:ea typeface="宋体" panose="02010600030101010101" pitchFamily="2" charset="-122"/>
              </a:rPr>
              <a:t>    singleLinkedList.insertHeroNode2(hero4)</a:t>
            </a:r>
            <a:endParaRPr lang="en-US" altLang="zh-CN">
              <a:ea typeface="宋体" panose="02010600030101010101" pitchFamily="2" charset="-122"/>
            </a:endParaRPr>
          </a:p>
          <a:p>
            <a:pPr eaLnBrk="1" hangingPunct="1"/>
            <a:r>
              <a:rPr lang="en-US" altLang="zh-CN">
                <a:ea typeface="宋体" panose="02010600030101010101" pitchFamily="2" charset="-122"/>
              </a:rPr>
              <a:t>    singleLinkedList.insertHeroNode2(hero5) //</a:t>
            </a:r>
            <a:r>
              <a:rPr lang="zh-CN" altLang="en-US">
                <a:ea typeface="宋体" panose="02010600030101010101" pitchFamily="2" charset="-122"/>
              </a:rPr>
              <a:t>会报告重复编号的英雄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singleLinkedList.listHero()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singleLinkedList.delHero(2)</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删除后的链表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singleLinkedList.listHero()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val hero6 = new HeroNode(3, "</a:t>
            </a:r>
            <a:r>
              <a:rPr lang="zh-CN" altLang="en-US">
                <a:ea typeface="宋体" panose="02010600030101010101" pitchFamily="2" charset="-122"/>
              </a:rPr>
              <a:t>吴用</a:t>
            </a:r>
            <a:r>
              <a:rPr lang="en-US" altLang="zh-CN">
                <a:ea typeface="宋体" panose="02010600030101010101" pitchFamily="2" charset="-122"/>
              </a:rPr>
              <a:t>2", "</a:t>
            </a:r>
            <a:r>
              <a:rPr lang="zh-CN" altLang="en-US">
                <a:ea typeface="宋体" panose="02010600030101010101" pitchFamily="2" charset="-122"/>
              </a:rPr>
              <a:t>智多星</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singleLinkedList.updateHero(hero6)</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修改后的单链表是</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singleLinkedList.listHero()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SingleLinkedList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初始化一个头节点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val head = new HeroNode(0,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显示</a:t>
            </a:r>
            <a:r>
              <a:rPr lang="en-US" altLang="zh-CN">
                <a:ea typeface="宋体" panose="02010600030101010101" pitchFamily="2" charset="-122"/>
              </a:rPr>
              <a:t>,</a:t>
            </a:r>
            <a:r>
              <a:rPr lang="zh-CN" altLang="en-US">
                <a:ea typeface="宋体" panose="02010600030101010101" pitchFamily="2" charset="-122"/>
              </a:rPr>
              <a:t>所有的英雄</a:t>
            </a:r>
            <a:r>
              <a:rPr lang="en-US" altLang="zh-CN">
                <a:ea typeface="宋体" panose="02010600030101010101" pitchFamily="2" charset="-122"/>
              </a:rPr>
              <a:t>,</a:t>
            </a:r>
            <a:r>
              <a:rPr lang="zh-CN" altLang="en-US">
                <a:ea typeface="宋体" panose="02010600030101010101" pitchFamily="2" charset="-122"/>
              </a:rPr>
              <a:t>需要链表头</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listHero(): Unit = {</a:t>
            </a:r>
            <a:endParaRPr lang="en-US" altLang="zh-CN">
              <a:ea typeface="宋体" panose="02010600030101010101" pitchFamily="2" charset="-122"/>
            </a:endParaRPr>
          </a:p>
          <a:p>
            <a:pPr eaLnBrk="1" hangingPunct="1"/>
            <a:r>
              <a:rPr lang="en-US" altLang="zh-CN">
                <a:ea typeface="宋体" panose="02010600030101010101" pitchFamily="2" charset="-122"/>
              </a:rPr>
              <a:t>    var temp = head.next // temp</a:t>
            </a:r>
            <a:r>
              <a:rPr lang="zh-CN" altLang="en-US">
                <a:ea typeface="宋体" panose="02010600030101010101" pitchFamily="2" charset="-122"/>
              </a:rPr>
              <a:t>就是一个跑龙套的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编号</a:t>
            </a:r>
            <a:r>
              <a:rPr lang="en-US" altLang="zh-CN">
                <a:ea typeface="宋体" panose="02010600030101010101" pitchFamily="2" charset="-122"/>
              </a:rPr>
              <a:t>=%d </a:t>
            </a:r>
            <a:r>
              <a:rPr lang="zh-CN" altLang="en-US">
                <a:ea typeface="宋体" panose="02010600030101010101" pitchFamily="2" charset="-122"/>
              </a:rPr>
              <a:t>名字</a:t>
            </a:r>
            <a:r>
              <a:rPr lang="en-US" altLang="zh-CN">
                <a:ea typeface="宋体" panose="02010600030101010101" pitchFamily="2" charset="-122"/>
              </a:rPr>
              <a:t>=%s </a:t>
            </a:r>
            <a:r>
              <a:rPr lang="zh-CN" altLang="en-US">
                <a:ea typeface="宋体" panose="02010600030101010101" pitchFamily="2" charset="-122"/>
              </a:rPr>
              <a:t>外号</a:t>
            </a:r>
            <a:r>
              <a:rPr lang="en-US" altLang="zh-CN">
                <a:ea typeface="宋体" panose="02010600030101010101" pitchFamily="2" charset="-122"/>
              </a:rPr>
              <a:t>=%s -&gt; \t\n", temp.no, temp.name, temp.nickName)</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我们认为链表可以一直增长，当然也可以设置大小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直接追加到链表尾部</a:t>
            </a:r>
            <a:r>
              <a:rPr lang="en-US" altLang="zh-CN">
                <a:ea typeface="宋体" panose="02010600030101010101" pitchFamily="2" charset="-122"/>
              </a:rPr>
              <a:t>, </a:t>
            </a:r>
            <a:r>
              <a:rPr lang="zh-CN" altLang="en-US">
                <a:ea typeface="宋体" panose="02010600030101010101" pitchFamily="2" charset="-122"/>
              </a:rPr>
              <a:t>这种方法比较简单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insertHeroNode(newHeroNode: HeroNode)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var temp = head</a:t>
            </a:r>
            <a:endParaRPr lang="en-US" altLang="zh-CN">
              <a:ea typeface="宋体" panose="02010600030101010101" pitchFamily="2" charset="-122"/>
            </a:endParaRPr>
          </a:p>
          <a:p>
            <a:pPr eaLnBrk="1" hangingPunct="1"/>
            <a:r>
              <a:rPr lang="en-US" altLang="zh-CN">
                <a:ea typeface="宋体" panose="02010600030101010101" pitchFamily="2" charset="-122"/>
              </a:rPr>
              <a:t>    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如果</a:t>
            </a:r>
            <a:r>
              <a:rPr lang="en-US" altLang="zh-CN">
                <a:ea typeface="宋体" panose="02010600030101010101" pitchFamily="2" charset="-122"/>
              </a:rPr>
              <a:t>temp.next == null </a:t>
            </a:r>
            <a:r>
              <a:rPr lang="zh-CN" altLang="en-US">
                <a:ea typeface="宋体" panose="02010600030101010101" pitchFamily="2" charset="-122"/>
              </a:rPr>
              <a:t>说明这个就是链表的最后结点了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当退出</a:t>
            </a:r>
            <a:r>
              <a:rPr lang="en-US" altLang="zh-CN">
                <a:ea typeface="宋体" panose="02010600030101010101" pitchFamily="2" charset="-122"/>
              </a:rPr>
              <a:t>for</a:t>
            </a:r>
            <a:r>
              <a:rPr lang="zh-CN" altLang="en-US">
                <a:ea typeface="宋体" panose="02010600030101010101" pitchFamily="2" charset="-122"/>
              </a:rPr>
              <a:t>循环后，</a:t>
            </a:r>
            <a:r>
              <a:rPr lang="en-US" altLang="zh-CN">
                <a:ea typeface="宋体" panose="02010600030101010101" pitchFamily="2" charset="-122"/>
              </a:rPr>
              <a:t>temp</a:t>
            </a:r>
            <a:r>
              <a:rPr lang="zh-CN" altLang="en-US">
                <a:ea typeface="宋体" panose="02010600030101010101" pitchFamily="2" charset="-122"/>
              </a:rPr>
              <a:t>就到达链表最后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newHeroNode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第二种添加方式</a:t>
            </a:r>
            <a:r>
              <a:rPr lang="en-US" altLang="zh-CN">
                <a:ea typeface="宋体" panose="02010600030101010101" pitchFamily="2" charset="-122"/>
              </a:rPr>
              <a:t>:.</a:t>
            </a:r>
            <a:r>
              <a:rPr lang="zh-CN" altLang="en-US">
                <a:ea typeface="宋体" panose="02010600030101010101" pitchFamily="2" charset="-122"/>
              </a:rPr>
              <a:t>在添加的时候，考虑到英雄的排名</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insertHeroNode2(newHeroNode: HeroNode) = {</a:t>
            </a:r>
            <a:endParaRPr lang="en-US" altLang="zh-CN">
              <a:ea typeface="宋体" panose="02010600030101010101" pitchFamily="2" charset="-122"/>
            </a:endParaRPr>
          </a:p>
          <a:p>
            <a:pPr eaLnBrk="1" hangingPunct="1"/>
            <a:r>
              <a:rPr lang="en-US" altLang="zh-CN">
                <a:ea typeface="宋体" panose="02010600030101010101" pitchFamily="2" charset="-122"/>
              </a:rPr>
              <a:t>    //2.</a:t>
            </a:r>
            <a:r>
              <a:rPr lang="zh-CN" altLang="en-US">
                <a:ea typeface="宋体" panose="02010600030101010101" pitchFamily="2" charset="-122"/>
              </a:rPr>
              <a:t>在添加的时候，考虑到英雄的排名</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这里分三种情况考虑添加 </a:t>
            </a:r>
            <a:r>
              <a:rPr lang="en-US" altLang="zh-CN">
                <a:ea typeface="宋体" panose="02010600030101010101" pitchFamily="2" charset="-122"/>
              </a:rPr>
              <a:t>(1) </a:t>
            </a:r>
            <a:r>
              <a:rPr lang="zh-CN" altLang="en-US">
                <a:ea typeface="宋体" panose="02010600030101010101" pitchFamily="2" charset="-122"/>
              </a:rPr>
              <a:t>空链表 </a:t>
            </a:r>
            <a:r>
              <a:rPr lang="en-US" altLang="zh-CN">
                <a:ea typeface="宋体" panose="02010600030101010101" pitchFamily="2" charset="-122"/>
              </a:rPr>
              <a:t>(2) </a:t>
            </a:r>
            <a:r>
              <a:rPr lang="zh-CN" altLang="en-US">
                <a:ea typeface="宋体" panose="02010600030101010101" pitchFamily="2" charset="-122"/>
              </a:rPr>
              <a:t>已经是有序链表 </a:t>
            </a:r>
            <a:r>
              <a:rPr lang="en-US" altLang="zh-CN">
                <a:ea typeface="宋体" panose="02010600030101010101" pitchFamily="2" charset="-122"/>
              </a:rPr>
              <a:t>(3) </a:t>
            </a:r>
            <a:r>
              <a:rPr lang="zh-CN" altLang="en-US">
                <a:ea typeface="宋体" panose="02010600030101010101" pitchFamily="2" charset="-122"/>
              </a:rPr>
              <a:t>中间编号不连续链表</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temp = head</a:t>
            </a:r>
            <a:endParaRPr lang="en-US" altLang="zh-CN">
              <a:ea typeface="宋体" panose="02010600030101010101" pitchFamily="2" charset="-122"/>
            </a:endParaRPr>
          </a:p>
          <a:p>
            <a:pPr eaLnBrk="1" hangingPunct="1"/>
            <a:r>
              <a:rPr lang="en-US" altLang="zh-CN">
                <a:ea typeface="宋体" panose="02010600030101010101" pitchFamily="2" charset="-122"/>
              </a:rPr>
              <a:t>    var flag = false //</a:t>
            </a:r>
            <a:r>
              <a:rPr lang="zh-CN" altLang="en-US">
                <a:ea typeface="宋体" panose="02010600030101010101" pitchFamily="2" charset="-122"/>
              </a:rPr>
              <a:t>声明一个标志</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 //</a:t>
            </a:r>
            <a:r>
              <a:rPr lang="zh-CN" altLang="en-US">
                <a:ea typeface="宋体" panose="02010600030101010101" pitchFamily="2" charset="-122"/>
              </a:rPr>
              <a:t>说明已经找到了链表的最后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(temp.next.no &gt; newHeroNode.no) {</a:t>
            </a:r>
            <a:endParaRPr lang="en-US" altLang="zh-CN">
              <a:ea typeface="宋体" panose="02010600030101010101" pitchFamily="2" charset="-122"/>
            </a:endParaRPr>
          </a:p>
          <a:p>
            <a:pPr eaLnBrk="1" hangingPunct="1"/>
            <a:r>
              <a:rPr lang="en-US" altLang="zh-CN">
                <a:ea typeface="宋体" panose="02010600030101010101" pitchFamily="2" charset="-122"/>
              </a:rPr>
              <a:t>          break() //newHeroNode</a:t>
            </a:r>
            <a:r>
              <a:rPr lang="zh-CN" altLang="en-US">
                <a:ea typeface="宋体" panose="02010600030101010101" pitchFamily="2" charset="-122"/>
              </a:rPr>
              <a:t>就应该加入到</a:t>
            </a:r>
            <a:r>
              <a:rPr lang="en-US" altLang="zh-CN">
                <a:ea typeface="宋体" panose="02010600030101010101" pitchFamily="2" charset="-122"/>
              </a:rPr>
              <a:t>temp</a:t>
            </a:r>
            <a:r>
              <a:rPr lang="zh-CN" altLang="en-US">
                <a:ea typeface="宋体" panose="02010600030101010101" pitchFamily="2" charset="-122"/>
              </a:rPr>
              <a:t>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else if (temp.next.no == newHeroNode.no)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说明已经有这个英雄编号了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 //</a:t>
            </a:r>
            <a:r>
              <a:rPr lang="zh-CN" altLang="en-US">
                <a:ea typeface="宋体" panose="02010600030101010101" pitchFamily="2" charset="-122"/>
              </a:rPr>
              <a:t>添加的英雄编号没有占用</a:t>
            </a:r>
            <a:r>
              <a:rPr lang="en-US" altLang="zh-CN">
                <a:ea typeface="宋体" panose="02010600030101010101" pitchFamily="2" charset="-122"/>
              </a:rPr>
              <a:t>,</a:t>
            </a:r>
            <a:r>
              <a:rPr lang="zh-CN" altLang="en-US">
                <a:ea typeface="宋体" panose="02010600030101010101" pitchFamily="2" charset="-122"/>
              </a:rPr>
              <a:t>就插入到</a:t>
            </a:r>
            <a:r>
              <a:rPr lang="en-US" altLang="zh-CN">
                <a:ea typeface="宋体" panose="02010600030101010101" pitchFamily="2" charset="-122"/>
              </a:rPr>
              <a:t>temp</a:t>
            </a:r>
            <a:r>
              <a:rPr lang="zh-CN" altLang="en-US">
                <a:ea typeface="宋体" panose="02010600030101010101" pitchFamily="2" charset="-122"/>
              </a:rPr>
              <a:t>的后面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newHeroNode.next = temp.next</a:t>
            </a:r>
            <a:endParaRPr lang="en-US" altLang="zh-CN">
              <a:ea typeface="宋体" panose="02010600030101010101" pitchFamily="2" charset="-122"/>
            </a:endParaRPr>
          </a:p>
          <a:p>
            <a:pPr eaLnBrk="1" hangingPunct="1"/>
            <a:r>
              <a:rPr lang="en-US" altLang="zh-CN">
                <a:ea typeface="宋体" panose="02010600030101010101" pitchFamily="2" charset="-122"/>
              </a:rPr>
              <a:t>      temp.next = newHeroNode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编号为</a:t>
            </a:r>
            <a:r>
              <a:rPr lang="en-US" altLang="zh-CN">
                <a:ea typeface="宋体" panose="02010600030101010101" pitchFamily="2" charset="-122"/>
              </a:rPr>
              <a:t>%d </a:t>
            </a:r>
            <a:r>
              <a:rPr lang="zh-CN" altLang="en-US">
                <a:ea typeface="宋体" panose="02010600030101010101" pitchFamily="2" charset="-122"/>
              </a:rPr>
              <a:t>的英雄已经存在，不能添加了</a:t>
            </a:r>
            <a:r>
              <a:rPr lang="en-US" altLang="zh-CN">
                <a:ea typeface="宋体" panose="02010600030101010101" pitchFamily="2" charset="-122"/>
              </a:rPr>
              <a:t>\n", newHeroNode.no)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根据某个</a:t>
            </a:r>
            <a:r>
              <a:rPr lang="en-US" altLang="zh-CN">
                <a:ea typeface="宋体" panose="02010600030101010101" pitchFamily="2" charset="-122"/>
              </a:rPr>
              <a:t>id</a:t>
            </a:r>
            <a:r>
              <a:rPr lang="zh-CN" altLang="en-US">
                <a:ea typeface="宋体" panose="02010600030101010101" pitchFamily="2" charset="-122"/>
              </a:rPr>
              <a:t>删除英雄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delHero(no: Int): Unit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注意是判断</a:t>
            </a:r>
            <a:r>
              <a:rPr lang="en-US" altLang="zh-CN">
                <a:ea typeface="宋体" panose="02010600030101010101" pitchFamily="2" charset="-122"/>
              </a:rPr>
              <a:t>temp.Next</a:t>
            </a:r>
            <a:r>
              <a:rPr lang="zh-CN" altLang="en-US">
                <a:ea typeface="宋体" panose="02010600030101010101" pitchFamily="2" charset="-122"/>
              </a:rPr>
              <a:t>是不是要删除的结点，而不是判断</a:t>
            </a:r>
            <a:r>
              <a:rPr lang="en-US" altLang="zh-CN">
                <a:ea typeface="宋体" panose="02010600030101010101" pitchFamily="2" charset="-122"/>
              </a:rPr>
              <a:t>temp</a:t>
            </a:r>
            <a:r>
              <a:rPr lang="zh-CN" altLang="en-US">
                <a:ea typeface="宋体" panose="02010600030101010101" pitchFamily="2" charset="-122"/>
              </a:rPr>
              <a:t>是不是要删除的结点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temp = head</a:t>
            </a:r>
            <a:endParaRPr lang="en-US" altLang="zh-CN">
              <a:ea typeface="宋体" panose="02010600030101010101" pitchFamily="2" charset="-122"/>
            </a:endParaRPr>
          </a:p>
          <a:p>
            <a:pPr eaLnBrk="1" hangingPunct="1"/>
            <a:r>
              <a:rPr lang="en-US" altLang="zh-CN">
                <a:ea typeface="宋体" panose="02010600030101010101" pitchFamily="2" charset="-122"/>
              </a:rPr>
              <a:t>    var flag = false //</a:t>
            </a:r>
            <a:r>
              <a:rPr lang="zh-CN" altLang="en-US">
                <a:ea typeface="宋体" panose="02010600030101010101" pitchFamily="2" charset="-122"/>
              </a:rPr>
              <a:t>标志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 //</a:t>
            </a:r>
            <a:r>
              <a:rPr lang="zh-CN" altLang="en-US">
                <a:ea typeface="宋体" panose="02010600030101010101" pitchFamily="2" charset="-122"/>
              </a:rPr>
              <a:t>没有找到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(temp.next.no == no)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a:t>
            </a:r>
            <a:endParaRPr lang="en-US" altLang="zh-CN">
              <a:ea typeface="宋体" panose="02010600030101010101" pitchFamily="2" charset="-122"/>
            </a:endParaRPr>
          </a:p>
          <a:p>
            <a:pPr eaLnBrk="1" hangingPunct="1"/>
            <a:r>
              <a:rPr lang="en-US" altLang="zh-CN">
                <a:ea typeface="宋体" panose="02010600030101010101" pitchFamily="2" charset="-122"/>
              </a:rPr>
              <a:t>      temp.next = temp.next.next</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你希望删除的编号</a:t>
            </a:r>
            <a:r>
              <a:rPr lang="en-US" altLang="zh-CN">
                <a:ea typeface="宋体" panose="02010600030101010101" pitchFamily="2" charset="-122"/>
              </a:rPr>
              <a:t>%d </a:t>
            </a:r>
            <a:r>
              <a:rPr lang="zh-CN" altLang="en-US">
                <a:ea typeface="宋体" panose="02010600030101010101" pitchFamily="2" charset="-122"/>
              </a:rPr>
              <a:t>不存在</a:t>
            </a:r>
            <a:r>
              <a:rPr lang="en-US" altLang="zh-CN">
                <a:ea typeface="宋体" panose="02010600030101010101" pitchFamily="2" charset="-122"/>
              </a:rPr>
              <a:t>",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def updateHero(newHero: HeroNode): Unit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首先定位这个英雄节点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temp = head</a:t>
            </a:r>
            <a:endParaRPr lang="en-US" altLang="zh-CN">
              <a:ea typeface="宋体" panose="02010600030101010101" pitchFamily="2" charset="-122"/>
            </a:endParaRPr>
          </a:p>
          <a:p>
            <a:pPr eaLnBrk="1" hangingPunct="1"/>
            <a:r>
              <a:rPr lang="en-US" altLang="zh-CN">
                <a:ea typeface="宋体" panose="02010600030101010101" pitchFamily="2" charset="-122"/>
              </a:rPr>
              <a:t>    breakable {</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break()</a:t>
            </a:r>
            <a:endParaRPr lang="en-US" altLang="zh-CN">
              <a:ea typeface="宋体" panose="02010600030101010101" pitchFamily="2" charset="-122"/>
            </a:endParaRPr>
          </a:p>
          <a:p>
            <a:pPr eaLnBrk="1" hangingPunct="1"/>
            <a:r>
              <a:rPr lang="en-US" altLang="zh-CN">
                <a:ea typeface="宋体" panose="02010600030101010101" pitchFamily="2" charset="-122"/>
              </a:rPr>
              <a:t>        if (temp.next.no == newHero.no) {</a:t>
            </a:r>
            <a:endParaRPr lang="en-US" altLang="zh-CN">
              <a:ea typeface="宋体" panose="02010600030101010101" pitchFamily="2" charset="-122"/>
            </a:endParaRPr>
          </a:p>
          <a:p>
            <a:pPr eaLnBrk="1" hangingPunct="1"/>
            <a:r>
              <a:rPr lang="en-US" altLang="zh-CN">
                <a:ea typeface="宋体" panose="02010600030101010101" pitchFamily="2" charset="-122"/>
              </a:rPr>
              <a:t>          break() //</a:t>
            </a:r>
            <a:r>
              <a:rPr lang="zh-CN" altLang="en-US">
                <a:ea typeface="宋体" panose="02010600030101010101" pitchFamily="2" charset="-122"/>
              </a:rPr>
              <a:t>找到了</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找到了可以修改了</a:t>
            </a:r>
            <a:r>
              <a:rPr lang="en-US" altLang="zh-CN">
                <a:ea typeface="宋体" panose="02010600030101010101" pitchFamily="2" charset="-122"/>
              </a:rPr>
              <a:t>, </a:t>
            </a:r>
            <a:r>
              <a:rPr lang="zh-CN" altLang="en-US">
                <a:ea typeface="宋体" panose="02010600030101010101" pitchFamily="2" charset="-122"/>
              </a:rPr>
              <a:t>直接换结点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当然也可以修改具体的字段值，我这里使用的是直接换结点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同样，要修改的节点不是</a:t>
            </a:r>
            <a:r>
              <a:rPr lang="en-US" altLang="zh-CN">
                <a:ea typeface="宋体" panose="02010600030101010101" pitchFamily="2" charset="-122"/>
              </a:rPr>
              <a:t>temp</a:t>
            </a:r>
            <a:r>
              <a:rPr lang="zh-CN" altLang="en-US">
                <a:ea typeface="宋体" panose="02010600030101010101" pitchFamily="2" charset="-122"/>
              </a:rPr>
              <a:t>而是</a:t>
            </a:r>
            <a:r>
              <a:rPr lang="en-US" altLang="zh-CN">
                <a:ea typeface="宋体" panose="02010600030101010101" pitchFamily="2" charset="-122"/>
              </a:rPr>
              <a:t>temp.next !</a:t>
            </a:r>
            <a:endParaRPr lang="en-US" altLang="zh-CN">
              <a:ea typeface="宋体" panose="02010600030101010101" pitchFamily="2" charset="-122"/>
            </a:endParaRPr>
          </a:p>
          <a:p>
            <a:pPr eaLnBrk="1" hangingPunct="1"/>
            <a:r>
              <a:rPr lang="en-US" altLang="zh-CN">
                <a:ea typeface="宋体" panose="02010600030101010101" pitchFamily="2" charset="-122"/>
              </a:rPr>
              <a:t>      newHero.next = temp.next.next</a:t>
            </a:r>
            <a:endParaRPr lang="en-US" altLang="zh-CN">
              <a:ea typeface="宋体" panose="02010600030101010101" pitchFamily="2" charset="-122"/>
            </a:endParaRPr>
          </a:p>
          <a:p>
            <a:pPr eaLnBrk="1" hangingPunct="1"/>
            <a:r>
              <a:rPr lang="en-US" altLang="zh-CN">
                <a:ea typeface="宋体" panose="02010600030101010101" pitchFamily="2" charset="-122"/>
              </a:rPr>
              <a:t>      temp.next = newHero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你要修改的的编号</a:t>
            </a:r>
            <a:r>
              <a:rPr lang="en-US" altLang="zh-CN">
                <a:ea typeface="宋体" panose="02010600030101010101" pitchFamily="2" charset="-122"/>
              </a:rPr>
              <a:t>%d</a:t>
            </a:r>
            <a:r>
              <a:rPr lang="zh-CN" altLang="en-US">
                <a:ea typeface="宋体" panose="02010600030101010101" pitchFamily="2" charset="-122"/>
              </a:rPr>
              <a:t>不存在</a:t>
            </a:r>
            <a:r>
              <a:rPr lang="en-US" altLang="zh-CN">
                <a:ea typeface="宋体" panose="02010600030101010101" pitchFamily="2" charset="-122"/>
              </a:rPr>
              <a:t>\n", newHero.no)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HeroNode(hNo: Int, hName: String, hNickName: 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val no: Int = hNo</a:t>
            </a:r>
            <a:endParaRPr lang="en-US" altLang="zh-CN">
              <a:ea typeface="宋体" panose="02010600030101010101" pitchFamily="2" charset="-122"/>
            </a:endParaRPr>
          </a:p>
          <a:p>
            <a:pPr eaLnBrk="1" hangingPunct="1"/>
            <a:r>
              <a:rPr lang="en-US" altLang="zh-CN">
                <a:ea typeface="宋体" panose="02010600030101010101" pitchFamily="2" charset="-122"/>
              </a:rPr>
              <a:t>  var name: String = hName</a:t>
            </a:r>
            <a:endParaRPr lang="en-US" altLang="zh-CN">
              <a:ea typeface="宋体" panose="02010600030101010101" pitchFamily="2" charset="-122"/>
            </a:endParaRPr>
          </a:p>
          <a:p>
            <a:pPr eaLnBrk="1" hangingPunct="1"/>
            <a:r>
              <a:rPr lang="en-US" altLang="zh-CN">
                <a:ea typeface="宋体" panose="02010600030101010101" pitchFamily="2" charset="-122"/>
              </a:rPr>
              <a:t>  var nickName: String = hNickName</a:t>
            </a:r>
            <a:endParaRPr lang="en-US" altLang="zh-CN">
              <a:ea typeface="宋体" panose="02010600030101010101" pitchFamily="2" charset="-122"/>
            </a:endParaRPr>
          </a:p>
          <a:p>
            <a:pPr eaLnBrk="1" hangingPunct="1"/>
            <a:r>
              <a:rPr lang="en-US" altLang="zh-CN">
                <a:ea typeface="宋体" panose="02010600030101010101" pitchFamily="2" charset="-122"/>
              </a:rPr>
              <a:t>  var next: HeroNode = null //</a:t>
            </a:r>
            <a:r>
              <a:rPr lang="zh-CN" altLang="en-US">
                <a:ea typeface="宋体" panose="02010600030101010101" pitchFamily="2" charset="-122"/>
              </a:rPr>
              <a:t>指向下一个节点</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r>
              <a:rPr lang="zh-CN" altLang="en-US">
                <a:ea typeface="宋体" panose="02010600030101010101" pitchFamily="2" charset="-122"/>
              </a:rPr>
              <a:t>粗体</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com.atguigu.singlelink;</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java.util.Stack;</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SingleLinkedListDemo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测试单向链表的添加和遍历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hero1 = new HeroNode(1, "</a:t>
            </a:r>
            <a:r>
              <a:rPr lang="zh-CN" altLang="en-US">
                <a:ea typeface="宋体" panose="02010600030101010101" pitchFamily="2" charset="-122"/>
              </a:rPr>
              <a:t>宋江</a:t>
            </a:r>
            <a:r>
              <a:rPr lang="en-US" altLang="zh-CN">
                <a:ea typeface="宋体" panose="02010600030101010101" pitchFamily="2" charset="-122"/>
              </a:rPr>
              <a:t>", "</a:t>
            </a:r>
            <a:r>
              <a:rPr lang="zh-CN" altLang="en-US">
                <a:ea typeface="宋体" panose="02010600030101010101" pitchFamily="2" charset="-122"/>
              </a:rPr>
              <a:t>及时雨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 hero2 = new HeroNode(3, "</a:t>
            </a:r>
            <a:r>
              <a:rPr lang="zh-CN" altLang="en-US">
                <a:ea typeface="宋体" panose="02010600030101010101" pitchFamily="2" charset="-122"/>
              </a:rPr>
              <a:t>宋江</a:t>
            </a:r>
            <a:r>
              <a:rPr lang="en-US" altLang="zh-CN">
                <a:ea typeface="宋体" panose="02010600030101010101" pitchFamily="2" charset="-122"/>
              </a:rPr>
              <a:t>3", "</a:t>
            </a:r>
            <a:r>
              <a:rPr lang="zh-CN" altLang="en-US">
                <a:ea typeface="宋体" panose="02010600030101010101" pitchFamily="2" charset="-122"/>
              </a:rPr>
              <a:t>及时雨</a:t>
            </a:r>
            <a:r>
              <a:rPr lang="en-US" altLang="zh-CN">
                <a:ea typeface="宋体" panose="02010600030101010101" pitchFamily="2" charset="-122"/>
              </a:rPr>
              <a:t>3");</a:t>
            </a:r>
            <a:endParaRPr lang="en-US" altLang="zh-CN">
              <a:ea typeface="宋体" panose="02010600030101010101" pitchFamily="2" charset="-122"/>
            </a:endParaRPr>
          </a:p>
          <a:p>
            <a:pPr eaLnBrk="1" hangingPunct="1"/>
            <a:r>
              <a:rPr lang="en-US" altLang="zh-CN">
                <a:ea typeface="宋体" panose="02010600030101010101" pitchFamily="2" charset="-122"/>
              </a:rPr>
              <a:t>		HeroNode hero3 = new HeroNode(4, "</a:t>
            </a:r>
            <a:r>
              <a:rPr lang="zh-CN" altLang="en-US">
                <a:ea typeface="宋体" panose="02010600030101010101" pitchFamily="2" charset="-122"/>
              </a:rPr>
              <a:t>宋江</a:t>
            </a:r>
            <a:r>
              <a:rPr lang="en-US" altLang="zh-CN">
                <a:ea typeface="宋体" panose="02010600030101010101" pitchFamily="2" charset="-122"/>
              </a:rPr>
              <a:t>4", "</a:t>
            </a:r>
            <a:r>
              <a:rPr lang="zh-CN" altLang="en-US">
                <a:ea typeface="宋体" panose="02010600030101010101" pitchFamily="2" charset="-122"/>
              </a:rPr>
              <a:t>及时雨</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HeroNode hero4 = new HeroNode(2, "</a:t>
            </a:r>
            <a:r>
              <a:rPr lang="zh-CN" altLang="en-US">
                <a:ea typeface="宋体" panose="02010600030101010101" pitchFamily="2" charset="-122"/>
              </a:rPr>
              <a:t>宋江</a:t>
            </a:r>
            <a:r>
              <a:rPr lang="en-US" altLang="zh-CN">
                <a:ea typeface="宋体" panose="02010600030101010101" pitchFamily="2" charset="-122"/>
              </a:rPr>
              <a:t>2", "</a:t>
            </a:r>
            <a:r>
              <a:rPr lang="zh-CN" altLang="en-US">
                <a:ea typeface="宋体" panose="02010600030101010101" pitchFamily="2" charset="-122"/>
              </a:rPr>
              <a:t>及时雨</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创建一个单向链表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SingleLinkedList singleLinkedList = new SingleLinkedList();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singleLinkedList.add(hero1);</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singleLinkedList.add(hero2);</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singleLinkedList.add(hero3);</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singleLinkedList.add(hero4);</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单链表面试题</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singleLinkedList.list();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//1. </a:t>
            </a:r>
            <a:r>
              <a:rPr lang="zh-CN" altLang="en-US">
                <a:ea typeface="宋体" panose="02010600030101010101" pitchFamily="2" charset="-122"/>
              </a:rPr>
              <a:t>获取单链表的长度</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System.out.println(getLength(singleLinkedList.getHead()));</a:t>
            </a:r>
            <a:endParaRPr lang="en-US" altLang="zh-CN">
              <a:ea typeface="宋体" panose="02010600030101010101" pitchFamily="2" charset="-122"/>
            </a:endParaRPr>
          </a:p>
          <a:p>
            <a:pPr eaLnBrk="1" hangingPunct="1"/>
            <a:r>
              <a:rPr lang="en-US" altLang="zh-CN">
                <a:ea typeface="宋体" panose="02010600030101010101" pitchFamily="2" charset="-122"/>
              </a:rPr>
              <a:t>		 //2. </a:t>
            </a:r>
            <a:r>
              <a:rPr lang="zh-CN" altLang="en-US">
                <a:ea typeface="宋体" panose="02010600030101010101" pitchFamily="2" charset="-122"/>
              </a:rPr>
              <a:t>找到倒数第</a:t>
            </a:r>
            <a:r>
              <a:rPr lang="en-US" altLang="zh-CN">
                <a:ea typeface="宋体" panose="02010600030101010101" pitchFamily="2" charset="-122"/>
              </a:rPr>
              <a:t>index</a:t>
            </a:r>
            <a:r>
              <a:rPr lang="zh-CN" altLang="en-US">
                <a:ea typeface="宋体" panose="02010600030101010101" pitchFamily="2" charset="-122"/>
              </a:rPr>
              <a:t>个节点</a:t>
            </a:r>
            <a:r>
              <a:rPr lang="en-US" altLang="zh-CN">
                <a:ea typeface="宋体" panose="02010600030101010101" pitchFamily="2" charset="-122"/>
              </a:rPr>
              <a:t>, </a:t>
            </a:r>
            <a:r>
              <a:rPr lang="zh-CN" altLang="en-US">
                <a:ea typeface="宋体" panose="02010600030101010101" pitchFamily="2" charset="-122"/>
              </a:rPr>
              <a:t>没有的话，返回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HeroNode findLastNode = findLastNode(singleLinkedList.getHead(), 2);</a:t>
            </a:r>
            <a:endParaRPr lang="en-US" altLang="zh-CN">
              <a:ea typeface="宋体" panose="02010600030101010101" pitchFamily="2" charset="-122"/>
            </a:endParaRPr>
          </a:p>
          <a:p>
            <a:pPr eaLnBrk="1" hangingPunct="1"/>
            <a:r>
              <a:rPr lang="en-US" altLang="zh-CN">
                <a:ea typeface="宋体" panose="02010600030101010101" pitchFamily="2" charset="-122"/>
              </a:rPr>
              <a:t>		 if(findLastNode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System.out.println(findLastNode);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//4. </a:t>
            </a:r>
            <a:r>
              <a:rPr lang="zh-CN" altLang="en-US">
                <a:ea typeface="宋体" panose="02010600030101010101" pitchFamily="2" charset="-122"/>
              </a:rPr>
              <a:t>反向输出数据</a:t>
            </a:r>
            <a:r>
              <a:rPr lang="en-US" altLang="zh-CN">
                <a:ea typeface="宋体" panose="02010600030101010101" pitchFamily="2" charset="-122"/>
              </a:rPr>
              <a:t>~</a:t>
            </a:r>
            <a:r>
              <a:rPr lang="zh-CN" altLang="en-US">
                <a:ea typeface="宋体" panose="02010600030101010101" pitchFamily="2" charset="-122"/>
              </a:rPr>
              <a:t>， 注意没有真正改变链表节点顺序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反向输出数据</a:t>
            </a:r>
            <a:r>
              <a:rPr lang="en-US" altLang="zh-CN">
                <a:ea typeface="宋体" panose="02010600030101010101" pitchFamily="2" charset="-122"/>
              </a:rPr>
              <a:t>~</a:t>
            </a:r>
            <a:r>
              <a:rPr lang="zh-CN" altLang="en-US">
                <a:ea typeface="宋体" panose="02010600030101010101" pitchFamily="2" charset="-122"/>
              </a:rPr>
              <a:t>， 注意没有真正改变链表节点顺序</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reversePrint(singleLinkedList.getHead());</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//3. </a:t>
            </a:r>
            <a:r>
              <a:rPr lang="zh-CN" altLang="en-US">
                <a:ea typeface="宋体" panose="02010600030101010101" pitchFamily="2" charset="-122"/>
              </a:rPr>
              <a:t>单链表的反转</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System.out.println(singleLinkedList.getHead().hashCode());</a:t>
            </a:r>
            <a:endParaRPr lang="en-US" altLang="zh-CN">
              <a:ea typeface="宋体" panose="02010600030101010101" pitchFamily="2" charset="-122"/>
            </a:endParaRPr>
          </a:p>
          <a:p>
            <a:pPr eaLnBrk="1" hangingPunct="1"/>
            <a:r>
              <a:rPr lang="en-US" altLang="zh-CN">
                <a:ea typeface="宋体" panose="02010600030101010101" pitchFamily="2" charset="-122"/>
              </a:rPr>
              <a:t>		 reverseList(singleLinkedList.getHead());</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翻转后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singleLinkedList.add2(hero1);</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singleLinkedList.add2(hero2);</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singleLinkedList.add2(hero3);</a:t>
            </a:r>
            <a:endParaRPr lang="en-US" altLang="zh-CN">
              <a:ea typeface="宋体" panose="02010600030101010101" pitchFamily="2" charset="-122"/>
            </a:endParaRPr>
          </a:p>
          <a:p>
            <a:pPr eaLnBrk="1" hangingPunct="1"/>
            <a:r>
              <a:rPr lang="en-US" altLang="zh-CN">
                <a:ea typeface="宋体" panose="02010600030101010101" pitchFamily="2" charset="-122"/>
              </a:rPr>
              <a:t>//		singleLinkedList.add2(hero4);</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 hero5 = new HeroNode(3, "</a:t>
            </a:r>
            <a:r>
              <a:rPr lang="zh-CN" altLang="en-US">
                <a:ea typeface="宋体" panose="02010600030101010101" pitchFamily="2" charset="-122"/>
              </a:rPr>
              <a:t>吴用</a:t>
            </a:r>
            <a:r>
              <a:rPr lang="en-US" altLang="zh-CN">
                <a:ea typeface="宋体" panose="02010600030101010101" pitchFamily="2" charset="-122"/>
              </a:rPr>
              <a:t>", "</a:t>
            </a:r>
            <a:r>
              <a:rPr lang="zh-CN" altLang="en-US">
                <a:ea typeface="宋体" panose="02010600030101010101" pitchFamily="2" charset="-122"/>
              </a:rPr>
              <a:t>智多星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singleLinkedList.update(hero5);</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测试删除</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singleLinkedList.del(4);</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singleLinkedList.del(2);</a:t>
            </a:r>
            <a:endParaRPr lang="en-US" altLang="zh-CN">
              <a:ea typeface="宋体" panose="02010600030101010101" pitchFamily="2" charset="-122"/>
            </a:endParaRPr>
          </a:p>
          <a:p>
            <a:pPr eaLnBrk="1" hangingPunct="1"/>
            <a:r>
              <a:rPr lang="en-US" altLang="zh-CN">
                <a:ea typeface="宋体" panose="02010600030101010101" pitchFamily="2" charset="-122"/>
              </a:rPr>
              <a:t>//		singleLinkedList.del(1);</a:t>
            </a:r>
            <a:endParaRPr lang="en-US" altLang="zh-CN">
              <a:ea typeface="宋体" panose="02010600030101010101" pitchFamily="2" charset="-122"/>
            </a:endParaRPr>
          </a:p>
          <a:p>
            <a:pPr eaLnBrk="1" hangingPunct="1"/>
            <a:r>
              <a:rPr lang="en-US" altLang="zh-CN">
                <a:ea typeface="宋体" panose="02010600030101010101" pitchFamily="2" charset="-122"/>
              </a:rPr>
              <a:t>//		singleLinkedList.list();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en-US" altLang="zh-CN" b="1">
                <a:ea typeface="宋体" panose="02010600030101010101" pitchFamily="2" charset="-122"/>
              </a:rPr>
              <a:t>//</a:t>
            </a:r>
            <a:r>
              <a:rPr lang="zh-CN" altLang="en-US" b="1">
                <a:ea typeface="宋体" panose="02010600030101010101" pitchFamily="2" charset="-122"/>
              </a:rPr>
              <a:t>方法：获取单链表的长度 </a:t>
            </a:r>
            <a:r>
              <a:rPr lang="en-US" altLang="zh-CN" b="1">
                <a:ea typeface="宋体" panose="02010600030101010101" pitchFamily="2" charset="-122"/>
              </a:rPr>
              <a:t>[</a:t>
            </a:r>
            <a:r>
              <a:rPr lang="zh-CN" altLang="en-US" b="1">
                <a:ea typeface="宋体" panose="02010600030101010101" pitchFamily="2" charset="-122"/>
              </a:rPr>
              <a:t>注意：带头结点和不带头结点有区别，注意下即可</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public static  int getLength(HeroNode head) {</a:t>
            </a:r>
            <a:endParaRPr lang="en-US" altLang="zh-CN" b="1">
              <a:ea typeface="宋体" panose="02010600030101010101" pitchFamily="2" charset="-122"/>
            </a:endParaRPr>
          </a:p>
          <a:p>
            <a:pPr eaLnBrk="1" hangingPunct="1"/>
            <a:r>
              <a:rPr lang="en-US" altLang="zh-CN" b="1">
                <a:ea typeface="宋体" panose="02010600030101010101" pitchFamily="2" charset="-122"/>
              </a:rPr>
              <a:t>		if (head.next == null) {</a:t>
            </a:r>
            <a:endParaRPr lang="en-US" altLang="zh-CN" b="1">
              <a:ea typeface="宋体" panose="02010600030101010101" pitchFamily="2" charset="-122"/>
            </a:endParaRPr>
          </a:p>
          <a:p>
            <a:pPr eaLnBrk="1" hangingPunct="1"/>
            <a:r>
              <a:rPr lang="en-US" altLang="zh-CN" b="1">
                <a:ea typeface="宋体" panose="02010600030101010101" pitchFamily="2" charset="-122"/>
              </a:rPr>
              <a:t>			return 0;</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int length = 0;</a:t>
            </a:r>
            <a:endParaRPr lang="en-US" altLang="zh-CN" b="1">
              <a:ea typeface="宋体" panose="02010600030101010101" pitchFamily="2" charset="-122"/>
            </a:endParaRPr>
          </a:p>
          <a:p>
            <a:pPr eaLnBrk="1" hangingPunct="1"/>
            <a:r>
              <a:rPr lang="en-US" altLang="zh-CN" b="1">
                <a:ea typeface="宋体" panose="02010600030101010101" pitchFamily="2" charset="-122"/>
              </a:rPr>
              <a:t>		HeroNode current = head.next;</a:t>
            </a:r>
            <a:endParaRPr lang="en-US" altLang="zh-CN" b="1">
              <a:ea typeface="宋体" panose="02010600030101010101" pitchFamily="2" charset="-122"/>
            </a:endParaRPr>
          </a:p>
          <a:p>
            <a:pPr eaLnBrk="1" hangingPunct="1"/>
            <a:r>
              <a:rPr lang="en-US" altLang="zh-CN" b="1">
                <a:ea typeface="宋体" panose="02010600030101010101" pitchFamily="2" charset="-122"/>
              </a:rPr>
              <a:t>		while (current != null) {</a:t>
            </a:r>
            <a:endParaRPr lang="en-US" altLang="zh-CN" b="1">
              <a:ea typeface="宋体" panose="02010600030101010101" pitchFamily="2" charset="-122"/>
            </a:endParaRPr>
          </a:p>
          <a:p>
            <a:pPr eaLnBrk="1" hangingPunct="1"/>
            <a:r>
              <a:rPr lang="en-US" altLang="zh-CN" b="1">
                <a:ea typeface="宋体" panose="02010600030101010101" pitchFamily="2" charset="-122"/>
              </a:rPr>
              <a:t>			length++;</a:t>
            </a:r>
            <a:endParaRPr lang="en-US" altLang="zh-CN" b="1">
              <a:ea typeface="宋体" panose="02010600030101010101" pitchFamily="2" charset="-122"/>
            </a:endParaRPr>
          </a:p>
          <a:p>
            <a:pPr eaLnBrk="1" hangingPunct="1"/>
            <a:r>
              <a:rPr lang="en-US" altLang="zh-CN" b="1">
                <a:ea typeface="宋体" panose="02010600030101010101" pitchFamily="2" charset="-122"/>
              </a:rPr>
              <a:t>			current = current.next;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return length;</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找到倒数第</a:t>
            </a:r>
            <a:r>
              <a:rPr lang="en-US" altLang="zh-CN">
                <a:ea typeface="宋体" panose="02010600030101010101" pitchFamily="2" charset="-122"/>
              </a:rPr>
              <a:t>index</a:t>
            </a:r>
            <a:r>
              <a:rPr lang="zh-CN" altLang="en-US">
                <a:ea typeface="宋体" panose="02010600030101010101" pitchFamily="2" charset="-122"/>
              </a:rPr>
              <a:t>个节点</a:t>
            </a:r>
            <a:r>
              <a:rPr lang="en-US" altLang="zh-CN">
                <a:ea typeface="宋体" panose="02010600030101010101" pitchFamily="2" charset="-122"/>
              </a:rPr>
              <a:t>, </a:t>
            </a:r>
            <a:r>
              <a:rPr lang="zh-CN" altLang="en-US">
                <a:ea typeface="宋体" panose="02010600030101010101" pitchFamily="2" charset="-122"/>
              </a:rPr>
              <a:t>没有的话，返回</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//index</a:t>
            </a:r>
            <a:r>
              <a:rPr lang="zh-CN" altLang="en-US">
                <a:ea typeface="宋体" panose="02010600030101010101" pitchFamily="2" charset="-122"/>
              </a:rPr>
              <a:t>代表的是倒数第</a:t>
            </a:r>
            <a:r>
              <a:rPr lang="en-US" altLang="zh-CN">
                <a:ea typeface="宋体" panose="02010600030101010101" pitchFamily="2" charset="-122"/>
              </a:rPr>
              <a:t>index</a:t>
            </a:r>
            <a:r>
              <a:rPr lang="zh-CN" altLang="en-US">
                <a:ea typeface="宋体" panose="02010600030101010101" pitchFamily="2" charset="-122"/>
              </a:rPr>
              <a:t>的那个结点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先将整个链表从头到尾遍历一次，计算出链表的长度</a:t>
            </a:r>
            <a:r>
              <a:rPr lang="en-US" altLang="zh-CN">
                <a:ea typeface="宋体" panose="02010600030101010101" pitchFamily="2" charset="-122"/>
              </a:rPr>
              <a:t>size</a:t>
            </a:r>
            <a:r>
              <a:rPr lang="zh-CN" altLang="en-US">
                <a:ea typeface="宋体" panose="02010600030101010101" pitchFamily="2" charset="-122"/>
              </a:rPr>
              <a:t>，得到链表的长度之后，就好办了，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直接输出第</a:t>
            </a:r>
            <a:r>
              <a:rPr lang="en-US" altLang="zh-CN">
                <a:ea typeface="宋体" panose="02010600030101010101" pitchFamily="2" charset="-122"/>
              </a:rPr>
              <a:t>(size-k)</a:t>
            </a:r>
            <a:r>
              <a:rPr lang="zh-CN" altLang="en-US">
                <a:ea typeface="宋体" panose="02010600030101010101" pitchFamily="2" charset="-122"/>
              </a:rPr>
              <a:t>个节点就可以了（注意链表为空，</a:t>
            </a:r>
            <a:r>
              <a:rPr lang="en-US" altLang="zh-CN">
                <a:ea typeface="宋体" panose="02010600030101010101" pitchFamily="2" charset="-122"/>
              </a:rPr>
              <a:t>k</a:t>
            </a:r>
            <a:r>
              <a:rPr lang="zh-CN" altLang="en-US">
                <a:ea typeface="宋体" panose="02010600030101010101" pitchFamily="2" charset="-122"/>
              </a:rPr>
              <a:t>为</a:t>
            </a:r>
            <a:r>
              <a:rPr lang="en-US" altLang="zh-CN">
                <a:ea typeface="宋体" panose="02010600030101010101" pitchFamily="2" charset="-122"/>
              </a:rPr>
              <a:t>0</a:t>
            </a:r>
            <a:r>
              <a:rPr lang="zh-CN" altLang="en-US">
                <a:ea typeface="宋体" panose="02010600030101010101" pitchFamily="2" charset="-122"/>
              </a:rPr>
              <a:t>，</a:t>
            </a:r>
            <a:r>
              <a:rPr lang="en-US" altLang="zh-CN">
                <a:ea typeface="宋体" panose="02010600030101010101" pitchFamily="2" charset="-122"/>
              </a:rPr>
              <a:t>k</a:t>
            </a:r>
            <a:r>
              <a:rPr lang="zh-CN" altLang="en-US">
                <a:ea typeface="宋体" panose="02010600030101010101" pitchFamily="2" charset="-122"/>
              </a:rPr>
              <a:t>为</a:t>
            </a:r>
            <a:r>
              <a:rPr lang="en-US" altLang="zh-CN">
                <a:ea typeface="宋体" panose="02010600030101010101" pitchFamily="2" charset="-122"/>
              </a:rPr>
              <a:t>1</a:t>
            </a:r>
            <a:r>
              <a:rPr lang="zh-CN" altLang="en-US">
                <a:ea typeface="宋体" panose="02010600030101010101" pitchFamily="2" charset="-122"/>
              </a:rPr>
              <a:t>，</a:t>
            </a:r>
            <a:r>
              <a:rPr lang="en-US" altLang="zh-CN">
                <a:ea typeface="宋体" panose="02010600030101010101" pitchFamily="2" charset="-122"/>
              </a:rPr>
              <a:t>k</a:t>
            </a:r>
            <a:r>
              <a:rPr lang="zh-CN" altLang="en-US">
                <a:ea typeface="宋体" panose="02010600030101010101" pitchFamily="2" charset="-122"/>
              </a:rPr>
              <a:t>大于链表中节点个数时的情况）。时间复杂度为</a:t>
            </a:r>
            <a:r>
              <a:rPr lang="en-US" altLang="zh-CN">
                <a:ea typeface="宋体" panose="02010600030101010101" pitchFamily="2" charset="-122"/>
              </a:rPr>
              <a:t>O</a:t>
            </a:r>
            <a:r>
              <a:rPr lang="zh-CN" altLang="en-US">
                <a:ea typeface="宋体" panose="02010600030101010101" pitchFamily="2" charset="-122"/>
              </a:rPr>
              <a:t>（</a:t>
            </a:r>
            <a:r>
              <a:rPr lang="en-US" altLang="zh-CN">
                <a:ea typeface="宋体" panose="02010600030101010101" pitchFamily="2" charset="-122"/>
              </a:rPr>
              <a:t>n</a:t>
            </a:r>
            <a:r>
              <a:rPr lang="zh-CN" altLang="en-US">
                <a:ea typeface="宋体" panose="02010600030101010101" pitchFamily="2" charset="-122"/>
              </a:rPr>
              <a:t>）</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b="1">
                <a:ea typeface="宋体" panose="02010600030101010101" pitchFamily="2" charset="-122"/>
              </a:rPr>
              <a:t>public static HeroNode findLastNode(HeroNode head, int index)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if (head.next == null) {</a:t>
            </a:r>
            <a:endParaRPr lang="en-US" altLang="zh-CN" b="1">
              <a:ea typeface="宋体" panose="02010600030101010101" pitchFamily="2" charset="-122"/>
            </a:endParaRPr>
          </a:p>
          <a:p>
            <a:pPr eaLnBrk="1" hangingPunct="1"/>
            <a:r>
              <a:rPr lang="en-US" altLang="zh-CN" b="1">
                <a:ea typeface="宋体" panose="02010600030101010101" pitchFamily="2" charset="-122"/>
              </a:rPr>
              <a:t>			return null; //</a:t>
            </a:r>
            <a:r>
              <a:rPr lang="zh-CN" altLang="en-US" b="1">
                <a:ea typeface="宋体" panose="02010600030101010101" pitchFamily="2" charset="-122"/>
              </a:rPr>
              <a:t>没有找到</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 </a:t>
            </a:r>
            <a:r>
              <a:rPr lang="zh-CN" altLang="en-US" b="1">
                <a:ea typeface="宋体" panose="02010600030101010101" pitchFamily="2" charset="-122"/>
              </a:rPr>
              <a:t>第一次遍历，得到链表的长度</a:t>
            </a:r>
            <a:r>
              <a:rPr lang="en-US" altLang="zh-CN" b="1">
                <a:ea typeface="宋体" panose="02010600030101010101" pitchFamily="2" charset="-122"/>
              </a:rPr>
              <a:t>size</a:t>
            </a:r>
            <a:endParaRPr lang="en-US" altLang="zh-CN" b="1">
              <a:ea typeface="宋体" panose="02010600030101010101" pitchFamily="2" charset="-122"/>
            </a:endParaRPr>
          </a:p>
          <a:p>
            <a:pPr eaLnBrk="1" hangingPunct="1"/>
            <a:r>
              <a:rPr lang="en-US" altLang="zh-CN" b="1">
                <a:ea typeface="宋体" panose="02010600030101010101" pitchFamily="2" charset="-122"/>
              </a:rPr>
              <a:t>		int size = getLength(head);</a:t>
            </a:r>
            <a:endParaRPr lang="en-US" altLang="zh-CN" b="1">
              <a:ea typeface="宋体" panose="02010600030101010101" pitchFamily="2" charset="-122"/>
            </a:endParaRPr>
          </a:p>
          <a:p>
            <a:pPr eaLnBrk="1" hangingPunct="1"/>
            <a:r>
              <a:rPr lang="en-US" altLang="zh-CN" b="1">
                <a:ea typeface="宋体" panose="02010600030101010101" pitchFamily="2" charset="-122"/>
              </a:rPr>
              <a:t>		if (index &lt;= 0 || index &gt; size ) {</a:t>
            </a:r>
            <a:endParaRPr lang="en-US" altLang="zh-CN" b="1">
              <a:ea typeface="宋体" panose="02010600030101010101" pitchFamily="2" charset="-122"/>
            </a:endParaRPr>
          </a:p>
          <a:p>
            <a:pPr eaLnBrk="1" hangingPunct="1"/>
            <a:r>
              <a:rPr lang="en-US" altLang="zh-CN" b="1">
                <a:ea typeface="宋体" panose="02010600030101010101" pitchFamily="2" charset="-122"/>
              </a:rPr>
              <a:t>			return null; //</a:t>
            </a:r>
            <a:r>
              <a:rPr lang="zh-CN" altLang="en-US" b="1">
                <a:ea typeface="宋体" panose="02010600030101010101" pitchFamily="2" charset="-122"/>
              </a:rPr>
              <a:t>不满足条件</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 </a:t>
            </a:r>
            <a:r>
              <a:rPr lang="zh-CN" altLang="en-US" b="1">
                <a:ea typeface="宋体" panose="02010600030101010101" pitchFamily="2" charset="-122"/>
              </a:rPr>
              <a:t>第二次遍历，输出倒数第</a:t>
            </a:r>
            <a:r>
              <a:rPr lang="en-US" altLang="zh-CN" b="1">
                <a:ea typeface="宋体" panose="02010600030101010101" pitchFamily="2" charset="-122"/>
              </a:rPr>
              <a:t>index</a:t>
            </a:r>
            <a:r>
              <a:rPr lang="zh-CN" altLang="en-US" b="1">
                <a:ea typeface="宋体" panose="02010600030101010101" pitchFamily="2" charset="-122"/>
              </a:rPr>
              <a:t>个结点的数据</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HeroNode current = head.next;</a:t>
            </a:r>
            <a:endParaRPr lang="en-US" altLang="zh-CN" b="1">
              <a:ea typeface="宋体" panose="02010600030101010101" pitchFamily="2" charset="-122"/>
            </a:endParaRPr>
          </a:p>
          <a:p>
            <a:pPr eaLnBrk="1" hangingPunct="1"/>
            <a:r>
              <a:rPr lang="en-US" altLang="zh-CN" b="1">
                <a:ea typeface="宋体" panose="02010600030101010101" pitchFamily="2" charset="-122"/>
              </a:rPr>
              <a:t>		for (int i = 0; i &lt; size - index; i++) {</a:t>
            </a:r>
            <a:endParaRPr lang="en-US" altLang="zh-CN" b="1">
              <a:ea typeface="宋体" panose="02010600030101010101" pitchFamily="2" charset="-122"/>
            </a:endParaRPr>
          </a:p>
          <a:p>
            <a:pPr eaLnBrk="1" hangingPunct="1"/>
            <a:r>
              <a:rPr lang="en-US" altLang="zh-CN" b="1">
                <a:ea typeface="宋体" panose="02010600030101010101" pitchFamily="2" charset="-122"/>
              </a:rPr>
              <a:t>			current = current.next;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return current;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思路：从头到尾遍历原链表，每遍历一个结点，将其摘下放在新链表的最前端。注意链表为空和只有一个结点的情况。时间复杂度为</a:t>
            </a:r>
            <a:r>
              <a:rPr lang="en-US" altLang="zh-CN">
                <a:ea typeface="宋体" panose="02010600030101010101" pitchFamily="2" charset="-122"/>
              </a:rPr>
              <a:t>O</a:t>
            </a:r>
            <a:r>
              <a:rPr lang="zh-CN" altLang="en-US">
                <a:ea typeface="宋体" panose="02010600030101010101" pitchFamily="2" charset="-122"/>
              </a:rPr>
              <a:t>（</a:t>
            </a:r>
            <a:r>
              <a:rPr lang="en-US" altLang="zh-CN">
                <a:ea typeface="宋体" panose="02010600030101010101" pitchFamily="2" charset="-122"/>
              </a:rPr>
              <a:t>n)</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方法：链表的反转</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b="1">
                <a:ea typeface="宋体" panose="02010600030101010101" pitchFamily="2" charset="-122"/>
              </a:rPr>
              <a:t>public static void reverseList(HeroNode head)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如果链表为空或者只有一个节点，无需反转，直接返回原链表的头结点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if (head.next == null || head.next.next == null) {</a:t>
            </a:r>
            <a:endParaRPr lang="en-US" altLang="zh-CN" b="1">
              <a:ea typeface="宋体" panose="02010600030101010101" pitchFamily="2" charset="-122"/>
            </a:endParaRPr>
          </a:p>
          <a:p>
            <a:pPr eaLnBrk="1" hangingPunct="1"/>
            <a:r>
              <a:rPr lang="en-US" altLang="zh-CN" b="1">
                <a:ea typeface="宋体" panose="02010600030101010101" pitchFamily="2" charset="-122"/>
              </a:rPr>
              <a:t>            return;</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HeroNode current = head.next;</a:t>
            </a:r>
            <a:endParaRPr lang="en-US" altLang="zh-CN" b="1">
              <a:ea typeface="宋体" panose="02010600030101010101" pitchFamily="2" charset="-122"/>
            </a:endParaRPr>
          </a:p>
          <a:p>
            <a:pPr eaLnBrk="1" hangingPunct="1"/>
            <a:r>
              <a:rPr lang="en-US" altLang="zh-CN" b="1">
                <a:ea typeface="宋体" panose="02010600030101010101" pitchFamily="2" charset="-122"/>
              </a:rPr>
              <a:t>        HeroNode next = null; //</a:t>
            </a:r>
            <a:r>
              <a:rPr lang="zh-CN" altLang="en-US" b="1">
                <a:ea typeface="宋体" panose="02010600030101010101" pitchFamily="2" charset="-122"/>
              </a:rPr>
              <a:t>定义当前结点的下一个结点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HeroNode reverseHead  = new HeroNode(0, "", "");  //</a:t>
            </a:r>
            <a:r>
              <a:rPr lang="zh-CN" altLang="en-US" b="1">
                <a:ea typeface="宋体" panose="02010600030101010101" pitchFamily="2" charset="-122"/>
              </a:rPr>
              <a:t>反转后新头节点</a:t>
            </a:r>
            <a:endParaRPr lang="zh-CN" altLang="en-US" b="1">
              <a:ea typeface="宋体" panose="02010600030101010101" pitchFamily="2" charset="-122"/>
            </a:endParaRPr>
          </a:p>
          <a:p>
            <a:pPr eaLnBrk="1" hangingPunct="1"/>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while (current != null) {</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b="1">
                <a:ea typeface="宋体" panose="02010600030101010101" pitchFamily="2" charset="-122"/>
              </a:rPr>
              <a:t>            next = current.next;  //</a:t>
            </a:r>
            <a:r>
              <a:rPr lang="zh-CN" altLang="en-US" b="1">
                <a:ea typeface="宋体" panose="02010600030101010101" pitchFamily="2" charset="-122"/>
              </a:rPr>
              <a:t>暂时保存住当前结点的下一个结点，因为下一次要用</a:t>
            </a:r>
            <a:endParaRPr lang="zh-CN" altLang="en-US" b="1">
              <a:ea typeface="宋体" panose="02010600030101010101" pitchFamily="2" charset="-122"/>
            </a:endParaRPr>
          </a:p>
          <a:p>
            <a:pPr eaLnBrk="1" hangingPunct="1"/>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current.next = reverseHead.next; //</a:t>
            </a:r>
            <a:r>
              <a:rPr lang="zh-CN" altLang="en-US" b="1">
                <a:ea typeface="宋体" panose="02010600030101010101" pitchFamily="2" charset="-122"/>
              </a:rPr>
              <a:t>将</a:t>
            </a:r>
            <a:r>
              <a:rPr lang="en-US" altLang="zh-CN" b="1">
                <a:ea typeface="宋体" panose="02010600030101010101" pitchFamily="2" charset="-122"/>
              </a:rPr>
              <a:t>current</a:t>
            </a:r>
            <a:r>
              <a:rPr lang="zh-CN" altLang="en-US" b="1">
                <a:ea typeface="宋体" panose="02010600030101010101" pitchFamily="2" charset="-122"/>
              </a:rPr>
              <a:t>的下一个结点指向新链表的头结点</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reverseHead.next = current;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current = next;   // </a:t>
            </a:r>
            <a:r>
              <a:rPr lang="zh-CN" altLang="en-US" b="1">
                <a:ea typeface="宋体" panose="02010600030101010101" pitchFamily="2" charset="-122"/>
              </a:rPr>
              <a:t>操作结束后，</a:t>
            </a:r>
            <a:r>
              <a:rPr lang="en-US" altLang="zh-CN" b="1">
                <a:ea typeface="宋体" panose="02010600030101010101" pitchFamily="2" charset="-122"/>
              </a:rPr>
              <a:t>current</a:t>
            </a:r>
            <a:r>
              <a:rPr lang="zh-CN" altLang="en-US" b="1">
                <a:ea typeface="宋体" panose="02010600030101010101" pitchFamily="2" charset="-122"/>
              </a:rPr>
              <a:t>节点后移</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endParaRPr lang="en-US" altLang="zh-CN" b="1">
              <a:ea typeface="宋体" panose="02010600030101010101" pitchFamily="2" charset="-122"/>
            </a:endParaRPr>
          </a:p>
          <a:p>
            <a:pPr eaLnBrk="1" hangingPunct="1"/>
            <a:r>
              <a:rPr lang="en-US" altLang="zh-CN" b="1">
                <a:ea typeface="宋体" panose="02010600030101010101" pitchFamily="2" charset="-122"/>
              </a:rPr>
              <a:t>        //</a:t>
            </a:r>
            <a:r>
              <a:rPr lang="zh-CN" altLang="en-US" b="1">
                <a:ea typeface="宋体" panose="02010600030101010101" pitchFamily="2" charset="-122"/>
              </a:rPr>
              <a:t>这句话很重要，不要写成了 </a:t>
            </a:r>
            <a:r>
              <a:rPr lang="en-US" altLang="zh-CN" b="1">
                <a:ea typeface="宋体" panose="02010600030101010101" pitchFamily="2" charset="-122"/>
              </a:rPr>
              <a:t>head = reverseHead;</a:t>
            </a:r>
            <a:endParaRPr lang="en-US" altLang="zh-CN" b="1">
              <a:ea typeface="宋体" panose="02010600030101010101" pitchFamily="2" charset="-122"/>
            </a:endParaRPr>
          </a:p>
          <a:p>
            <a:pPr eaLnBrk="1" hangingPunct="1"/>
            <a:r>
              <a:rPr lang="en-US" altLang="zh-CN" b="1">
                <a:ea typeface="宋体" panose="02010600030101010101" pitchFamily="2" charset="-122"/>
              </a:rPr>
              <a:t>        head.next = reverseHead.next;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1. </a:t>
            </a:r>
            <a:r>
              <a:rPr lang="zh-CN" altLang="en-US">
                <a:ea typeface="宋体" panose="02010600030101010101" pitchFamily="2" charset="-122"/>
              </a:rPr>
              <a:t>对于这种颠倒顺序的问题，我们应该就会想到栈，后进先出。所以，使用栈完成</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不要想着先将单链表反转，然后遍历输出，这样会破坏链表的结构，不建议</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head</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b="1">
                <a:ea typeface="宋体" panose="02010600030101010101" pitchFamily="2" charset="-122"/>
              </a:rPr>
              <a:t>	public static void reversePrint(HeroNode head)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if (head.next == null) {</a:t>
            </a:r>
            <a:endParaRPr lang="en-US" altLang="zh-CN" b="1">
              <a:ea typeface="宋体" panose="02010600030101010101" pitchFamily="2" charset="-122"/>
            </a:endParaRPr>
          </a:p>
          <a:p>
            <a:pPr eaLnBrk="1" hangingPunct="1"/>
            <a:r>
              <a:rPr lang="en-US" altLang="zh-CN" b="1">
                <a:ea typeface="宋体" panose="02010600030101010101" pitchFamily="2" charset="-122"/>
              </a:rPr>
              <a:t>			return;</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Stack&lt;HeroNode&gt; stack = new Stack&lt;HeroNode&gt;(); // </a:t>
            </a:r>
            <a:r>
              <a:rPr lang="zh-CN" altLang="en-US" b="1">
                <a:ea typeface="宋体" panose="02010600030101010101" pitchFamily="2" charset="-122"/>
              </a:rPr>
              <a:t>新建一个栈</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HeroNode current = head.next;</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 </a:t>
            </a:r>
            <a:r>
              <a:rPr lang="zh-CN" altLang="en-US" b="1">
                <a:ea typeface="宋体" panose="02010600030101010101" pitchFamily="2" charset="-122"/>
              </a:rPr>
              <a:t>将链表的所有结点压栈</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while (current != null) {</a:t>
            </a:r>
            <a:endParaRPr lang="en-US" altLang="zh-CN" b="1">
              <a:ea typeface="宋体" panose="02010600030101010101" pitchFamily="2" charset="-122"/>
            </a:endParaRPr>
          </a:p>
          <a:p>
            <a:pPr eaLnBrk="1" hangingPunct="1"/>
            <a:r>
              <a:rPr lang="en-US" altLang="zh-CN" b="1">
                <a:ea typeface="宋体" panose="02010600030101010101" pitchFamily="2" charset="-122"/>
              </a:rPr>
              <a:t>			stack.push(current); // </a:t>
            </a:r>
            <a:r>
              <a:rPr lang="zh-CN" altLang="en-US" b="1">
                <a:ea typeface="宋体" panose="02010600030101010101" pitchFamily="2" charset="-122"/>
              </a:rPr>
              <a:t>将当前结点压栈</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current = current.next;</a:t>
            </a:r>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 </a:t>
            </a:r>
            <a:r>
              <a:rPr lang="zh-CN" altLang="en-US" b="1">
                <a:ea typeface="宋体" panose="02010600030101010101" pitchFamily="2" charset="-122"/>
              </a:rPr>
              <a:t>将栈中的结点打印输出即可</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while (stack.size() &gt; 0) {</a:t>
            </a:r>
            <a:endParaRPr lang="en-US" altLang="zh-CN" b="1">
              <a:ea typeface="宋体" panose="02010600030101010101" pitchFamily="2" charset="-122"/>
            </a:endParaRPr>
          </a:p>
          <a:p>
            <a:pPr eaLnBrk="1" hangingPunct="1"/>
            <a:r>
              <a:rPr lang="en-US" altLang="zh-CN" b="1">
                <a:ea typeface="宋体" panose="02010600030101010101" pitchFamily="2" charset="-122"/>
              </a:rPr>
              <a:t>			System.out.println(stack.pop()); // </a:t>
            </a:r>
            <a:r>
              <a:rPr lang="zh-CN" altLang="en-US" b="1">
                <a:ea typeface="宋体" panose="02010600030101010101" pitchFamily="2" charset="-122"/>
              </a:rPr>
              <a:t>出栈操作</a:t>
            </a:r>
            <a:endParaRPr lang="zh-CN" altLang="en-US" b="1">
              <a:ea typeface="宋体" panose="02010600030101010101" pitchFamily="2" charset="-122"/>
            </a:endParaRPr>
          </a:p>
          <a:p>
            <a:pPr eaLnBrk="1" hangingPunct="1"/>
            <a:r>
              <a:rPr lang="zh-CN" altLang="en-US" b="1">
                <a:ea typeface="宋体" panose="02010600030101010101" pitchFamily="2" charset="-122"/>
              </a:rPr>
              <a:t>		</a:t>
            </a:r>
            <a:r>
              <a:rPr lang="en-US" altLang="zh-CN" b="1">
                <a:ea typeface="宋体" panose="02010600030101010101" pitchFamily="2" charset="-122"/>
              </a:rPr>
              <a:t>}</a:t>
            </a:r>
            <a:endParaRPr lang="en-US" altLang="zh-CN" b="1">
              <a:ea typeface="宋体" panose="02010600030101010101" pitchFamily="2" charset="-122"/>
            </a:endParaRPr>
          </a:p>
          <a:p>
            <a:pPr eaLnBrk="1" hangingPunct="1"/>
            <a:endParaRPr lang="en-US" altLang="zh-CN" b="1">
              <a:ea typeface="宋体" panose="02010600030101010101" pitchFamily="2" charset="-122"/>
            </a:endParaRPr>
          </a:p>
          <a:p>
            <a:pPr eaLnBrk="1" hangingPunct="1"/>
            <a:r>
              <a:rPr lang="en-US" altLang="zh-CN" b="1">
                <a:ea typeface="宋体" panose="02010600030101010101" pitchFamily="2" charset="-122"/>
              </a:rPr>
              <a:t>	}</a:t>
            </a:r>
            <a:endParaRPr lang="en-US" altLang="zh-CN" b="1">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定义我们的单向链表管理</a:t>
            </a:r>
            <a:r>
              <a:rPr lang="en-US" altLang="zh-CN">
                <a:ea typeface="宋体" panose="02010600030101010101" pitchFamily="2" charset="-122"/>
              </a:rPr>
              <a:t>Hero</a:t>
            </a:r>
            <a:endParaRPr lang="en-US" altLang="zh-CN">
              <a:ea typeface="宋体" panose="02010600030101010101" pitchFamily="2" charset="-122"/>
            </a:endParaRPr>
          </a:p>
          <a:p>
            <a:pPr eaLnBrk="1" hangingPunct="1"/>
            <a:r>
              <a:rPr lang="en-US" altLang="zh-CN">
                <a:ea typeface="宋体" panose="02010600030101010101" pitchFamily="2" charset="-122"/>
              </a:rPr>
              <a:t>class SingleLinkedList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先初始化一个头结点</a:t>
            </a:r>
            <a:r>
              <a:rPr lang="en-US" altLang="zh-CN">
                <a:ea typeface="宋体" panose="02010600030101010101" pitchFamily="2" charset="-122"/>
              </a:rPr>
              <a:t>, </a:t>
            </a:r>
            <a:r>
              <a:rPr lang="zh-CN" altLang="en-US">
                <a:ea typeface="宋体" panose="02010600030101010101" pitchFamily="2" charset="-122"/>
              </a:rPr>
              <a:t>头结点一般不会动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private HeroNode head = new HeroNode(0,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HeroNode getHead() {</a:t>
            </a:r>
            <a:endParaRPr lang="en-US" altLang="zh-CN">
              <a:ea typeface="宋体" panose="02010600030101010101" pitchFamily="2" charset="-122"/>
            </a:endParaRPr>
          </a:p>
          <a:p>
            <a:pPr eaLnBrk="1" hangingPunct="1"/>
            <a:r>
              <a:rPr lang="en-US" altLang="zh-CN">
                <a:ea typeface="宋体" panose="02010600030101010101" pitchFamily="2" charset="-122"/>
              </a:rPr>
              <a:t>		return head;</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删除节点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删除的思路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head </a:t>
            </a:r>
            <a:r>
              <a:rPr lang="zh-CN" altLang="en-US">
                <a:ea typeface="宋体" panose="02010600030101010101" pitchFamily="2" charset="-122"/>
              </a:rPr>
              <a:t>不能动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使用</a:t>
            </a:r>
            <a:r>
              <a:rPr lang="en-US" altLang="zh-CN">
                <a:ea typeface="宋体" panose="02010600030101010101" pitchFamily="2" charset="-122"/>
              </a:rPr>
              <a:t>temp</a:t>
            </a:r>
            <a:r>
              <a:rPr lang="zh-CN" altLang="en-US">
                <a:ea typeface="宋体" panose="02010600030101010101" pitchFamily="2" charset="-122"/>
              </a:rPr>
              <a:t>变量</a:t>
            </a:r>
            <a:r>
              <a:rPr lang="en-US" altLang="zh-CN">
                <a:ea typeface="宋体" panose="02010600030101010101" pitchFamily="2" charset="-122"/>
              </a:rPr>
              <a:t>, </a:t>
            </a:r>
            <a:r>
              <a:rPr lang="zh-CN" altLang="en-US">
                <a:ea typeface="宋体" panose="02010600030101010101" pitchFamily="2" charset="-122"/>
              </a:rPr>
              <a:t>我们要删除的应该是</a:t>
            </a:r>
            <a:r>
              <a:rPr lang="en-US" altLang="zh-CN">
                <a:ea typeface="宋体" panose="02010600030101010101" pitchFamily="2" charset="-122"/>
              </a:rPr>
              <a:t>temp </a:t>
            </a:r>
            <a:r>
              <a:rPr lang="zh-CN" altLang="en-US">
                <a:ea typeface="宋体" panose="02010600030101010101" pitchFamily="2" charset="-122"/>
              </a:rPr>
              <a:t>的下一个结点</a:t>
            </a:r>
            <a:r>
              <a:rPr lang="en-US" altLang="zh-CN">
                <a:ea typeface="宋体" panose="02010600030101010101" pitchFamily="2" charset="-122"/>
              </a:rPr>
              <a:t>., </a:t>
            </a:r>
            <a:r>
              <a:rPr lang="zh-CN" altLang="en-US">
                <a:ea typeface="宋体" panose="02010600030101010101" pitchFamily="2" charset="-122"/>
              </a:rPr>
              <a:t>即，我们在比较时，始终比较的是 </a:t>
            </a:r>
            <a:r>
              <a:rPr lang="en-US" altLang="zh-CN">
                <a:ea typeface="宋体" panose="02010600030101010101" pitchFamily="2" charset="-122"/>
              </a:rPr>
              <a:t>temp.next </a:t>
            </a:r>
            <a:r>
              <a:rPr lang="zh-CN" altLang="en-US">
                <a:ea typeface="宋体" panose="02010600030101010101" pitchFamily="2" charset="-122"/>
              </a:rPr>
              <a:t>的节点值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a:t>
            </a:r>
            <a:r>
              <a:rPr lang="zh-CN" altLang="en-US">
                <a:ea typeface="宋体" panose="02010600030101010101" pitchFamily="2" charset="-122"/>
              </a:rPr>
              <a:t>代码</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del(int no) {</a:t>
            </a:r>
            <a:endParaRPr lang="en-US" altLang="zh-CN">
              <a:ea typeface="宋体" panose="02010600030101010101" pitchFamily="2" charset="-122"/>
            </a:endParaRPr>
          </a:p>
          <a:p>
            <a:pPr eaLnBrk="1" hangingPunct="1"/>
            <a:r>
              <a:rPr lang="en-US" altLang="zh-CN">
                <a:ea typeface="宋体" panose="02010600030101010101" pitchFamily="2" charset="-122"/>
              </a:rPr>
              <a:t>		HeroNode temp = head;</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 // </a:t>
            </a:r>
            <a:r>
              <a:rPr lang="zh-CN" altLang="en-US">
                <a:ea typeface="宋体" panose="02010600030101010101" pitchFamily="2" charset="-122"/>
              </a:rPr>
              <a:t>标志变量用于确定是否有要删除的节点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(temp.next.no == 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 temp</a:t>
            </a:r>
            <a:r>
              <a:rPr lang="zh-CN" altLang="en-US">
                <a:ea typeface="宋体" panose="02010600030101010101" pitchFamily="2" charset="-122"/>
              </a:rPr>
              <a:t>后移</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temp.next.next;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要删除的</a:t>
            </a:r>
            <a:r>
              <a:rPr lang="en-US" altLang="zh-CN">
                <a:ea typeface="宋体" panose="02010600030101010101" pitchFamily="2" charset="-122"/>
              </a:rPr>
              <a:t>no=%d </a:t>
            </a:r>
            <a:r>
              <a:rPr lang="zh-CN" altLang="en-US">
                <a:ea typeface="宋体" panose="02010600030101010101" pitchFamily="2" charset="-122"/>
              </a:rPr>
              <a:t>不存在</a:t>
            </a:r>
            <a:r>
              <a:rPr lang="en-US" altLang="zh-CN">
                <a:ea typeface="宋体" panose="02010600030101010101" pitchFamily="2" charset="-122"/>
              </a:rPr>
              <a:t>\n", no);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修改节点的值</a:t>
            </a:r>
            <a:r>
              <a:rPr lang="en-US" altLang="zh-CN">
                <a:ea typeface="宋体" panose="02010600030101010101" pitchFamily="2" charset="-122"/>
              </a:rPr>
              <a:t>, </a:t>
            </a:r>
            <a:r>
              <a:rPr lang="zh-CN" altLang="en-US">
                <a:ea typeface="宋体" panose="02010600030101010101" pitchFamily="2" charset="-122"/>
              </a:rPr>
              <a:t>根据</a:t>
            </a:r>
            <a:r>
              <a:rPr lang="en-US" altLang="zh-CN">
                <a:ea typeface="宋体" panose="02010600030101010101" pitchFamily="2" charset="-122"/>
              </a:rPr>
              <a:t>no</a:t>
            </a:r>
            <a:r>
              <a:rPr lang="zh-CN" altLang="en-US">
                <a:ea typeface="宋体" panose="02010600030101010101" pitchFamily="2" charset="-122"/>
              </a:rPr>
              <a:t>编号为前提修改</a:t>
            </a:r>
            <a:r>
              <a:rPr lang="en-US" altLang="zh-CN">
                <a:ea typeface="宋体" panose="02010600030101010101" pitchFamily="2" charset="-122"/>
              </a:rPr>
              <a:t>, </a:t>
            </a:r>
            <a:r>
              <a:rPr lang="zh-CN" altLang="en-US">
                <a:ea typeface="宋体" panose="02010600030101010101" pitchFamily="2" charset="-122"/>
              </a:rPr>
              <a:t>即</a:t>
            </a:r>
            <a:r>
              <a:rPr lang="en-US" altLang="zh-CN">
                <a:ea typeface="宋体" panose="02010600030101010101" pitchFamily="2" charset="-122"/>
              </a:rPr>
              <a:t>no</a:t>
            </a:r>
            <a:r>
              <a:rPr lang="zh-CN" altLang="en-US">
                <a:ea typeface="宋体" panose="02010600030101010101" pitchFamily="2" charset="-122"/>
              </a:rPr>
              <a:t>不能改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课后思考题： 如果将这个节点替换，如何实现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update(HeroNode newHeroNode) {</a:t>
            </a:r>
            <a:endParaRPr lang="en-US" altLang="zh-CN">
              <a:ea typeface="宋体" panose="02010600030101010101" pitchFamily="2" charset="-122"/>
            </a:endParaRPr>
          </a:p>
          <a:p>
            <a:pPr eaLnBrk="1" hangingPunct="1"/>
            <a:r>
              <a:rPr lang="en-US" altLang="zh-CN">
                <a:ea typeface="宋体" panose="02010600030101010101" pitchFamily="2" charset="-122"/>
              </a:rPr>
              <a:t>		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先找到节点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temp = head.next;</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(temp.no == newHeroNode.no)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(flag) {</a:t>
            </a:r>
            <a:endParaRPr lang="en-US" altLang="zh-CN">
              <a:ea typeface="宋体" panose="02010600030101010101" pitchFamily="2" charset="-122"/>
            </a:endParaRPr>
          </a:p>
          <a:p>
            <a:pPr eaLnBrk="1" hangingPunct="1"/>
            <a:r>
              <a:rPr lang="en-US" altLang="zh-CN">
                <a:ea typeface="宋体" panose="02010600030101010101" pitchFamily="2" charset="-122"/>
              </a:rPr>
              <a:t>			temp.name = newHeroNode.name;</a:t>
            </a:r>
            <a:endParaRPr lang="en-US" altLang="zh-CN">
              <a:ea typeface="宋体" panose="02010600030101010101" pitchFamily="2" charset="-122"/>
            </a:endParaRPr>
          </a:p>
          <a:p>
            <a:pPr eaLnBrk="1" hangingPunct="1"/>
            <a:r>
              <a:rPr lang="en-US" altLang="zh-CN">
                <a:ea typeface="宋体" panose="02010600030101010101" pitchFamily="2" charset="-122"/>
              </a:rPr>
              <a:t>			temp.nickname = newHeroNode.nickname;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 编号为</a:t>
            </a:r>
            <a:r>
              <a:rPr lang="en-US" altLang="zh-CN">
                <a:ea typeface="宋体" panose="02010600030101010101" pitchFamily="2" charset="-122"/>
              </a:rPr>
              <a:t>%d </a:t>
            </a:r>
            <a:r>
              <a:rPr lang="zh-CN" altLang="en-US">
                <a:ea typeface="宋体" panose="02010600030101010101" pitchFamily="2" charset="-122"/>
              </a:rPr>
              <a:t>节点，不能修改</a:t>
            </a:r>
            <a:r>
              <a:rPr lang="en-US" altLang="zh-CN">
                <a:ea typeface="宋体" panose="02010600030101010101" pitchFamily="2" charset="-122"/>
              </a:rPr>
              <a:t>\n", newHeroNode.no);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编写添加方法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第一种方法在添加英雄时，直接添加到链表的尾部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temp = head;</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 // </a:t>
            </a:r>
            <a:r>
              <a:rPr lang="zh-CN" altLang="en-US">
                <a:ea typeface="宋体" panose="02010600030101010101" pitchFamily="2" charset="-122"/>
              </a:rPr>
              <a:t>说明</a:t>
            </a:r>
            <a:r>
              <a:rPr lang="en-US" altLang="zh-CN">
                <a:ea typeface="宋体" panose="02010600030101010101" pitchFamily="2" charset="-122"/>
              </a:rPr>
              <a:t>temp</a:t>
            </a:r>
            <a:r>
              <a:rPr lang="zh-CN" altLang="en-US">
                <a:ea typeface="宋体" panose="02010600030101010101" pitchFamily="2" charset="-122"/>
              </a:rPr>
              <a:t>已经是链表最后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如果没有到最后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当退出</a:t>
            </a:r>
            <a:r>
              <a:rPr lang="en-US" altLang="zh-CN">
                <a:ea typeface="宋体" panose="02010600030101010101" pitchFamily="2" charset="-122"/>
              </a:rPr>
              <a:t>while</a:t>
            </a:r>
            <a:r>
              <a:rPr lang="zh-CN" altLang="en-US">
                <a:ea typeface="宋体" panose="02010600030101010101" pitchFamily="2" charset="-122"/>
              </a:rPr>
              <a:t>循环后，</a:t>
            </a:r>
            <a:r>
              <a:rPr lang="en-US" altLang="zh-CN">
                <a:ea typeface="宋体" panose="02010600030101010101" pitchFamily="2" charset="-122"/>
              </a:rPr>
              <a:t>temp</a:t>
            </a:r>
            <a:r>
              <a:rPr lang="zh-CN" altLang="en-US">
                <a:ea typeface="宋体" panose="02010600030101010101" pitchFamily="2" charset="-122"/>
              </a:rPr>
              <a:t>就是链表的最后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第二种方式在添加英雄时，根据排名将英雄插入到指定位置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如果有这个排名，则添加失败，并给出提示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编号从小到大排序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add2(HeroNode heroNode)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注意，我们在找这个添加位置时，是将这个节点加入到</a:t>
            </a:r>
            <a:r>
              <a:rPr lang="en-US" altLang="zh-CN">
                <a:ea typeface="宋体" panose="02010600030101010101" pitchFamily="2" charset="-122"/>
              </a:rPr>
              <a:t>temp</a:t>
            </a:r>
            <a:r>
              <a:rPr lang="zh-CN" altLang="en-US">
                <a:ea typeface="宋体" panose="02010600030101010101" pitchFamily="2" charset="-122"/>
              </a:rPr>
              <a:t>的后面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因此，在比较时，是将当前的</a:t>
            </a:r>
            <a:r>
              <a:rPr lang="en-US" altLang="zh-CN">
                <a:ea typeface="宋体" panose="02010600030101010101" pitchFamily="2" charset="-122"/>
              </a:rPr>
              <a:t>heroNode </a:t>
            </a:r>
            <a:r>
              <a:rPr lang="zh-CN" altLang="en-US">
                <a:ea typeface="宋体" panose="02010600030101010101" pitchFamily="2" charset="-122"/>
              </a:rPr>
              <a:t>和 </a:t>
            </a:r>
            <a:r>
              <a:rPr lang="en-US" altLang="zh-CN">
                <a:ea typeface="宋体" panose="02010600030101010101" pitchFamily="2" charset="-122"/>
              </a:rPr>
              <a:t>temp.next </a:t>
            </a:r>
            <a:r>
              <a:rPr lang="zh-CN" altLang="en-US">
                <a:ea typeface="宋体" panose="02010600030101010101" pitchFamily="2" charset="-122"/>
              </a:rPr>
              <a:t>比较</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 temp = head;</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 // flag </a:t>
            </a:r>
            <a:r>
              <a:rPr lang="zh-CN" altLang="en-US">
                <a:ea typeface="宋体" panose="02010600030101010101" pitchFamily="2" charset="-122"/>
              </a:rPr>
              <a:t>是用于判断是否该英雄的编号已经存在</a:t>
            </a:r>
            <a:r>
              <a:rPr lang="en-US" altLang="zh-CN">
                <a:ea typeface="宋体" panose="02010600030101010101" pitchFamily="2" charset="-122"/>
              </a:rPr>
              <a:t>, </a:t>
            </a:r>
            <a:r>
              <a:rPr lang="zh-CN" altLang="en-US">
                <a:ea typeface="宋体" panose="02010600030101010101" pitchFamily="2" charset="-122"/>
              </a:rPr>
              <a:t>默认为</a:t>
            </a:r>
            <a:r>
              <a:rPr lang="en-US" altLang="zh-CN">
                <a:ea typeface="宋体" panose="02010600030101010101" pitchFamily="2" charset="-122"/>
              </a:rPr>
              <a:t>false</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 // </a:t>
            </a:r>
            <a:r>
              <a:rPr lang="zh-CN" altLang="en-US">
                <a:ea typeface="宋体" panose="02010600030101010101" pitchFamily="2" charset="-122"/>
              </a:rPr>
              <a:t>说明</a:t>
            </a:r>
            <a:r>
              <a:rPr lang="en-US" altLang="zh-CN">
                <a:ea typeface="宋体" panose="02010600030101010101" pitchFamily="2" charset="-122"/>
              </a:rPr>
              <a:t>temp</a:t>
            </a:r>
            <a:r>
              <a:rPr lang="zh-CN" altLang="en-US">
                <a:ea typeface="宋体" panose="02010600030101010101" pitchFamily="2" charset="-122"/>
              </a:rPr>
              <a:t>已经是链表最后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(temp.next.no &gt; 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位置找到，当前这个节点，应当加入到</a:t>
            </a:r>
            <a:r>
              <a:rPr lang="en-US" altLang="zh-CN">
                <a:ea typeface="宋体" panose="02010600030101010101" pitchFamily="2" charset="-122"/>
              </a:rPr>
              <a:t>temp</a:t>
            </a:r>
            <a:r>
              <a:rPr lang="zh-CN" altLang="en-US">
                <a:ea typeface="宋体" panose="02010600030101010101" pitchFamily="2" charset="-122"/>
              </a:rPr>
              <a:t>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 else if (temp.next.no == 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已经有这个节点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 </a:t>
            </a:r>
            <a:r>
              <a:rPr lang="zh-CN" altLang="en-US">
                <a:ea typeface="宋体" panose="02010600030101010101" pitchFamily="2" charset="-122"/>
              </a:rPr>
              <a:t>注意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if (flag) { // </a:t>
            </a:r>
            <a:r>
              <a:rPr lang="zh-CN" altLang="en-US">
                <a:ea typeface="宋体" panose="02010600030101010101" pitchFamily="2" charset="-122"/>
              </a:rPr>
              <a:t>不可以加入</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a:t>
            </a:r>
            <a:r>
              <a:rPr lang="zh-CN" altLang="en-US">
                <a:ea typeface="宋体" panose="02010600030101010101" pitchFamily="2" charset="-122"/>
              </a:rPr>
              <a:t>待插入的英雄编号 </a:t>
            </a:r>
            <a:r>
              <a:rPr lang="en-US" altLang="zh-CN">
                <a:ea typeface="宋体" panose="02010600030101010101" pitchFamily="2" charset="-122"/>
              </a:rPr>
              <a:t>%d </a:t>
            </a:r>
            <a:r>
              <a:rPr lang="zh-CN" altLang="en-US">
                <a:ea typeface="宋体" panose="02010600030101010101" pitchFamily="2" charset="-122"/>
              </a:rPr>
              <a:t>已经有了，不能加入</a:t>
            </a:r>
            <a:r>
              <a:rPr lang="en-US" altLang="zh-CN">
                <a:ea typeface="宋体" panose="02010600030101010101" pitchFamily="2" charset="-122"/>
              </a:rPr>
              <a:t>\n", heroNode.no);</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加入，注意顺序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heroNode.next = temp.next;</a:t>
            </a:r>
            <a:endParaRPr lang="en-US" altLang="zh-CN">
              <a:ea typeface="宋体" panose="02010600030101010101" pitchFamily="2" charset="-122"/>
            </a:endParaRPr>
          </a:p>
          <a:p>
            <a:pPr eaLnBrk="1" hangingPunct="1"/>
            <a:r>
              <a:rPr lang="en-US" altLang="zh-CN">
                <a:ea typeface="宋体" panose="02010600030101010101" pitchFamily="2" charset="-122"/>
              </a:rPr>
              <a:t>			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遍历单向链表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判断当前链表是否为空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因为</a:t>
            </a:r>
            <a:r>
              <a:rPr lang="en-US" altLang="zh-CN">
                <a:ea typeface="宋体" panose="02010600030101010101" pitchFamily="2" charset="-122"/>
              </a:rPr>
              <a:t>head </a:t>
            </a:r>
            <a:r>
              <a:rPr lang="zh-CN" altLang="en-US">
                <a:ea typeface="宋体" panose="02010600030101010101" pitchFamily="2" charset="-122"/>
              </a:rPr>
              <a:t>结点数据，我们不关心，因此这里 </a:t>
            </a:r>
            <a:r>
              <a:rPr lang="en-US" altLang="zh-CN">
                <a:ea typeface="宋体" panose="02010600030101010101" pitchFamily="2" charset="-122"/>
              </a:rPr>
              <a:t>temp=head.next</a:t>
            </a:r>
            <a:endParaRPr lang="en-US" altLang="zh-CN">
              <a:ea typeface="宋体" panose="02010600030101010101" pitchFamily="2" charset="-122"/>
            </a:endParaRPr>
          </a:p>
          <a:p>
            <a:pPr eaLnBrk="1" hangingPunct="1"/>
            <a:r>
              <a:rPr lang="en-US" altLang="zh-CN">
                <a:ea typeface="宋体" panose="02010600030101010101" pitchFamily="2" charset="-122"/>
              </a:rPr>
              <a:t>		HeroNode temp = head.next;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判断是否到最后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结点信息 </a:t>
            </a:r>
            <a:r>
              <a:rPr lang="en-US" altLang="zh-CN">
                <a:ea typeface="宋体" panose="02010600030101010101" pitchFamily="2" charset="-122"/>
              </a:rPr>
              <a:t>no=%d name=%s nickname=%s\n", temp.no, temp.name, temp.nickname);</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先创建</a:t>
            </a:r>
            <a:r>
              <a:rPr lang="en-US" altLang="zh-CN">
                <a:ea typeface="宋体" panose="02010600030101010101" pitchFamily="2" charset="-122"/>
              </a:rPr>
              <a:t>HeroNode</a:t>
            </a:r>
            <a:endParaRPr lang="en-US" altLang="zh-CN">
              <a:ea typeface="宋体" panose="02010600030101010101" pitchFamily="2" charset="-122"/>
            </a:endParaRPr>
          </a:p>
          <a:p>
            <a:pPr eaLnBrk="1" hangingPunct="1"/>
            <a:r>
              <a:rPr lang="en-US" altLang="zh-CN">
                <a:ea typeface="宋体" panose="02010600030101010101" pitchFamily="2" charset="-122"/>
              </a:rPr>
              <a:t>class HeroNode {</a:t>
            </a:r>
            <a:endParaRPr lang="en-US" altLang="zh-CN">
              <a:ea typeface="宋体" panose="02010600030101010101" pitchFamily="2" charset="-122"/>
            </a:endParaRPr>
          </a:p>
          <a:p>
            <a:pPr eaLnBrk="1" hangingPunct="1"/>
            <a:r>
              <a:rPr lang="en-US" altLang="zh-CN">
                <a:ea typeface="宋体" panose="02010600030101010101" pitchFamily="2" charset="-122"/>
              </a:rPr>
              <a:t>	public int no;</a:t>
            </a:r>
            <a:endParaRPr lang="en-US" altLang="zh-CN">
              <a:ea typeface="宋体" panose="02010600030101010101" pitchFamily="2" charset="-122"/>
            </a:endParaRPr>
          </a:p>
          <a:p>
            <a:pPr eaLnBrk="1" hangingPunct="1"/>
            <a:r>
              <a:rPr lang="en-US" altLang="zh-CN">
                <a:ea typeface="宋体" panose="02010600030101010101" pitchFamily="2" charset="-122"/>
              </a:rPr>
              <a:t>	public String name;</a:t>
            </a:r>
            <a:endParaRPr lang="en-US" altLang="zh-CN">
              <a:ea typeface="宋体" panose="02010600030101010101" pitchFamily="2" charset="-122"/>
            </a:endParaRPr>
          </a:p>
          <a:p>
            <a:pPr eaLnBrk="1" hangingPunct="1"/>
            <a:r>
              <a:rPr lang="en-US" altLang="zh-CN">
                <a:ea typeface="宋体" panose="02010600030101010101" pitchFamily="2" charset="-122"/>
              </a:rPr>
              <a:t>	public String nickname;</a:t>
            </a:r>
            <a:endParaRPr lang="en-US" altLang="zh-CN">
              <a:ea typeface="宋体" panose="02010600030101010101" pitchFamily="2" charset="-122"/>
            </a:endParaRPr>
          </a:p>
          <a:p>
            <a:pPr eaLnBrk="1" hangingPunct="1"/>
            <a:r>
              <a:rPr lang="en-US" altLang="zh-CN">
                <a:ea typeface="宋体" panose="02010600030101010101" pitchFamily="2" charset="-122"/>
              </a:rPr>
              <a:t>	public HeroNode next; // next </a:t>
            </a:r>
            <a:r>
              <a:rPr lang="zh-CN" altLang="en-US">
                <a:ea typeface="宋体" panose="02010600030101010101" pitchFamily="2" charset="-122"/>
              </a:rPr>
              <a:t>默认为</a:t>
            </a:r>
            <a:r>
              <a:rPr lang="en-US" altLang="zh-CN">
                <a:ea typeface="宋体" panose="02010600030101010101" pitchFamily="2" charset="-122"/>
              </a:rPr>
              <a:t>null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HeroNode(int hNo, String hName, String hNickname)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nickname = hNickname;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@Override</a:t>
            </a:r>
            <a:endParaRPr lang="en-US" altLang="zh-CN">
              <a:ea typeface="宋体" panose="02010600030101010101" pitchFamily="2" charset="-122"/>
            </a:endParaRPr>
          </a:p>
          <a:p>
            <a:pPr eaLnBrk="1" hangingPunct="1"/>
            <a:r>
              <a:rPr lang="en-US" altLang="zh-CN">
                <a:ea typeface="宋体" panose="02010600030101010101" pitchFamily="2" charset="-122"/>
              </a:rPr>
              <a:t>	public String toString() {</a:t>
            </a:r>
            <a:endParaRPr lang="en-US" altLang="zh-CN">
              <a:ea typeface="宋体" panose="02010600030101010101" pitchFamily="2" charset="-122"/>
            </a:endParaRPr>
          </a:p>
          <a:p>
            <a:pPr eaLnBrk="1" hangingPunct="1"/>
            <a:r>
              <a:rPr lang="en-US" altLang="zh-CN">
                <a:ea typeface="宋体" panose="02010600030101010101" pitchFamily="2" charset="-122"/>
              </a:rPr>
              <a:t>		return "HeroNode [no=" + no + ", name=" + name + ", nickname=" + nickname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en-US" altLang="zh-CN" baseline="0">
                <a:ea typeface="宋体" panose="02010600030101010101" pitchFamily="2" charset="-122"/>
              </a:rPr>
              <a:t> java </a:t>
            </a:r>
            <a:r>
              <a:rPr lang="zh-CN" altLang="en-US" baseline="0">
                <a:ea typeface="宋体" panose="02010600030101010101" pitchFamily="2" charset="-122"/>
              </a:rPr>
              <a:t>最新代码</a:t>
            </a:r>
            <a:endParaRPr lang="en-US" altLang="zh-CN" baseline="0">
              <a:ea typeface="宋体" panose="02010600030101010101" pitchFamily="2" charset="-122"/>
            </a:endParaRPr>
          </a:p>
          <a:p>
            <a:pPr eaLnBrk="1" hangingPunct="1"/>
            <a:endParaRPr lang="en-US" altLang="zh-CN" baseline="0">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DoubleLinkedListDemo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测试双向链表的添加和遍历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HeroNode2 hero1 = new HeroNode2(1, "</a:t>
            </a:r>
            <a:r>
              <a:rPr lang="zh-CN" altLang="en-US">
                <a:ea typeface="宋体" panose="02010600030101010101" pitchFamily="2" charset="-122"/>
              </a:rPr>
              <a:t>宋江</a:t>
            </a:r>
            <a:r>
              <a:rPr lang="en-US" altLang="zh-CN">
                <a:ea typeface="宋体" panose="02010600030101010101" pitchFamily="2" charset="-122"/>
              </a:rPr>
              <a:t>", "</a:t>
            </a:r>
            <a:r>
              <a:rPr lang="zh-CN" altLang="en-US">
                <a:ea typeface="宋体" panose="02010600030101010101" pitchFamily="2" charset="-122"/>
              </a:rPr>
              <a:t>及时雨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HeroNode2 hero2 = new HeroNode2(3, "</a:t>
            </a:r>
            <a:r>
              <a:rPr lang="zh-CN" altLang="en-US">
                <a:ea typeface="宋体" panose="02010600030101010101" pitchFamily="2" charset="-122"/>
              </a:rPr>
              <a:t>宋江</a:t>
            </a:r>
            <a:r>
              <a:rPr lang="en-US" altLang="zh-CN">
                <a:ea typeface="宋体" panose="02010600030101010101" pitchFamily="2" charset="-122"/>
              </a:rPr>
              <a:t>3", "</a:t>
            </a:r>
            <a:r>
              <a:rPr lang="zh-CN" altLang="en-US">
                <a:ea typeface="宋体" panose="02010600030101010101" pitchFamily="2" charset="-122"/>
              </a:rPr>
              <a:t>及时雨</a:t>
            </a:r>
            <a:r>
              <a:rPr lang="en-US" altLang="zh-CN">
                <a:ea typeface="宋体" panose="02010600030101010101" pitchFamily="2" charset="-122"/>
              </a:rPr>
              <a:t>3");</a:t>
            </a:r>
            <a:endParaRPr lang="en-US" altLang="zh-CN">
              <a:ea typeface="宋体" panose="02010600030101010101" pitchFamily="2" charset="-122"/>
            </a:endParaRPr>
          </a:p>
          <a:p>
            <a:pPr eaLnBrk="1" hangingPunct="1"/>
            <a:r>
              <a:rPr lang="en-US" altLang="zh-CN">
                <a:ea typeface="宋体" panose="02010600030101010101" pitchFamily="2" charset="-122"/>
              </a:rPr>
              <a:t>		HeroNode2 hero3 = new HeroNode2(4, "</a:t>
            </a:r>
            <a:r>
              <a:rPr lang="zh-CN" altLang="en-US">
                <a:ea typeface="宋体" panose="02010600030101010101" pitchFamily="2" charset="-122"/>
              </a:rPr>
              <a:t>宋江</a:t>
            </a:r>
            <a:r>
              <a:rPr lang="en-US" altLang="zh-CN">
                <a:ea typeface="宋体" panose="02010600030101010101" pitchFamily="2" charset="-122"/>
              </a:rPr>
              <a:t>4", "</a:t>
            </a:r>
            <a:r>
              <a:rPr lang="zh-CN" altLang="en-US">
                <a:ea typeface="宋体" panose="02010600030101010101" pitchFamily="2" charset="-122"/>
              </a:rPr>
              <a:t>及时雨</a:t>
            </a:r>
            <a:r>
              <a:rPr lang="en-US" altLang="zh-CN">
                <a:ea typeface="宋体" panose="02010600030101010101" pitchFamily="2" charset="-122"/>
              </a:rPr>
              <a:t>4");</a:t>
            </a:r>
            <a:endParaRPr lang="en-US" altLang="zh-CN">
              <a:ea typeface="宋体" panose="02010600030101010101" pitchFamily="2" charset="-122"/>
            </a:endParaRPr>
          </a:p>
          <a:p>
            <a:pPr eaLnBrk="1" hangingPunct="1"/>
            <a:r>
              <a:rPr lang="en-US" altLang="zh-CN">
                <a:ea typeface="宋体" panose="02010600030101010101" pitchFamily="2" charset="-122"/>
              </a:rPr>
              <a:t>		HeroNode2 hero4 = new HeroNode2(2, "</a:t>
            </a:r>
            <a:r>
              <a:rPr lang="zh-CN" altLang="en-US">
                <a:ea typeface="宋体" panose="02010600030101010101" pitchFamily="2" charset="-122"/>
              </a:rPr>
              <a:t>宋江</a:t>
            </a:r>
            <a:r>
              <a:rPr lang="en-US" altLang="zh-CN">
                <a:ea typeface="宋体" panose="02010600030101010101" pitchFamily="2" charset="-122"/>
              </a:rPr>
              <a:t>2", "</a:t>
            </a:r>
            <a:r>
              <a:rPr lang="zh-CN" altLang="en-US">
                <a:ea typeface="宋体" panose="02010600030101010101" pitchFamily="2" charset="-122"/>
              </a:rPr>
              <a:t>及时雨</a:t>
            </a:r>
            <a:r>
              <a:rPr lang="en-US" altLang="zh-CN">
                <a:ea typeface="宋体" panose="02010600030101010101" pitchFamily="2" charset="-122"/>
              </a:rPr>
              <a:t>2");</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创建一个单向链表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DoubleLinkedList doubleLinkedList = new DoubleLinkedList();</a:t>
            </a:r>
            <a:endParaRPr lang="en-US" altLang="zh-CN">
              <a:ea typeface="宋体" panose="02010600030101010101" pitchFamily="2" charset="-122"/>
            </a:endParaRPr>
          </a:p>
          <a:p>
            <a:pPr eaLnBrk="1" hangingPunct="1"/>
            <a:r>
              <a:rPr lang="en-US" altLang="zh-CN">
                <a:ea typeface="宋体" panose="02010600030101010101" pitchFamily="2" charset="-122"/>
              </a:rPr>
              <a:t>		doubleLinkedList.add(hero1);</a:t>
            </a:r>
            <a:endParaRPr lang="en-US" altLang="zh-CN">
              <a:ea typeface="宋体" panose="02010600030101010101" pitchFamily="2" charset="-122"/>
            </a:endParaRPr>
          </a:p>
          <a:p>
            <a:pPr eaLnBrk="1" hangingPunct="1"/>
            <a:r>
              <a:rPr lang="en-US" altLang="zh-CN">
                <a:ea typeface="宋体" panose="02010600030101010101" pitchFamily="2" charset="-122"/>
              </a:rPr>
              <a:t>		doubleLinkedList.add(hero2);</a:t>
            </a:r>
            <a:endParaRPr lang="en-US" altLang="zh-CN">
              <a:ea typeface="宋体" panose="02010600030101010101" pitchFamily="2" charset="-122"/>
            </a:endParaRPr>
          </a:p>
          <a:p>
            <a:pPr eaLnBrk="1" hangingPunct="1"/>
            <a:r>
              <a:rPr lang="en-US" altLang="zh-CN">
                <a:ea typeface="宋体" panose="02010600030101010101" pitchFamily="2" charset="-122"/>
              </a:rPr>
              <a:t>		doubleLinkedList.add(hero3);</a:t>
            </a:r>
            <a:endParaRPr lang="en-US" altLang="zh-CN">
              <a:ea typeface="宋体" panose="02010600030101010101" pitchFamily="2" charset="-122"/>
            </a:endParaRPr>
          </a:p>
          <a:p>
            <a:pPr eaLnBrk="1" hangingPunct="1"/>
            <a:r>
              <a:rPr lang="en-US" altLang="zh-CN">
                <a:ea typeface="宋体" panose="02010600030101010101" pitchFamily="2" charset="-122"/>
              </a:rPr>
              <a:t>		doubleLinkedList.add(hero4);</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doubleLinkedList.list();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HeroNode2 hero5 = new HeroNode2(2, "</a:t>
            </a:r>
            <a:r>
              <a:rPr lang="zh-CN" altLang="en-US">
                <a:ea typeface="宋体" panose="02010600030101010101" pitchFamily="2" charset="-122"/>
              </a:rPr>
              <a:t>卢俊义</a:t>
            </a:r>
            <a:r>
              <a:rPr lang="en-US" altLang="zh-CN">
                <a:ea typeface="宋体" panose="02010600030101010101" pitchFamily="2" charset="-122"/>
              </a:rPr>
              <a:t>", "</a:t>
            </a:r>
            <a:r>
              <a:rPr lang="zh-CN" altLang="en-US">
                <a:ea typeface="宋体" panose="02010600030101010101" pitchFamily="2" charset="-122"/>
              </a:rPr>
              <a:t>玉麒麟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doubleLinkedList.update(hero5);</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doubleLinkedList.list();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删除测试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doubleLinkedList.del(2);</a:t>
            </a:r>
            <a:endParaRPr lang="en-US" altLang="zh-CN">
              <a:ea typeface="宋体" panose="02010600030101010101" pitchFamily="2" charset="-122"/>
            </a:endParaRPr>
          </a:p>
          <a:p>
            <a:pPr eaLnBrk="1" hangingPunct="1"/>
            <a:r>
              <a:rPr lang="en-US" altLang="zh-CN">
                <a:ea typeface="宋体" panose="02010600030101010101" pitchFamily="2" charset="-122"/>
              </a:rPr>
              <a:t>		doubleLinkedList.del(3);</a:t>
            </a:r>
            <a:endParaRPr lang="en-US" altLang="zh-CN">
              <a:ea typeface="宋体" panose="02010600030101010101" pitchFamily="2" charset="-122"/>
            </a:endParaRPr>
          </a:p>
          <a:p>
            <a:pPr eaLnBrk="1" hangingPunct="1"/>
            <a:r>
              <a:rPr lang="en-US" altLang="zh-CN">
                <a:ea typeface="宋体" panose="02010600030101010101" pitchFamily="2" charset="-122"/>
              </a:rPr>
              <a:t>		doubleLinkedList.del(4);</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删除后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doubleLinkedList.list();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加入</a:t>
            </a:r>
            <a:r>
              <a:rPr lang="en-US" altLang="zh-CN">
                <a:ea typeface="宋体" panose="02010600030101010101" pitchFamily="2" charset="-122"/>
              </a:rPr>
              <a:t>, </a:t>
            </a:r>
            <a:r>
              <a:rPr lang="zh-CN" altLang="en-US">
                <a:ea typeface="宋体" panose="02010600030101010101" pitchFamily="2" charset="-122"/>
              </a:rPr>
              <a:t>如果加入</a:t>
            </a:r>
            <a:r>
              <a:rPr lang="en-US" altLang="zh-CN">
                <a:ea typeface="宋体" panose="02010600030101010101" pitchFamily="2" charset="-122"/>
              </a:rPr>
              <a:t>hero2 ,</a:t>
            </a:r>
            <a:r>
              <a:rPr lang="zh-CN" altLang="en-US">
                <a:ea typeface="宋体" panose="02010600030101010101" pitchFamily="2" charset="-122"/>
              </a:rPr>
              <a:t>会多一个节点，为什么，同学们可以思考解决</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HeroNode2 hero6 = new HeroNode2(6, "</a:t>
            </a:r>
            <a:r>
              <a:rPr lang="zh-CN" altLang="en-US">
                <a:ea typeface="宋体" panose="02010600030101010101" pitchFamily="2" charset="-122"/>
              </a:rPr>
              <a:t>武松</a:t>
            </a:r>
            <a:r>
              <a:rPr lang="en-US" altLang="zh-CN">
                <a:ea typeface="宋体" panose="02010600030101010101" pitchFamily="2" charset="-122"/>
              </a:rPr>
              <a:t>", "</a:t>
            </a:r>
            <a:r>
              <a:rPr lang="zh-CN" altLang="en-US">
                <a:ea typeface="宋体" panose="02010600030101010101" pitchFamily="2" charset="-122"/>
              </a:rPr>
              <a:t>行者</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doubleLinkedList.add(hero6);</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doubleLinkedList.list();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class DoubleLinkedList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先初始化一个头结点</a:t>
            </a:r>
            <a:r>
              <a:rPr lang="en-US" altLang="zh-CN">
                <a:ea typeface="宋体" panose="02010600030101010101" pitchFamily="2" charset="-122"/>
              </a:rPr>
              <a:t>, </a:t>
            </a:r>
            <a:r>
              <a:rPr lang="zh-CN" altLang="en-US">
                <a:ea typeface="宋体" panose="02010600030101010101" pitchFamily="2" charset="-122"/>
              </a:rPr>
              <a:t>头结点一般不会动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HeroNode2 head = new HeroNode2(0,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添加</a:t>
            </a:r>
            <a:r>
              <a:rPr lang="en-US" altLang="zh-CN">
                <a:ea typeface="宋体" panose="02010600030101010101" pitchFamily="2" charset="-122"/>
              </a:rPr>
              <a:t>-</a:t>
            </a:r>
            <a:r>
              <a:rPr lang="zh-CN" altLang="en-US">
                <a:ea typeface="宋体" panose="02010600030101010101" pitchFamily="2" charset="-122"/>
              </a:rPr>
              <a:t>遍历</a:t>
            </a:r>
            <a:r>
              <a:rPr lang="en-US" altLang="zh-CN">
                <a:ea typeface="宋体" panose="02010600030101010101" pitchFamily="2" charset="-122"/>
              </a:rPr>
              <a:t>-</a:t>
            </a:r>
            <a:r>
              <a:rPr lang="zh-CN" altLang="en-US">
                <a:ea typeface="宋体" panose="02010600030101010101" pitchFamily="2" charset="-122"/>
              </a:rPr>
              <a:t>修改</a:t>
            </a:r>
            <a:r>
              <a:rPr lang="en-US" altLang="zh-CN">
                <a:ea typeface="宋体" panose="02010600030101010101" pitchFamily="2" charset="-122"/>
              </a:rPr>
              <a:t>-</a:t>
            </a:r>
            <a:r>
              <a:rPr lang="zh-CN" altLang="en-US">
                <a:ea typeface="宋体" panose="02010600030101010101" pitchFamily="2" charset="-122"/>
              </a:rPr>
              <a:t>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编写添加方法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第一种方法在添加英雄时，直接添加到链表的尾部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add(HeroNode2 heroNode)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HeroNode2 temp = head;</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(temp.next == null) { // </a:t>
            </a:r>
            <a:r>
              <a:rPr lang="zh-CN" altLang="en-US">
                <a:ea typeface="宋体" panose="02010600030101010101" pitchFamily="2" charset="-122"/>
              </a:rPr>
              <a:t>说明</a:t>
            </a:r>
            <a:r>
              <a:rPr lang="en-US" altLang="zh-CN">
                <a:ea typeface="宋体" panose="02010600030101010101" pitchFamily="2" charset="-122"/>
              </a:rPr>
              <a:t>temp</a:t>
            </a:r>
            <a:r>
              <a:rPr lang="zh-CN" altLang="en-US">
                <a:ea typeface="宋体" panose="02010600030101010101" pitchFamily="2" charset="-122"/>
              </a:rPr>
              <a:t>已经是链表最后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如果没有到最后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当退出</a:t>
            </a:r>
            <a:r>
              <a:rPr lang="en-US" altLang="zh-CN">
                <a:ea typeface="宋体" panose="02010600030101010101" pitchFamily="2" charset="-122"/>
              </a:rPr>
              <a:t>while</a:t>
            </a:r>
            <a:r>
              <a:rPr lang="zh-CN" altLang="en-US">
                <a:ea typeface="宋体" panose="02010600030101010101" pitchFamily="2" charset="-122"/>
              </a:rPr>
              <a:t>循环后，</a:t>
            </a:r>
            <a:r>
              <a:rPr lang="en-US" altLang="zh-CN">
                <a:ea typeface="宋体" panose="02010600030101010101" pitchFamily="2" charset="-122"/>
              </a:rPr>
              <a:t>temp</a:t>
            </a:r>
            <a:r>
              <a:rPr lang="zh-CN" altLang="en-US">
                <a:ea typeface="宋体" panose="02010600030101010101" pitchFamily="2" charset="-122"/>
              </a:rPr>
              <a:t>就是链表的最后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temp.next = heroNode;</a:t>
            </a:r>
            <a:endParaRPr lang="en-US" altLang="zh-CN">
              <a:ea typeface="宋体" panose="02010600030101010101" pitchFamily="2" charset="-122"/>
            </a:endParaRPr>
          </a:p>
          <a:p>
            <a:pPr eaLnBrk="1" hangingPunct="1"/>
            <a:r>
              <a:rPr lang="en-US" altLang="zh-CN">
                <a:ea typeface="宋体" panose="02010600030101010101" pitchFamily="2" charset="-122"/>
              </a:rPr>
              <a:t>		heroNode.pre = temp;</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遍历方法一样</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判断当前链表是否为空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因为头结点不能动</a:t>
            </a:r>
            <a:r>
              <a:rPr lang="en-US" altLang="zh-CN">
                <a:ea typeface="宋体" panose="02010600030101010101" pitchFamily="2" charset="-122"/>
              </a:rPr>
              <a:t>, </a:t>
            </a:r>
            <a:r>
              <a:rPr lang="zh-CN" altLang="en-US">
                <a:ea typeface="宋体" panose="02010600030101010101" pitchFamily="2" charset="-122"/>
              </a:rPr>
              <a:t>因此我们需要哟有一个临时结点，作为辅助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因为</a:t>
            </a:r>
            <a:r>
              <a:rPr lang="en-US" altLang="zh-CN">
                <a:ea typeface="宋体" panose="02010600030101010101" pitchFamily="2" charset="-122"/>
              </a:rPr>
              <a:t>head </a:t>
            </a:r>
            <a:r>
              <a:rPr lang="zh-CN" altLang="en-US">
                <a:ea typeface="宋体" panose="02010600030101010101" pitchFamily="2" charset="-122"/>
              </a:rPr>
              <a:t>结点数据，我们不关心，因此这里 </a:t>
            </a:r>
            <a:r>
              <a:rPr lang="en-US" altLang="zh-CN">
                <a:ea typeface="宋体" panose="02010600030101010101" pitchFamily="2" charset="-122"/>
              </a:rPr>
              <a:t>temp=head.next</a:t>
            </a:r>
            <a:endParaRPr lang="en-US" altLang="zh-CN">
              <a:ea typeface="宋体" panose="02010600030101010101" pitchFamily="2" charset="-122"/>
            </a:endParaRPr>
          </a:p>
          <a:p>
            <a:pPr eaLnBrk="1" hangingPunct="1"/>
            <a:r>
              <a:rPr lang="en-US" altLang="zh-CN">
                <a:ea typeface="宋体" panose="02010600030101010101" pitchFamily="2" charset="-122"/>
              </a:rPr>
              <a:t>		HeroNode2 temp = head.next;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判断是否到最后</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结点信息 </a:t>
            </a:r>
            <a:r>
              <a:rPr lang="en-US" altLang="zh-CN">
                <a:ea typeface="宋体" panose="02010600030101010101" pitchFamily="2" charset="-122"/>
              </a:rPr>
              <a:t>no=%d name=%s nickname=%s\n", temp.no, temp.name, temp.nickname);</a:t>
            </a:r>
            <a:endParaRPr lang="en-US" altLang="zh-CN">
              <a:ea typeface="宋体" panose="02010600030101010101" pitchFamily="2" charset="-122"/>
            </a:endParaRPr>
          </a:p>
          <a:p>
            <a:pPr eaLnBrk="1" hangingPunct="1"/>
            <a:r>
              <a:rPr lang="en-US" altLang="zh-CN">
                <a:ea typeface="宋体" panose="02010600030101010101" pitchFamily="2" charset="-122"/>
              </a:rPr>
              <a:t>			temp = temp.next;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修改节点的值</a:t>
            </a:r>
            <a:r>
              <a:rPr lang="en-US" altLang="zh-CN">
                <a:ea typeface="宋体" panose="02010600030101010101" pitchFamily="2" charset="-122"/>
              </a:rPr>
              <a:t>, </a:t>
            </a:r>
            <a:r>
              <a:rPr lang="zh-CN" altLang="en-US">
                <a:ea typeface="宋体" panose="02010600030101010101" pitchFamily="2" charset="-122"/>
              </a:rPr>
              <a:t>根据</a:t>
            </a:r>
            <a:r>
              <a:rPr lang="en-US" altLang="zh-CN">
                <a:ea typeface="宋体" panose="02010600030101010101" pitchFamily="2" charset="-122"/>
              </a:rPr>
              <a:t>no</a:t>
            </a:r>
            <a:r>
              <a:rPr lang="zh-CN" altLang="en-US">
                <a:ea typeface="宋体" panose="02010600030101010101" pitchFamily="2" charset="-122"/>
              </a:rPr>
              <a:t>编号为前提修改</a:t>
            </a:r>
            <a:r>
              <a:rPr lang="en-US" altLang="zh-CN">
                <a:ea typeface="宋体" panose="02010600030101010101" pitchFamily="2" charset="-122"/>
              </a:rPr>
              <a:t>, </a:t>
            </a:r>
            <a:r>
              <a:rPr lang="zh-CN" altLang="en-US">
                <a:ea typeface="宋体" panose="02010600030101010101" pitchFamily="2" charset="-122"/>
              </a:rPr>
              <a:t>即</a:t>
            </a:r>
            <a:r>
              <a:rPr lang="en-US" altLang="zh-CN">
                <a:ea typeface="宋体" panose="02010600030101010101" pitchFamily="2" charset="-122"/>
              </a:rPr>
              <a:t>no</a:t>
            </a:r>
            <a:r>
              <a:rPr lang="zh-CN" altLang="en-US">
                <a:ea typeface="宋体" panose="02010600030101010101" pitchFamily="2" charset="-122"/>
              </a:rPr>
              <a:t>不能改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课后思考题： 如果将这个节点替换，如何实现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update(HeroNode2 newHeroNode) {</a:t>
            </a:r>
            <a:endParaRPr lang="en-US" altLang="zh-CN">
              <a:ea typeface="宋体" panose="02010600030101010101" pitchFamily="2" charset="-122"/>
            </a:endParaRPr>
          </a:p>
          <a:p>
            <a:pPr eaLnBrk="1" hangingPunct="1"/>
            <a:r>
              <a:rPr lang="en-US" altLang="zh-CN">
                <a:ea typeface="宋体" panose="02010600030101010101" pitchFamily="2" charset="-122"/>
              </a:rPr>
              <a:t>		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链表为空</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先找到节点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HeroNode2 temp = head.next;</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(temp.no == newHeroNode.no)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判断是否找到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(flag) {</a:t>
            </a:r>
            <a:endParaRPr lang="en-US" altLang="zh-CN">
              <a:ea typeface="宋体" panose="02010600030101010101" pitchFamily="2" charset="-122"/>
            </a:endParaRPr>
          </a:p>
          <a:p>
            <a:pPr eaLnBrk="1" hangingPunct="1"/>
            <a:r>
              <a:rPr lang="en-US" altLang="zh-CN">
                <a:ea typeface="宋体" panose="02010600030101010101" pitchFamily="2" charset="-122"/>
              </a:rPr>
              <a:t>			temp.name = newHeroNode.name;</a:t>
            </a:r>
            <a:endParaRPr lang="en-US" altLang="zh-CN">
              <a:ea typeface="宋体" panose="02010600030101010101" pitchFamily="2" charset="-122"/>
            </a:endParaRPr>
          </a:p>
          <a:p>
            <a:pPr eaLnBrk="1" hangingPunct="1"/>
            <a:r>
              <a:rPr lang="en-US" altLang="zh-CN">
                <a:ea typeface="宋体" panose="02010600030101010101" pitchFamily="2" charset="-122"/>
              </a:rPr>
              <a:t>			temp.nickname = newHeroNode.nickname;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没有找到 编号为</a:t>
            </a:r>
            <a:r>
              <a:rPr lang="en-US" altLang="zh-CN">
                <a:ea typeface="宋体" panose="02010600030101010101" pitchFamily="2" charset="-122"/>
              </a:rPr>
              <a:t>%d </a:t>
            </a:r>
            <a:r>
              <a:rPr lang="zh-CN" altLang="en-US">
                <a:ea typeface="宋体" panose="02010600030101010101" pitchFamily="2" charset="-122"/>
              </a:rPr>
              <a:t>节点，不能修改</a:t>
            </a:r>
            <a:r>
              <a:rPr lang="en-US" altLang="zh-CN">
                <a:ea typeface="宋体" panose="02010600030101010101" pitchFamily="2" charset="-122"/>
              </a:rPr>
              <a:t>\n", newHeroNode.no);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思路，因为双向链表可以实现自我删除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del(int 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判断当前链表是否为空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(head.next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链表空</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HeroNode2 temp = head.next;</a:t>
            </a:r>
            <a:endParaRPr lang="en-US" altLang="zh-CN">
              <a:ea typeface="宋体" panose="02010600030101010101" pitchFamily="2" charset="-122"/>
            </a:endParaRPr>
          </a:p>
          <a:p>
            <a:pPr eaLnBrk="1" hangingPunct="1"/>
            <a:r>
              <a:rPr lang="en-US" altLang="zh-CN">
                <a:ea typeface="宋体" panose="02010600030101010101" pitchFamily="2" charset="-122"/>
              </a:rPr>
              <a:t>		boolean flag = false; // </a:t>
            </a:r>
            <a:r>
              <a:rPr lang="zh-CN" altLang="en-US">
                <a:ea typeface="宋体" panose="02010600030101010101" pitchFamily="2" charset="-122"/>
              </a:rPr>
              <a:t>标志变量用于确定是否有要删除的节点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(temp == null)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if (temp.no == no)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flag = true;</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temp = temp.next; // temp</a:t>
            </a:r>
            <a:r>
              <a:rPr lang="zh-CN" altLang="en-US">
                <a:ea typeface="宋体" panose="02010600030101010101" pitchFamily="2" charset="-122"/>
              </a:rPr>
              <a:t>后移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(flag)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可以删除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temp.next = temp.next.next</a:t>
            </a:r>
            <a:endParaRPr lang="en-US" altLang="zh-CN">
              <a:ea typeface="宋体" panose="02010600030101010101" pitchFamily="2" charset="-122"/>
            </a:endParaRPr>
          </a:p>
          <a:p>
            <a:pPr eaLnBrk="1" hangingPunct="1"/>
            <a:r>
              <a:rPr lang="en-US" altLang="zh-CN">
                <a:ea typeface="宋体" panose="02010600030101010101" pitchFamily="2" charset="-122"/>
              </a:rPr>
              <a:t>			temp.pre.next = temp.next;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思考</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(temp.next != null) {</a:t>
            </a:r>
            <a:endParaRPr lang="en-US" altLang="zh-CN">
              <a:ea typeface="宋体" panose="02010600030101010101" pitchFamily="2" charset="-122"/>
            </a:endParaRPr>
          </a:p>
          <a:p>
            <a:pPr eaLnBrk="1" hangingPunct="1"/>
            <a:r>
              <a:rPr lang="en-US" altLang="zh-CN">
                <a:ea typeface="宋体" panose="02010600030101010101" pitchFamily="2" charset="-122"/>
              </a:rPr>
              <a:t>				temp.next.pre = temp.pre;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要删除的</a:t>
            </a:r>
            <a:r>
              <a:rPr lang="en-US" altLang="zh-CN">
                <a:ea typeface="宋体" panose="02010600030101010101" pitchFamily="2" charset="-122"/>
              </a:rPr>
              <a:t>no=%d </a:t>
            </a:r>
            <a:r>
              <a:rPr lang="zh-CN" altLang="en-US">
                <a:ea typeface="宋体" panose="02010600030101010101" pitchFamily="2" charset="-122"/>
              </a:rPr>
              <a:t>不存在</a:t>
            </a:r>
            <a:r>
              <a:rPr lang="en-US" altLang="zh-CN">
                <a:ea typeface="宋体" panose="02010600030101010101" pitchFamily="2" charset="-122"/>
              </a:rPr>
              <a:t>\n",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先创建</a:t>
            </a:r>
            <a:r>
              <a:rPr lang="en-US" altLang="zh-CN">
                <a:ea typeface="宋体" panose="02010600030101010101" pitchFamily="2" charset="-122"/>
              </a:rPr>
              <a:t>HeroNode</a:t>
            </a:r>
            <a:endParaRPr lang="en-US" altLang="zh-CN">
              <a:ea typeface="宋体" panose="02010600030101010101" pitchFamily="2" charset="-122"/>
            </a:endParaRPr>
          </a:p>
          <a:p>
            <a:pPr eaLnBrk="1" hangingPunct="1"/>
            <a:r>
              <a:rPr lang="en-US" altLang="zh-CN">
                <a:ea typeface="宋体" panose="02010600030101010101" pitchFamily="2" charset="-122"/>
              </a:rPr>
              <a:t>class HeroNode2 {</a:t>
            </a:r>
            <a:endParaRPr lang="en-US" altLang="zh-CN">
              <a:ea typeface="宋体" panose="02010600030101010101" pitchFamily="2" charset="-122"/>
            </a:endParaRPr>
          </a:p>
          <a:p>
            <a:pPr eaLnBrk="1" hangingPunct="1"/>
            <a:r>
              <a:rPr lang="en-US" altLang="zh-CN">
                <a:ea typeface="宋体" panose="02010600030101010101" pitchFamily="2" charset="-122"/>
              </a:rPr>
              <a:t>	public int no;</a:t>
            </a:r>
            <a:endParaRPr lang="en-US" altLang="zh-CN">
              <a:ea typeface="宋体" panose="02010600030101010101" pitchFamily="2" charset="-122"/>
            </a:endParaRPr>
          </a:p>
          <a:p>
            <a:pPr eaLnBrk="1" hangingPunct="1"/>
            <a:r>
              <a:rPr lang="en-US" altLang="zh-CN">
                <a:ea typeface="宋体" panose="02010600030101010101" pitchFamily="2" charset="-122"/>
              </a:rPr>
              <a:t>	public String name;</a:t>
            </a:r>
            <a:endParaRPr lang="en-US" altLang="zh-CN">
              <a:ea typeface="宋体" panose="02010600030101010101" pitchFamily="2" charset="-122"/>
            </a:endParaRPr>
          </a:p>
          <a:p>
            <a:pPr eaLnBrk="1" hangingPunct="1"/>
            <a:r>
              <a:rPr lang="en-US" altLang="zh-CN">
                <a:ea typeface="宋体" panose="02010600030101010101" pitchFamily="2" charset="-122"/>
              </a:rPr>
              <a:t>	public String nickname;</a:t>
            </a:r>
            <a:endParaRPr lang="en-US" altLang="zh-CN">
              <a:ea typeface="宋体" panose="02010600030101010101" pitchFamily="2" charset="-122"/>
            </a:endParaRPr>
          </a:p>
          <a:p>
            <a:pPr eaLnBrk="1" hangingPunct="1"/>
            <a:r>
              <a:rPr lang="en-US" altLang="zh-CN">
                <a:ea typeface="宋体" panose="02010600030101010101" pitchFamily="2" charset="-122"/>
              </a:rPr>
              <a:t>	public HeroNode2 pre; // pre </a:t>
            </a:r>
            <a:r>
              <a:rPr lang="zh-CN" altLang="en-US">
                <a:ea typeface="宋体" panose="02010600030101010101" pitchFamily="2" charset="-122"/>
              </a:rPr>
              <a:t>默认为</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public HeroNode2 next; // next </a:t>
            </a:r>
            <a:r>
              <a:rPr lang="zh-CN" altLang="en-US">
                <a:ea typeface="宋体" panose="02010600030101010101" pitchFamily="2" charset="-122"/>
              </a:rPr>
              <a:t>默认为</a:t>
            </a:r>
            <a:r>
              <a:rPr lang="en-US" altLang="zh-CN">
                <a:ea typeface="宋体" panose="02010600030101010101" pitchFamily="2" charset="-122"/>
              </a:rPr>
              <a:t>null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HeroNode2(int hNo, String hName, String hNickname) {</a:t>
            </a:r>
            <a:endParaRPr lang="en-US" altLang="zh-CN">
              <a:ea typeface="宋体" panose="02010600030101010101" pitchFamily="2" charset="-122"/>
            </a:endParaRPr>
          </a:p>
          <a:p>
            <a:pPr eaLnBrk="1" hangingPunct="1"/>
            <a:r>
              <a:rPr lang="en-US" altLang="zh-CN">
                <a:ea typeface="宋体" panose="02010600030101010101" pitchFamily="2" charset="-122"/>
              </a:rPr>
              <a:t>		no = hNo;</a:t>
            </a:r>
            <a:endParaRPr lang="en-US" altLang="zh-CN">
              <a:ea typeface="宋体" panose="02010600030101010101" pitchFamily="2" charset="-122"/>
            </a:endParaRPr>
          </a:p>
          <a:p>
            <a:pPr eaLnBrk="1" hangingPunct="1"/>
            <a:r>
              <a:rPr lang="en-US" altLang="zh-CN">
                <a:ea typeface="宋体" panose="02010600030101010101" pitchFamily="2" charset="-122"/>
              </a:rPr>
              <a:t>		name = hName;</a:t>
            </a:r>
            <a:endParaRPr lang="en-US" altLang="zh-CN">
              <a:ea typeface="宋体" panose="02010600030101010101" pitchFamily="2" charset="-122"/>
            </a:endParaRPr>
          </a:p>
          <a:p>
            <a:pPr eaLnBrk="1" hangingPunct="1"/>
            <a:r>
              <a:rPr lang="en-US" altLang="zh-CN">
                <a:ea typeface="宋体" panose="02010600030101010101" pitchFamily="2" charset="-122"/>
              </a:rPr>
              <a:t>		nickname = hNickname;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Josephu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创建</a:t>
            </a:r>
            <a:r>
              <a:rPr lang="en-US" altLang="zh-CN">
                <a:ea typeface="宋体" panose="02010600030101010101" pitchFamily="2" charset="-122"/>
              </a:rPr>
              <a:t>BoyGame</a:t>
            </a:r>
            <a:endParaRPr lang="en-US" altLang="zh-CN">
              <a:ea typeface="宋体" panose="02010600030101010101" pitchFamily="2" charset="-122"/>
            </a:endParaRPr>
          </a:p>
          <a:p>
            <a:pPr eaLnBrk="1" hangingPunct="1"/>
            <a:r>
              <a:rPr lang="en-US" altLang="zh-CN">
                <a:ea typeface="宋体" panose="02010600030101010101" pitchFamily="2" charset="-122"/>
              </a:rPr>
              <a:t>		BoyGame boyGame = new BoyGame();</a:t>
            </a:r>
            <a:endParaRPr lang="en-US" altLang="zh-CN">
              <a:ea typeface="宋体" panose="02010600030101010101" pitchFamily="2" charset="-122"/>
            </a:endParaRPr>
          </a:p>
          <a:p>
            <a:pPr eaLnBrk="1" hangingPunct="1"/>
            <a:r>
              <a:rPr lang="en-US" altLang="zh-CN">
                <a:ea typeface="宋体" panose="02010600030101010101" pitchFamily="2" charset="-122"/>
              </a:rPr>
              <a:t>	    boyGame.addBoy(5);</a:t>
            </a:r>
            <a:endParaRPr lang="en-US" altLang="zh-CN">
              <a:ea typeface="宋体" panose="02010600030101010101" pitchFamily="2" charset="-122"/>
            </a:endParaRPr>
          </a:p>
          <a:p>
            <a:pPr eaLnBrk="1" hangingPunct="1"/>
            <a:r>
              <a:rPr lang="en-US" altLang="zh-CN">
                <a:ea typeface="宋体" panose="02010600030101010101" pitchFamily="2" charset="-122"/>
              </a:rPr>
              <a:t>	    boyGame.showBoy();</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a:t>
            </a:r>
            <a:r>
              <a:rPr lang="en-US" altLang="zh-CN">
                <a:ea typeface="宋体" panose="02010600030101010101" pitchFamily="2" charset="-122"/>
              </a:rPr>
              <a:t>countBoy</a:t>
            </a:r>
            <a:r>
              <a:rPr lang="zh-CN" altLang="en-US">
                <a:ea typeface="宋体" panose="02010600030101010101" pitchFamily="2" charset="-122"/>
              </a:rPr>
              <a:t>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boyGame.countBoy(1,2,5);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定义</a:t>
            </a:r>
            <a:r>
              <a:rPr lang="en-US" altLang="zh-CN">
                <a:ea typeface="宋体" panose="02010600030101010101" pitchFamily="2" charset="-122"/>
              </a:rPr>
              <a:t>Boy</a:t>
            </a:r>
            <a:r>
              <a:rPr lang="zh-CN" altLang="en-US">
                <a:ea typeface="宋体" panose="02010600030101010101" pitchFamily="2" charset="-122"/>
              </a:rPr>
              <a:t>类</a:t>
            </a:r>
            <a:endParaRPr lang="zh-CN" altLang="en-US">
              <a:ea typeface="宋体" panose="02010600030101010101" pitchFamily="2" charset="-122"/>
            </a:endParaRPr>
          </a:p>
          <a:p>
            <a:pPr eaLnBrk="1" hangingPunct="1"/>
            <a:r>
              <a:rPr lang="en-US" altLang="zh-CN">
                <a:ea typeface="宋体" panose="02010600030101010101" pitchFamily="2" charset="-122"/>
              </a:rPr>
              <a:t>class Boy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Boy next;// </a:t>
            </a:r>
            <a:r>
              <a:rPr lang="zh-CN" altLang="en-US">
                <a:ea typeface="宋体" panose="02010600030101010101" pitchFamily="2" charset="-122"/>
              </a:rPr>
              <a:t>默认</a:t>
            </a:r>
            <a:r>
              <a:rPr lang="en-US" altLang="zh-CN">
                <a:ea typeface="宋体" panose="02010600030101010101" pitchFamily="2" charset="-122"/>
              </a:rPr>
              <a:t>next </a:t>
            </a:r>
            <a:r>
              <a:rPr lang="zh-CN" altLang="en-US">
                <a:ea typeface="宋体" panose="02010600030101010101" pitchFamily="2" charset="-122"/>
              </a:rPr>
              <a:t>为</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public Boy(int bNo) {</a:t>
            </a:r>
            <a:endParaRPr lang="en-US" altLang="zh-CN">
              <a:ea typeface="宋体" panose="02010600030101010101" pitchFamily="2" charset="-122"/>
            </a:endParaRPr>
          </a:p>
          <a:p>
            <a:pPr eaLnBrk="1" hangingPunct="1"/>
            <a:r>
              <a:rPr lang="en-US" altLang="zh-CN">
                <a:ea typeface="宋体" panose="02010600030101010101" pitchFamily="2" charset="-122"/>
              </a:rPr>
              <a:t>		no = bNo;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int getNo() {</a:t>
            </a:r>
            <a:endParaRPr lang="en-US" altLang="zh-CN">
              <a:ea typeface="宋体" panose="02010600030101010101" pitchFamily="2" charset="-122"/>
            </a:endParaRPr>
          </a:p>
          <a:p>
            <a:pPr eaLnBrk="1" hangingPunct="1"/>
            <a:r>
              <a:rPr lang="en-US" altLang="zh-CN">
                <a:ea typeface="宋体" panose="02010600030101010101" pitchFamily="2" charset="-122"/>
              </a:rPr>
              <a:t>		return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setNo(int no) {</a:t>
            </a:r>
            <a:endParaRPr lang="en-US" altLang="zh-CN">
              <a:ea typeface="宋体" panose="02010600030101010101" pitchFamily="2" charset="-122"/>
            </a:endParaRPr>
          </a:p>
          <a:p>
            <a:pPr eaLnBrk="1" hangingPunct="1"/>
            <a:r>
              <a:rPr lang="en-US" altLang="zh-CN">
                <a:ea typeface="宋体" panose="02010600030101010101" pitchFamily="2" charset="-122"/>
              </a:rPr>
              <a:t>		this.no =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Boy getNext() {</a:t>
            </a:r>
            <a:endParaRPr lang="en-US" altLang="zh-CN">
              <a:ea typeface="宋体" panose="02010600030101010101" pitchFamily="2" charset="-122"/>
            </a:endParaRPr>
          </a:p>
          <a:p>
            <a:pPr eaLnBrk="1" hangingPunct="1"/>
            <a:r>
              <a:rPr lang="en-US" altLang="zh-CN">
                <a:ea typeface="宋体" panose="02010600030101010101" pitchFamily="2" charset="-122"/>
              </a:rPr>
              <a:t>		return 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setNext(Boy next) {</a:t>
            </a:r>
            <a:endParaRPr lang="en-US" altLang="zh-CN">
              <a:ea typeface="宋体" panose="02010600030101010101" pitchFamily="2" charset="-122"/>
            </a:endParaRPr>
          </a:p>
          <a:p>
            <a:pPr eaLnBrk="1" hangingPunct="1"/>
            <a:r>
              <a:rPr lang="en-US" altLang="zh-CN">
                <a:ea typeface="宋体" panose="02010600030101010101" pitchFamily="2" charset="-122"/>
              </a:rPr>
              <a:t>		this.next = 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编写核心类</a:t>
            </a:r>
            <a:r>
              <a:rPr lang="en-US" altLang="zh-CN">
                <a:ea typeface="宋体" panose="02010600030101010101" pitchFamily="2" charset="-122"/>
              </a:rPr>
              <a:t>BoyGame</a:t>
            </a:r>
            <a:endParaRPr lang="en-US" altLang="zh-CN">
              <a:ea typeface="宋体" panose="02010600030101010101" pitchFamily="2" charset="-122"/>
            </a:endParaRPr>
          </a:p>
          <a:p>
            <a:pPr eaLnBrk="1" hangingPunct="1"/>
            <a:r>
              <a:rPr lang="en-US" altLang="zh-CN">
                <a:ea typeface="宋体" panose="02010600030101010101" pitchFamily="2" charset="-122"/>
              </a:rPr>
              <a:t>class BoyGame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定义一个初始的头结点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private Boy first = new Boy(-1);</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添加小孩</a:t>
            </a:r>
            <a:r>
              <a:rPr lang="en-US" altLang="zh-CN">
                <a:ea typeface="宋体" panose="02010600030101010101" pitchFamily="2" charset="-122"/>
              </a:rPr>
              <a:t>【</a:t>
            </a:r>
            <a:r>
              <a:rPr lang="zh-CN" altLang="en-US">
                <a:ea typeface="宋体" panose="02010600030101010101" pitchFamily="2" charset="-122"/>
              </a:rPr>
              <a:t>形成一个单向环形的链表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nums </a:t>
            </a:r>
            <a:r>
              <a:rPr lang="zh-CN" altLang="en-US">
                <a:ea typeface="宋体" panose="02010600030101010101" pitchFamily="2" charset="-122"/>
              </a:rPr>
              <a:t>： 表示共有几个小孩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addBoy(int nums) {</a:t>
            </a:r>
            <a:endParaRPr lang="en-US" altLang="zh-CN">
              <a:ea typeface="宋体" panose="02010600030101010101" pitchFamily="2" charset="-122"/>
            </a:endParaRPr>
          </a:p>
          <a:p>
            <a:pPr eaLnBrk="1" hangingPunct="1"/>
            <a:r>
              <a:rPr lang="en-US" altLang="zh-CN">
                <a:ea typeface="宋体" panose="02010600030101010101" pitchFamily="2" charset="-122"/>
              </a:rPr>
              <a:t>		if (nums &lt; 1) {</a:t>
            </a:r>
            <a:endParaRPr lang="en-US" altLang="zh-CN">
              <a:ea typeface="宋体" panose="02010600030101010101" pitchFamily="2" charset="-122"/>
            </a:endParaRPr>
          </a:p>
          <a:p>
            <a:pPr eaLnBrk="1" hangingPunct="1"/>
            <a:r>
              <a:rPr lang="en-US" altLang="zh-CN">
                <a:ea typeface="宋体" panose="02010600030101010101" pitchFamily="2" charset="-122"/>
              </a:rPr>
              <a:t>			System.out.println("nums</a:t>
            </a:r>
            <a:r>
              <a:rPr lang="zh-CN" altLang="en-US">
                <a:ea typeface="宋体" panose="02010600030101010101" pitchFamily="2" charset="-122"/>
              </a:rPr>
              <a:t>的值不正确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在形成环形链表时，需要一个辅助指针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 curBoy = null;</a:t>
            </a:r>
            <a:endParaRPr lang="en-US" altLang="zh-CN">
              <a:ea typeface="宋体" panose="02010600030101010101" pitchFamily="2" charset="-122"/>
            </a:endParaRPr>
          </a:p>
          <a:p>
            <a:pPr eaLnBrk="1" hangingPunct="1"/>
            <a:r>
              <a:rPr lang="en-US" altLang="zh-CN">
                <a:ea typeface="宋体" panose="02010600030101010101" pitchFamily="2" charset="-122"/>
              </a:rPr>
              <a:t>		for (int i = 1; i &lt;= nums;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更加编号创建小孩对象</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 boy = new Boy(i);</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如果是第一个小孩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(i == 1) {</a:t>
            </a:r>
            <a:endParaRPr lang="en-US" altLang="zh-CN">
              <a:ea typeface="宋体" panose="02010600030101010101" pitchFamily="2" charset="-122"/>
            </a:endParaRPr>
          </a:p>
          <a:p>
            <a:pPr eaLnBrk="1" hangingPunct="1"/>
            <a:r>
              <a:rPr lang="en-US" altLang="zh-CN">
                <a:ea typeface="宋体" panose="02010600030101010101" pitchFamily="2" charset="-122"/>
              </a:rPr>
              <a:t>				first = boy;</a:t>
            </a:r>
            <a:endParaRPr lang="en-US" altLang="zh-CN">
              <a:ea typeface="宋体" panose="02010600030101010101" pitchFamily="2" charset="-122"/>
            </a:endParaRPr>
          </a:p>
          <a:p>
            <a:pPr eaLnBrk="1" hangingPunct="1"/>
            <a:r>
              <a:rPr lang="en-US" altLang="zh-CN">
                <a:ea typeface="宋体" panose="02010600030101010101" pitchFamily="2" charset="-122"/>
              </a:rPr>
              <a:t>				first.setNext(first);// </a:t>
            </a:r>
            <a:r>
              <a:rPr lang="zh-CN" altLang="en-US">
                <a:ea typeface="宋体" panose="02010600030101010101" pitchFamily="2" charset="-122"/>
              </a:rPr>
              <a:t>形成一个环形的链表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curBoy = first;</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curBoy.setNext(boy);</a:t>
            </a:r>
            <a:endParaRPr lang="en-US" altLang="zh-CN">
              <a:ea typeface="宋体" panose="02010600030101010101" pitchFamily="2" charset="-122"/>
            </a:endParaRPr>
          </a:p>
          <a:p>
            <a:pPr eaLnBrk="1" hangingPunct="1"/>
            <a:r>
              <a:rPr lang="en-US" altLang="zh-CN">
                <a:ea typeface="宋体" panose="02010600030101010101" pitchFamily="2" charset="-122"/>
              </a:rPr>
              <a:t>				boy.setNext(first);</a:t>
            </a:r>
            <a:endParaRPr lang="en-US" altLang="zh-CN">
              <a:ea typeface="宋体" panose="02010600030101010101" pitchFamily="2" charset="-122"/>
            </a:endParaRPr>
          </a:p>
          <a:p>
            <a:pPr eaLnBrk="1" hangingPunct="1"/>
            <a:r>
              <a:rPr lang="en-US" altLang="zh-CN">
                <a:ea typeface="宋体" panose="02010600030101010101" pitchFamily="2" charset="-122"/>
              </a:rPr>
              <a:t>				curBoy = boy;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编写方法</a:t>
            </a:r>
            <a:r>
              <a:rPr lang="en-US" altLang="zh-CN">
                <a:ea typeface="宋体" panose="02010600030101010101" pitchFamily="2" charset="-122"/>
              </a:rPr>
              <a:t>countBoy, </a:t>
            </a:r>
            <a:r>
              <a:rPr lang="zh-CN" altLang="en-US">
                <a:ea typeface="宋体" panose="02010600030101010101" pitchFamily="2" charset="-122"/>
              </a:rPr>
              <a:t>完成游戏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startNo </a:t>
            </a:r>
            <a:r>
              <a:rPr lang="zh-CN" altLang="en-US">
                <a:ea typeface="宋体" panose="02010600030101010101" pitchFamily="2" charset="-122"/>
              </a:rPr>
              <a:t>从第几个人开始数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countNum </a:t>
            </a:r>
            <a:r>
              <a:rPr lang="zh-CN" altLang="en-US">
                <a:ea typeface="宋体" panose="02010600030101010101" pitchFamily="2" charset="-122"/>
              </a:rPr>
              <a:t>数几下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nums: </a:t>
            </a:r>
            <a:r>
              <a:rPr lang="zh-CN" altLang="en-US">
                <a:ea typeface="宋体" panose="02010600030101010101" pitchFamily="2" charset="-122"/>
              </a:rPr>
              <a:t>一共多少人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countBoy(int startNo, int countNum, int nums)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对参数进行判断</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(first.getNext() == null || startNo &lt; 1 || startNo &gt; nums)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参数有误，重新输入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完成游戏的思路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完成游戏的思路分析</a:t>
            </a:r>
            <a:r>
              <a:rPr lang="en-US" altLang="zh-CN">
                <a:ea typeface="宋体" panose="02010600030101010101" pitchFamily="2" charset="-122"/>
              </a:rPr>
              <a:t>-&gt;</a:t>
            </a:r>
            <a:r>
              <a:rPr lang="zh-CN" altLang="en-US">
                <a:ea typeface="宋体" panose="02010600030101010101" pitchFamily="2" charset="-122"/>
              </a:rPr>
              <a:t>实现代码</a:t>
            </a:r>
            <a:endParaRPr lang="zh-CN" altLang="en-US">
              <a:ea typeface="宋体" panose="02010600030101010101" pitchFamily="2" charset="-122"/>
            </a:endParaRPr>
          </a:p>
          <a:p>
            <a:pPr eaLnBrk="1" hangingPunct="1"/>
            <a:r>
              <a:rPr lang="zh-CN" altLang="en-US">
                <a:ea typeface="宋体" panose="02010600030101010101" pitchFamily="2" charset="-122"/>
              </a:rPr>
              <a:t>		 * </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1) </a:t>
            </a:r>
            <a:r>
              <a:rPr lang="zh-CN" altLang="en-US">
                <a:ea typeface="宋体" panose="02010600030101010101" pitchFamily="2" charset="-122"/>
              </a:rPr>
              <a:t>在</a:t>
            </a:r>
            <a:r>
              <a:rPr lang="en-US" altLang="zh-CN">
                <a:ea typeface="宋体" panose="02010600030101010101" pitchFamily="2" charset="-122"/>
              </a:rPr>
              <a:t>first </a:t>
            </a:r>
            <a:r>
              <a:rPr lang="zh-CN" altLang="en-US">
                <a:ea typeface="宋体" panose="02010600030101010101" pitchFamily="2" charset="-122"/>
              </a:rPr>
              <a:t>前面 设计一个辅助指针（</a:t>
            </a:r>
            <a:r>
              <a:rPr lang="en-US" altLang="zh-CN">
                <a:ea typeface="宋体" panose="02010600030101010101" pitchFamily="2" charset="-122"/>
              </a:rPr>
              <a:t>helper</a:t>
            </a: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即将</a:t>
            </a:r>
            <a:r>
              <a:rPr lang="en-US" altLang="zh-CN">
                <a:ea typeface="宋体" panose="02010600030101010101" pitchFamily="2" charset="-122"/>
              </a:rPr>
              <a:t>helper </a:t>
            </a:r>
            <a:r>
              <a:rPr lang="zh-CN" altLang="en-US">
                <a:ea typeface="宋体" panose="02010600030101010101" pitchFamily="2" charset="-122"/>
              </a:rPr>
              <a:t>指针定位到 </a:t>
            </a:r>
            <a:r>
              <a:rPr lang="en-US" altLang="zh-CN">
                <a:ea typeface="宋体" panose="02010600030101010101" pitchFamily="2" charset="-122"/>
              </a:rPr>
              <a:t>first </a:t>
            </a:r>
            <a:r>
              <a:rPr lang="zh-CN" altLang="en-US">
                <a:ea typeface="宋体" panose="02010600030101010101" pitchFamily="2" charset="-122"/>
              </a:rPr>
              <a:t>前面 </a:t>
            </a:r>
            <a:r>
              <a:rPr lang="en-US" altLang="zh-CN">
                <a:ea typeface="宋体" panose="02010600030101010101" pitchFamily="2" charset="-122"/>
              </a:rPr>
              <a:t>2) </a:t>
            </a:r>
            <a:r>
              <a:rPr lang="zh-CN" altLang="en-US">
                <a:ea typeface="宋体" panose="02010600030101010101" pitchFamily="2" charset="-122"/>
              </a:rPr>
              <a:t>将</a:t>
            </a:r>
            <a:r>
              <a:rPr lang="en-US" altLang="zh-CN">
                <a:ea typeface="宋体" panose="02010600030101010101" pitchFamily="2" charset="-122"/>
              </a:rPr>
              <a:t>first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指针移动到 </a:t>
            </a:r>
            <a:r>
              <a:rPr lang="en-US" altLang="zh-CN">
                <a:ea typeface="宋体" panose="02010600030101010101" pitchFamily="2" charset="-122"/>
              </a:rPr>
              <a:t>startNo </a:t>
            </a:r>
            <a:r>
              <a:rPr lang="zh-CN" altLang="en-US">
                <a:ea typeface="宋体" panose="02010600030101010101" pitchFamily="2" charset="-122"/>
              </a:rPr>
              <a:t>这个小孩</a:t>
            </a:r>
            <a:r>
              <a:rPr lang="en-US" altLang="zh-CN">
                <a:ea typeface="宋体" panose="02010600030101010101" pitchFamily="2" charset="-122"/>
              </a:rPr>
              <a:t>(helper </a:t>
            </a:r>
            <a:r>
              <a:rPr lang="zh-CN" altLang="en-US">
                <a:ea typeface="宋体" panose="02010600030101010101" pitchFamily="2" charset="-122"/>
              </a:rPr>
              <a:t>对应移动</a:t>
            </a:r>
            <a:r>
              <a:rPr lang="en-US" altLang="zh-CN">
                <a:ea typeface="宋体" panose="02010600030101010101" pitchFamily="2" charset="-122"/>
              </a:rPr>
              <a:t>) 3) </a:t>
            </a:r>
            <a:r>
              <a:rPr lang="zh-CN" altLang="en-US">
                <a:ea typeface="宋体" panose="02010600030101010101" pitchFamily="2" charset="-122"/>
              </a:rPr>
              <a:t>开始数 </a:t>
            </a:r>
            <a:r>
              <a:rPr lang="en-US" altLang="zh-CN">
                <a:ea typeface="宋体" panose="02010600030101010101" pitchFamily="2" charset="-122"/>
              </a:rPr>
              <a:t>countNum </a:t>
            </a:r>
            <a:r>
              <a:rPr lang="zh-CN" altLang="en-US">
                <a:ea typeface="宋体" panose="02010600030101010101" pitchFamily="2" charset="-122"/>
              </a:rPr>
              <a:t>个数</a:t>
            </a:r>
            <a:r>
              <a:rPr lang="en-US" altLang="zh-CN">
                <a:ea typeface="宋体" panose="02010600030101010101" pitchFamily="2" charset="-122"/>
              </a:rPr>
              <a:t>[first </a:t>
            </a:r>
            <a:r>
              <a:rPr lang="zh-CN" altLang="en-US">
                <a:ea typeface="宋体" panose="02010600030101010101" pitchFamily="2" charset="-122"/>
              </a:rPr>
              <a:t>和 </a:t>
            </a:r>
            <a:r>
              <a:rPr lang="en-US" altLang="zh-CN">
                <a:ea typeface="宋体" panose="02010600030101010101" pitchFamily="2" charset="-122"/>
              </a:rPr>
              <a:t>helper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会对应的移动</a:t>
            </a:r>
            <a:r>
              <a:rPr lang="en-US" altLang="zh-CN">
                <a:ea typeface="宋体" panose="02010600030101010101" pitchFamily="2" charset="-122"/>
              </a:rPr>
              <a:t>] 4) </a:t>
            </a:r>
            <a:r>
              <a:rPr lang="zh-CN" altLang="en-US">
                <a:ea typeface="宋体" panose="02010600030101010101" pitchFamily="2" charset="-122"/>
              </a:rPr>
              <a:t>删除</a:t>
            </a:r>
            <a:r>
              <a:rPr lang="en-US" altLang="zh-CN">
                <a:ea typeface="宋体" panose="02010600030101010101" pitchFamily="2" charset="-122"/>
              </a:rPr>
              <a:t>first </a:t>
            </a:r>
            <a:r>
              <a:rPr lang="zh-CN" altLang="en-US">
                <a:ea typeface="宋体" panose="02010600030101010101" pitchFamily="2" charset="-122"/>
              </a:rPr>
              <a:t>指向的这个小孩节点 </a:t>
            </a:r>
            <a:r>
              <a:rPr lang="en-US" altLang="zh-CN">
                <a:ea typeface="宋体" panose="02010600030101010101" pitchFamily="2" charset="-122"/>
              </a:rPr>
              <a:t>5)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Boy helper = first;</a:t>
            </a:r>
            <a:endParaRPr lang="en-US" altLang="zh-CN">
              <a:ea typeface="宋体" panose="02010600030101010101" pitchFamily="2" charset="-122"/>
            </a:endParaRPr>
          </a:p>
          <a:p>
            <a:pPr eaLnBrk="1" hangingPunct="1"/>
            <a:r>
              <a:rPr lang="en-US" altLang="zh-CN">
                <a:ea typeface="宋体" panose="02010600030101010101" pitchFamily="2" charset="-122"/>
              </a:rPr>
              <a:t>		// 1)</a:t>
            </a:r>
            <a:r>
              <a:rPr lang="zh-CN" altLang="en-US">
                <a:ea typeface="宋体" panose="02010600030101010101" pitchFamily="2" charset="-122"/>
              </a:rPr>
              <a:t>即将</a:t>
            </a:r>
            <a:r>
              <a:rPr lang="en-US" altLang="zh-CN">
                <a:ea typeface="宋体" panose="02010600030101010101" pitchFamily="2" charset="-122"/>
              </a:rPr>
              <a:t>helper </a:t>
            </a:r>
            <a:r>
              <a:rPr lang="zh-CN" altLang="en-US">
                <a:ea typeface="宋体" panose="02010600030101010101" pitchFamily="2" charset="-122"/>
              </a:rPr>
              <a:t>指针定位到 </a:t>
            </a:r>
            <a:r>
              <a:rPr lang="en-US" altLang="zh-CN">
                <a:ea typeface="宋体" panose="02010600030101010101" pitchFamily="2" charset="-122"/>
              </a:rPr>
              <a:t>first </a:t>
            </a:r>
            <a:r>
              <a:rPr lang="zh-CN" altLang="en-US">
                <a:ea typeface="宋体" panose="02010600030101010101" pitchFamily="2" charset="-122"/>
              </a:rPr>
              <a:t>前面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(helper.getNext() == first)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helper = helper.getNext();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2)</a:t>
            </a:r>
            <a:r>
              <a:rPr lang="zh-CN" altLang="en-US">
                <a:ea typeface="宋体" panose="02010600030101010101" pitchFamily="2" charset="-122"/>
              </a:rPr>
              <a:t>将</a:t>
            </a:r>
            <a:r>
              <a:rPr lang="en-US" altLang="zh-CN">
                <a:ea typeface="宋体" panose="02010600030101010101" pitchFamily="2" charset="-122"/>
              </a:rPr>
              <a:t>first </a:t>
            </a:r>
            <a:r>
              <a:rPr lang="zh-CN" altLang="en-US">
                <a:ea typeface="宋体" panose="02010600030101010101" pitchFamily="2" charset="-122"/>
              </a:rPr>
              <a:t>指针移动到 </a:t>
            </a:r>
            <a:r>
              <a:rPr lang="en-US" altLang="zh-CN">
                <a:ea typeface="宋体" panose="02010600030101010101" pitchFamily="2" charset="-122"/>
              </a:rPr>
              <a:t>startNo </a:t>
            </a:r>
            <a:r>
              <a:rPr lang="zh-CN" altLang="en-US">
                <a:ea typeface="宋体" panose="02010600030101010101" pitchFamily="2" charset="-122"/>
              </a:rPr>
              <a:t>这个小孩</a:t>
            </a:r>
            <a:r>
              <a:rPr lang="en-US" altLang="zh-CN">
                <a:ea typeface="宋体" panose="02010600030101010101" pitchFamily="2" charset="-122"/>
              </a:rPr>
              <a:t>(helper </a:t>
            </a:r>
            <a:r>
              <a:rPr lang="zh-CN" altLang="en-US">
                <a:ea typeface="宋体" panose="02010600030101010101" pitchFamily="2" charset="-122"/>
              </a:rPr>
              <a:t>对应移动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 (int j = 0; j &lt; startNo - 1; j++) {</a:t>
            </a:r>
            <a:endParaRPr lang="en-US" altLang="zh-CN">
              <a:ea typeface="宋体" panose="02010600030101010101" pitchFamily="2" charset="-122"/>
            </a:endParaRPr>
          </a:p>
          <a:p>
            <a:pPr eaLnBrk="1" hangingPunct="1"/>
            <a:r>
              <a:rPr lang="en-US" altLang="zh-CN">
                <a:ea typeface="宋体" panose="02010600030101010101" pitchFamily="2" charset="-122"/>
              </a:rPr>
              <a:t>			first = first.getNext();</a:t>
            </a:r>
            <a:endParaRPr lang="en-US" altLang="zh-CN">
              <a:ea typeface="宋体" panose="02010600030101010101" pitchFamily="2" charset="-122"/>
            </a:endParaRPr>
          </a:p>
          <a:p>
            <a:pPr eaLnBrk="1" hangingPunct="1"/>
            <a:r>
              <a:rPr lang="en-US" altLang="zh-CN">
                <a:ea typeface="宋体" panose="02010600030101010101" pitchFamily="2" charset="-122"/>
              </a:rPr>
              <a:t>			helper = helper.getNext();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开始数数，按照给定的值，每数到一个小孩就出圈</a:t>
            </a:r>
            <a:r>
              <a:rPr lang="en-US" altLang="zh-CN">
                <a:ea typeface="宋体" panose="02010600030101010101" pitchFamily="2" charset="-122"/>
              </a:rPr>
              <a:t>, </a:t>
            </a:r>
            <a:r>
              <a:rPr lang="zh-CN" altLang="en-US">
                <a:ea typeface="宋体" panose="02010600030101010101" pitchFamily="2" charset="-122"/>
              </a:rPr>
              <a:t>直到环形链表只有一个节点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(helper == first)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只有一个人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3) </a:t>
            </a:r>
            <a:r>
              <a:rPr lang="zh-CN" altLang="en-US">
                <a:ea typeface="宋体" panose="02010600030101010101" pitchFamily="2" charset="-122"/>
              </a:rPr>
              <a:t>开始数 </a:t>
            </a:r>
            <a:r>
              <a:rPr lang="en-US" altLang="zh-CN">
                <a:ea typeface="宋体" panose="02010600030101010101" pitchFamily="2" charset="-122"/>
              </a:rPr>
              <a:t>countNum </a:t>
            </a:r>
            <a:r>
              <a:rPr lang="zh-CN" altLang="en-US">
                <a:ea typeface="宋体" panose="02010600030101010101" pitchFamily="2" charset="-122"/>
              </a:rPr>
              <a:t>个数</a:t>
            </a:r>
            <a:r>
              <a:rPr lang="en-US" altLang="zh-CN">
                <a:ea typeface="宋体" panose="02010600030101010101" pitchFamily="2" charset="-122"/>
              </a:rPr>
              <a:t>[first </a:t>
            </a:r>
            <a:r>
              <a:rPr lang="zh-CN" altLang="en-US">
                <a:ea typeface="宋体" panose="02010600030101010101" pitchFamily="2" charset="-122"/>
              </a:rPr>
              <a:t>和 </a:t>
            </a:r>
            <a:r>
              <a:rPr lang="en-US" altLang="zh-CN">
                <a:ea typeface="宋体" panose="02010600030101010101" pitchFamily="2" charset="-122"/>
              </a:rPr>
              <a:t>helper </a:t>
            </a:r>
            <a:r>
              <a:rPr lang="zh-CN" altLang="en-US">
                <a:ea typeface="宋体" panose="02010600030101010101" pitchFamily="2" charset="-122"/>
              </a:rPr>
              <a:t>会对应的移动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 (int j = 0; j &lt; countNum - 1; j++) {// 3</a:t>
            </a:r>
            <a:endParaRPr lang="en-US" altLang="zh-CN">
              <a:ea typeface="宋体" panose="02010600030101010101" pitchFamily="2" charset="-122"/>
            </a:endParaRPr>
          </a:p>
          <a:p>
            <a:pPr eaLnBrk="1" hangingPunct="1"/>
            <a:r>
              <a:rPr lang="en-US" altLang="zh-CN">
                <a:ea typeface="宋体" panose="02010600030101010101" pitchFamily="2" charset="-122"/>
              </a:rPr>
              <a:t>				first = first.getNext();</a:t>
            </a:r>
            <a:endParaRPr lang="en-US" altLang="zh-CN">
              <a:ea typeface="宋体" panose="02010600030101010101" pitchFamily="2" charset="-122"/>
            </a:endParaRPr>
          </a:p>
          <a:p>
            <a:pPr eaLnBrk="1" hangingPunct="1"/>
            <a:r>
              <a:rPr lang="en-US" altLang="zh-CN">
                <a:ea typeface="宋体" panose="02010600030101010101" pitchFamily="2" charset="-122"/>
              </a:rPr>
              <a:t>				helper = helper.getNext();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输出出圈的人的信息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a:t>
            </a:r>
            <a:r>
              <a:rPr lang="zh-CN" altLang="en-US">
                <a:ea typeface="宋体" panose="02010600030101010101" pitchFamily="2" charset="-122"/>
              </a:rPr>
              <a:t>小孩</a:t>
            </a:r>
            <a:r>
              <a:rPr lang="en-US" altLang="zh-CN">
                <a:ea typeface="宋体" panose="02010600030101010101" pitchFamily="2" charset="-122"/>
              </a:rPr>
              <a:t>%d</a:t>
            </a:r>
            <a:r>
              <a:rPr lang="zh-CN" altLang="en-US">
                <a:ea typeface="宋体" panose="02010600030101010101" pitchFamily="2" charset="-122"/>
              </a:rPr>
              <a:t>出圈</a:t>
            </a:r>
            <a:r>
              <a:rPr lang="en-US" altLang="zh-CN">
                <a:ea typeface="宋体" panose="02010600030101010101" pitchFamily="2" charset="-122"/>
              </a:rPr>
              <a:t>\n", first.getNo());</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将</a:t>
            </a:r>
            <a:r>
              <a:rPr lang="en-US" altLang="zh-CN">
                <a:ea typeface="宋体" panose="02010600030101010101" pitchFamily="2" charset="-122"/>
              </a:rPr>
              <a:t>first </a:t>
            </a:r>
            <a:r>
              <a:rPr lang="zh-CN" altLang="en-US">
                <a:ea typeface="宋体" panose="02010600030101010101" pitchFamily="2" charset="-122"/>
              </a:rPr>
              <a:t>指向的节点删除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first = first.getNext();</a:t>
            </a:r>
            <a:endParaRPr lang="en-US" altLang="zh-CN">
              <a:ea typeface="宋体" panose="02010600030101010101" pitchFamily="2" charset="-122"/>
            </a:endParaRPr>
          </a:p>
          <a:p>
            <a:pPr eaLnBrk="1" hangingPunct="1"/>
            <a:r>
              <a:rPr lang="en-US" altLang="zh-CN">
                <a:ea typeface="宋体" panose="02010600030101010101" pitchFamily="2" charset="-122"/>
              </a:rPr>
              <a:t>			helper.setNext(first);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当</a:t>
            </a:r>
            <a:r>
              <a:rPr lang="en-US" altLang="zh-CN">
                <a:ea typeface="宋体" panose="02010600030101010101" pitchFamily="2" charset="-122"/>
              </a:rPr>
              <a:t>while</a:t>
            </a:r>
            <a:r>
              <a:rPr lang="zh-CN" altLang="en-US">
                <a:ea typeface="宋体" panose="02010600030101010101" pitchFamily="2" charset="-122"/>
              </a:rPr>
              <a:t>结束后</a:t>
            </a:r>
            <a:r>
              <a:rPr lang="en-US" altLang="zh-CN">
                <a:ea typeface="宋体" panose="02010600030101010101" pitchFamily="2" charset="-122"/>
              </a:rPr>
              <a:t>, </a:t>
            </a:r>
            <a:r>
              <a:rPr lang="zh-CN" altLang="en-US">
                <a:ea typeface="宋体" panose="02010600030101010101" pitchFamily="2" charset="-122"/>
              </a:rPr>
              <a:t>只有一个人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a:t>
            </a:r>
            <a:r>
              <a:rPr lang="zh-CN" altLang="en-US">
                <a:ea typeface="宋体" panose="02010600030101010101" pitchFamily="2" charset="-122"/>
              </a:rPr>
              <a:t>最后留在圈的人是 小孩编号为 </a:t>
            </a:r>
            <a:r>
              <a:rPr lang="en-US" altLang="zh-CN">
                <a:ea typeface="宋体" panose="02010600030101010101" pitchFamily="2" charset="-122"/>
              </a:rPr>
              <a:t>%d\n", first.getNo());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遍历单向的环形链表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showBoy() {</a:t>
            </a:r>
            <a:endParaRPr lang="en-US" altLang="zh-CN">
              <a:ea typeface="宋体" panose="02010600030101010101" pitchFamily="2" charset="-122"/>
            </a:endParaRPr>
          </a:p>
          <a:p>
            <a:pPr eaLnBrk="1" hangingPunct="1"/>
            <a:r>
              <a:rPr lang="en-US" altLang="zh-CN">
                <a:ea typeface="宋体" panose="02010600030101010101" pitchFamily="2" charset="-122"/>
              </a:rPr>
              <a:t>		if (first.getNext()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没有任何小孩</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a:t>
            </a:r>
            <a:r>
              <a:rPr lang="en-US" altLang="zh-CN">
                <a:ea typeface="宋体" panose="02010600030101010101" pitchFamily="2" charset="-122"/>
              </a:rPr>
              <a:t>first</a:t>
            </a:r>
            <a:r>
              <a:rPr lang="zh-CN" altLang="en-US">
                <a:ea typeface="宋体" panose="02010600030101010101" pitchFamily="2" charset="-122"/>
              </a:rPr>
              <a:t>不能动，还是借助一个辅助指针完成遍历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 curBoy = first;</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小孩编号 </a:t>
            </a:r>
            <a:r>
              <a:rPr lang="en-US" altLang="zh-CN">
                <a:ea typeface="宋体" panose="02010600030101010101" pitchFamily="2" charset="-122"/>
              </a:rPr>
              <a:t>%d\n", curBoy.getNo());</a:t>
            </a:r>
            <a:endParaRPr lang="en-US" altLang="zh-CN">
              <a:ea typeface="宋体" panose="02010600030101010101" pitchFamily="2" charset="-122"/>
            </a:endParaRPr>
          </a:p>
          <a:p>
            <a:pPr eaLnBrk="1" hangingPunct="1"/>
            <a:r>
              <a:rPr lang="en-US" altLang="zh-CN">
                <a:ea typeface="宋体" panose="02010600030101010101" pitchFamily="2" charset="-122"/>
              </a:rPr>
              <a:t>			if (curBoy.getNext() == first)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curBoy = curBoy.getNext(); // curBoy</a:t>
            </a:r>
            <a:r>
              <a:rPr lang="zh-CN" altLang="en-US">
                <a:ea typeface="宋体" panose="02010600030101010101" pitchFamily="2" charset="-122"/>
              </a:rPr>
              <a:t>后移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Josephu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创建</a:t>
            </a:r>
            <a:r>
              <a:rPr lang="en-US" altLang="zh-CN">
                <a:ea typeface="宋体" panose="02010600030101010101" pitchFamily="2" charset="-122"/>
              </a:rPr>
              <a:t>BoyGame</a:t>
            </a:r>
            <a:endParaRPr lang="en-US" altLang="zh-CN">
              <a:ea typeface="宋体" panose="02010600030101010101" pitchFamily="2" charset="-122"/>
            </a:endParaRPr>
          </a:p>
          <a:p>
            <a:pPr eaLnBrk="1" hangingPunct="1"/>
            <a:r>
              <a:rPr lang="en-US" altLang="zh-CN">
                <a:ea typeface="宋体" panose="02010600030101010101" pitchFamily="2" charset="-122"/>
              </a:rPr>
              <a:t>		BoyGame boyGame = new BoyGame();</a:t>
            </a:r>
            <a:endParaRPr lang="en-US" altLang="zh-CN">
              <a:ea typeface="宋体" panose="02010600030101010101" pitchFamily="2" charset="-122"/>
            </a:endParaRPr>
          </a:p>
          <a:p>
            <a:pPr eaLnBrk="1" hangingPunct="1"/>
            <a:r>
              <a:rPr lang="en-US" altLang="zh-CN">
                <a:ea typeface="宋体" panose="02010600030101010101" pitchFamily="2" charset="-122"/>
              </a:rPr>
              <a:t>	    boyGame.addBoy(5);</a:t>
            </a:r>
            <a:endParaRPr lang="en-US" altLang="zh-CN">
              <a:ea typeface="宋体" panose="02010600030101010101" pitchFamily="2" charset="-122"/>
            </a:endParaRPr>
          </a:p>
          <a:p>
            <a:pPr eaLnBrk="1" hangingPunct="1"/>
            <a:r>
              <a:rPr lang="en-US" altLang="zh-CN">
                <a:ea typeface="宋体" panose="02010600030101010101" pitchFamily="2" charset="-122"/>
              </a:rPr>
              <a:t>	    boyGame.showBoy();</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a:t>
            </a:r>
            <a:r>
              <a:rPr lang="en-US" altLang="zh-CN">
                <a:ea typeface="宋体" panose="02010600030101010101" pitchFamily="2" charset="-122"/>
              </a:rPr>
              <a:t>countBoy</a:t>
            </a:r>
            <a:r>
              <a:rPr lang="zh-CN" altLang="en-US">
                <a:ea typeface="宋体" panose="02010600030101010101" pitchFamily="2" charset="-122"/>
              </a:rPr>
              <a:t>方法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boyGame.countBoy(1,2,5);</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定义</a:t>
            </a:r>
            <a:r>
              <a:rPr lang="en-US" altLang="zh-CN">
                <a:ea typeface="宋体" panose="02010600030101010101" pitchFamily="2" charset="-122"/>
              </a:rPr>
              <a:t>Boy</a:t>
            </a:r>
            <a:r>
              <a:rPr lang="zh-CN" altLang="en-US">
                <a:ea typeface="宋体" panose="02010600030101010101" pitchFamily="2" charset="-122"/>
              </a:rPr>
              <a:t>类</a:t>
            </a:r>
            <a:endParaRPr lang="zh-CN" altLang="en-US">
              <a:ea typeface="宋体" panose="02010600030101010101" pitchFamily="2" charset="-122"/>
            </a:endParaRPr>
          </a:p>
          <a:p>
            <a:pPr eaLnBrk="1" hangingPunct="1"/>
            <a:r>
              <a:rPr lang="en-US" altLang="zh-CN">
                <a:ea typeface="宋体" panose="02010600030101010101" pitchFamily="2" charset="-122"/>
              </a:rPr>
              <a:t>class Boy {</a:t>
            </a:r>
            <a:endParaRPr lang="en-US" altLang="zh-CN">
              <a:ea typeface="宋体" panose="02010600030101010101" pitchFamily="2" charset="-122"/>
            </a:endParaRPr>
          </a:p>
          <a:p>
            <a:pPr eaLnBrk="1" hangingPunct="1"/>
            <a:r>
              <a:rPr lang="en-US" altLang="zh-CN">
                <a:ea typeface="宋体" panose="02010600030101010101" pitchFamily="2" charset="-122"/>
              </a:rPr>
              <a:t>	private int no;</a:t>
            </a:r>
            <a:endParaRPr lang="en-US" altLang="zh-CN">
              <a:ea typeface="宋体" panose="02010600030101010101" pitchFamily="2" charset="-122"/>
            </a:endParaRPr>
          </a:p>
          <a:p>
            <a:pPr eaLnBrk="1" hangingPunct="1"/>
            <a:r>
              <a:rPr lang="en-US" altLang="zh-CN">
                <a:ea typeface="宋体" panose="02010600030101010101" pitchFamily="2" charset="-122"/>
              </a:rPr>
              <a:t>	private Boy next;// </a:t>
            </a:r>
            <a:r>
              <a:rPr lang="zh-CN" altLang="en-US">
                <a:ea typeface="宋体" panose="02010600030101010101" pitchFamily="2" charset="-122"/>
              </a:rPr>
              <a:t>默认</a:t>
            </a:r>
            <a:r>
              <a:rPr lang="en-US" altLang="zh-CN">
                <a:ea typeface="宋体" panose="02010600030101010101" pitchFamily="2" charset="-122"/>
              </a:rPr>
              <a:t>next </a:t>
            </a:r>
            <a:r>
              <a:rPr lang="zh-CN" altLang="en-US">
                <a:ea typeface="宋体" panose="02010600030101010101" pitchFamily="2" charset="-122"/>
              </a:rPr>
              <a:t>为</a:t>
            </a:r>
            <a:r>
              <a:rPr lang="en-US" altLang="zh-CN">
                <a:ea typeface="宋体" panose="02010600030101010101" pitchFamily="2" charset="-122"/>
              </a:rPr>
              <a:t>null</a:t>
            </a:r>
            <a:endParaRPr lang="en-US" altLang="zh-CN">
              <a:ea typeface="宋体" panose="02010600030101010101" pitchFamily="2" charset="-122"/>
            </a:endParaRPr>
          </a:p>
          <a:p>
            <a:pPr eaLnBrk="1" hangingPunct="1"/>
            <a:r>
              <a:rPr lang="en-US" altLang="zh-CN">
                <a:ea typeface="宋体" panose="02010600030101010101" pitchFamily="2" charset="-122"/>
              </a:rPr>
              <a:t>	public Boy(int bNo) {</a:t>
            </a:r>
            <a:endParaRPr lang="en-US" altLang="zh-CN">
              <a:ea typeface="宋体" panose="02010600030101010101" pitchFamily="2" charset="-122"/>
            </a:endParaRPr>
          </a:p>
          <a:p>
            <a:pPr eaLnBrk="1" hangingPunct="1"/>
            <a:r>
              <a:rPr lang="en-US" altLang="zh-CN">
                <a:ea typeface="宋体" panose="02010600030101010101" pitchFamily="2" charset="-122"/>
              </a:rPr>
              <a:t>		no = bNo;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int getNo() {</a:t>
            </a:r>
            <a:endParaRPr lang="en-US" altLang="zh-CN">
              <a:ea typeface="宋体" panose="02010600030101010101" pitchFamily="2" charset="-122"/>
            </a:endParaRPr>
          </a:p>
          <a:p>
            <a:pPr eaLnBrk="1" hangingPunct="1"/>
            <a:r>
              <a:rPr lang="en-US" altLang="zh-CN">
                <a:ea typeface="宋体" panose="02010600030101010101" pitchFamily="2" charset="-122"/>
              </a:rPr>
              <a:t>		return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setNo(int no) {</a:t>
            </a:r>
            <a:endParaRPr lang="en-US" altLang="zh-CN">
              <a:ea typeface="宋体" panose="02010600030101010101" pitchFamily="2" charset="-122"/>
            </a:endParaRPr>
          </a:p>
          <a:p>
            <a:pPr eaLnBrk="1" hangingPunct="1"/>
            <a:r>
              <a:rPr lang="en-US" altLang="zh-CN">
                <a:ea typeface="宋体" panose="02010600030101010101" pitchFamily="2" charset="-122"/>
              </a:rPr>
              <a:t>		this.no = no;</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Boy getNext() {</a:t>
            </a:r>
            <a:endParaRPr lang="en-US" altLang="zh-CN">
              <a:ea typeface="宋体" panose="02010600030101010101" pitchFamily="2" charset="-122"/>
            </a:endParaRPr>
          </a:p>
          <a:p>
            <a:pPr eaLnBrk="1" hangingPunct="1"/>
            <a:r>
              <a:rPr lang="en-US" altLang="zh-CN">
                <a:ea typeface="宋体" panose="02010600030101010101" pitchFamily="2" charset="-122"/>
              </a:rPr>
              <a:t>		return 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void setNext(Boy next) {</a:t>
            </a:r>
            <a:endParaRPr lang="en-US" altLang="zh-CN">
              <a:ea typeface="宋体" panose="02010600030101010101" pitchFamily="2" charset="-122"/>
            </a:endParaRPr>
          </a:p>
          <a:p>
            <a:pPr eaLnBrk="1" hangingPunct="1"/>
            <a:r>
              <a:rPr lang="en-US" altLang="zh-CN">
                <a:ea typeface="宋体" panose="02010600030101010101" pitchFamily="2" charset="-122"/>
              </a:rPr>
              <a:t>		this.next = 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编写核心类</a:t>
            </a:r>
            <a:r>
              <a:rPr lang="en-US" altLang="zh-CN">
                <a:ea typeface="宋体" panose="02010600030101010101" pitchFamily="2" charset="-122"/>
              </a:rPr>
              <a:t>BoyGame</a:t>
            </a:r>
            <a:endParaRPr lang="en-US" altLang="zh-CN">
              <a:ea typeface="宋体" panose="02010600030101010101" pitchFamily="2" charset="-122"/>
            </a:endParaRPr>
          </a:p>
          <a:p>
            <a:pPr eaLnBrk="1" hangingPunct="1"/>
            <a:r>
              <a:rPr lang="en-US" altLang="zh-CN">
                <a:ea typeface="宋体" panose="02010600030101010101" pitchFamily="2" charset="-122"/>
              </a:rPr>
              <a:t>class BoyGame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定义一个初始的头结点</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private Boy first = new Boy(-1);</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添加小孩</a:t>
            </a:r>
            <a:r>
              <a:rPr lang="en-US" altLang="zh-CN">
                <a:ea typeface="宋体" panose="02010600030101010101" pitchFamily="2" charset="-122"/>
              </a:rPr>
              <a:t>【</a:t>
            </a:r>
            <a:r>
              <a:rPr lang="zh-CN" altLang="en-US">
                <a:ea typeface="宋体" panose="02010600030101010101" pitchFamily="2" charset="-122"/>
              </a:rPr>
              <a:t>形成一个单向环形的链表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nums </a:t>
            </a:r>
            <a:r>
              <a:rPr lang="zh-CN" altLang="en-US">
                <a:ea typeface="宋体" panose="02010600030101010101" pitchFamily="2" charset="-122"/>
              </a:rPr>
              <a:t>： 表示共有几个小孩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addBoy(int nums) {</a:t>
            </a:r>
            <a:endParaRPr lang="en-US" altLang="zh-CN">
              <a:ea typeface="宋体" panose="02010600030101010101" pitchFamily="2" charset="-122"/>
            </a:endParaRPr>
          </a:p>
          <a:p>
            <a:pPr eaLnBrk="1" hangingPunct="1"/>
            <a:r>
              <a:rPr lang="en-US" altLang="zh-CN">
                <a:ea typeface="宋体" panose="02010600030101010101" pitchFamily="2" charset="-122"/>
              </a:rPr>
              <a:t>		if (nums &lt; 1) {</a:t>
            </a:r>
            <a:endParaRPr lang="en-US" altLang="zh-CN">
              <a:ea typeface="宋体" panose="02010600030101010101" pitchFamily="2" charset="-122"/>
            </a:endParaRPr>
          </a:p>
          <a:p>
            <a:pPr eaLnBrk="1" hangingPunct="1"/>
            <a:r>
              <a:rPr lang="en-US" altLang="zh-CN">
                <a:ea typeface="宋体" panose="02010600030101010101" pitchFamily="2" charset="-122"/>
              </a:rPr>
              <a:t>			System.out.println("nums</a:t>
            </a:r>
            <a:r>
              <a:rPr lang="zh-CN" altLang="en-US">
                <a:ea typeface="宋体" panose="02010600030101010101" pitchFamily="2" charset="-122"/>
              </a:rPr>
              <a:t>的值不正确</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在形成环形链表时，需要一个辅助指针</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 curBoy = null;</a:t>
            </a:r>
            <a:endParaRPr lang="en-US" altLang="zh-CN">
              <a:ea typeface="宋体" panose="02010600030101010101" pitchFamily="2" charset="-122"/>
            </a:endParaRPr>
          </a:p>
          <a:p>
            <a:pPr eaLnBrk="1" hangingPunct="1"/>
            <a:r>
              <a:rPr lang="en-US" altLang="zh-CN">
                <a:ea typeface="宋体" panose="02010600030101010101" pitchFamily="2" charset="-122"/>
              </a:rPr>
              <a:t>		for (int i = 1; i &lt;= nums;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更加编号创建小孩对象</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 boy = new Boy(i);</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如果是第一个小孩</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(i == 1) {</a:t>
            </a:r>
            <a:endParaRPr lang="en-US" altLang="zh-CN">
              <a:ea typeface="宋体" panose="02010600030101010101" pitchFamily="2" charset="-122"/>
            </a:endParaRPr>
          </a:p>
          <a:p>
            <a:pPr eaLnBrk="1" hangingPunct="1"/>
            <a:r>
              <a:rPr lang="en-US" altLang="zh-CN">
                <a:ea typeface="宋体" panose="02010600030101010101" pitchFamily="2" charset="-122"/>
              </a:rPr>
              <a:t>				first = boy;</a:t>
            </a:r>
            <a:endParaRPr lang="en-US" altLang="zh-CN">
              <a:ea typeface="宋体" panose="02010600030101010101" pitchFamily="2" charset="-122"/>
            </a:endParaRPr>
          </a:p>
          <a:p>
            <a:pPr eaLnBrk="1" hangingPunct="1"/>
            <a:r>
              <a:rPr lang="en-US" altLang="zh-CN">
                <a:ea typeface="宋体" panose="02010600030101010101" pitchFamily="2" charset="-122"/>
              </a:rPr>
              <a:t>				first.setNext(first);// </a:t>
            </a:r>
            <a:r>
              <a:rPr lang="zh-CN" altLang="en-US">
                <a:ea typeface="宋体" panose="02010600030101010101" pitchFamily="2" charset="-122"/>
              </a:rPr>
              <a:t>形成一个环形的链表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curBoy = first;</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curBoy.setNext(boy);</a:t>
            </a:r>
            <a:endParaRPr lang="en-US" altLang="zh-CN">
              <a:ea typeface="宋体" panose="02010600030101010101" pitchFamily="2" charset="-122"/>
            </a:endParaRPr>
          </a:p>
          <a:p>
            <a:pPr eaLnBrk="1" hangingPunct="1"/>
            <a:r>
              <a:rPr lang="en-US" altLang="zh-CN">
                <a:ea typeface="宋体" panose="02010600030101010101" pitchFamily="2" charset="-122"/>
              </a:rPr>
              <a:t>				boy.setNext(first);</a:t>
            </a:r>
            <a:endParaRPr lang="en-US" altLang="zh-CN">
              <a:ea typeface="宋体" panose="02010600030101010101" pitchFamily="2" charset="-122"/>
            </a:endParaRPr>
          </a:p>
          <a:p>
            <a:pPr eaLnBrk="1" hangingPunct="1"/>
            <a:r>
              <a:rPr lang="en-US" altLang="zh-CN">
                <a:ea typeface="宋体" panose="02010600030101010101" pitchFamily="2" charset="-122"/>
              </a:rPr>
              <a:t>				curBoy = boy;</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编写方法</a:t>
            </a:r>
            <a:r>
              <a:rPr lang="en-US" altLang="zh-CN">
                <a:ea typeface="宋体" panose="02010600030101010101" pitchFamily="2" charset="-122"/>
              </a:rPr>
              <a:t>countBoy, </a:t>
            </a:r>
            <a:r>
              <a:rPr lang="zh-CN" altLang="en-US">
                <a:ea typeface="宋体" panose="02010600030101010101" pitchFamily="2" charset="-122"/>
              </a:rPr>
              <a:t>完成游戏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startNo </a:t>
            </a:r>
            <a:r>
              <a:rPr lang="zh-CN" altLang="en-US">
                <a:ea typeface="宋体" panose="02010600030101010101" pitchFamily="2" charset="-122"/>
              </a:rPr>
              <a:t>从第几个人开始数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countNum </a:t>
            </a:r>
            <a:r>
              <a:rPr lang="zh-CN" altLang="en-US">
                <a:ea typeface="宋体" panose="02010600030101010101" pitchFamily="2" charset="-122"/>
              </a:rPr>
              <a:t>数几下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nums: </a:t>
            </a:r>
            <a:r>
              <a:rPr lang="zh-CN" altLang="en-US">
                <a:ea typeface="宋体" panose="02010600030101010101" pitchFamily="2" charset="-122"/>
              </a:rPr>
              <a:t>一共多少人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countBoy(int startNo, int countNum, int nums)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对参数进行判断</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(first.getNext() == null || startNo &lt; 1 || startNo &gt; nums)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参数有误，重新输入</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完成游戏的思路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完成游戏的思路分析</a:t>
            </a:r>
            <a:r>
              <a:rPr lang="en-US" altLang="zh-CN">
                <a:ea typeface="宋体" panose="02010600030101010101" pitchFamily="2" charset="-122"/>
              </a:rPr>
              <a:t>-&gt;</a:t>
            </a:r>
            <a:r>
              <a:rPr lang="zh-CN" altLang="en-US">
                <a:ea typeface="宋体" panose="02010600030101010101" pitchFamily="2" charset="-122"/>
              </a:rPr>
              <a:t>实现代码</a:t>
            </a:r>
            <a:endParaRPr lang="zh-CN" altLang="en-US">
              <a:ea typeface="宋体" panose="02010600030101010101" pitchFamily="2" charset="-122"/>
            </a:endParaRPr>
          </a:p>
          <a:p>
            <a:pPr eaLnBrk="1" hangingPunct="1"/>
            <a:r>
              <a:rPr lang="zh-CN" altLang="en-US">
                <a:ea typeface="宋体" panose="02010600030101010101" pitchFamily="2" charset="-122"/>
              </a:rPr>
              <a:t>		 * </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1) </a:t>
            </a:r>
            <a:r>
              <a:rPr lang="zh-CN" altLang="en-US">
                <a:ea typeface="宋体" panose="02010600030101010101" pitchFamily="2" charset="-122"/>
              </a:rPr>
              <a:t>在</a:t>
            </a:r>
            <a:r>
              <a:rPr lang="en-US" altLang="zh-CN">
                <a:ea typeface="宋体" panose="02010600030101010101" pitchFamily="2" charset="-122"/>
              </a:rPr>
              <a:t>first </a:t>
            </a:r>
            <a:r>
              <a:rPr lang="zh-CN" altLang="en-US">
                <a:ea typeface="宋体" panose="02010600030101010101" pitchFamily="2" charset="-122"/>
              </a:rPr>
              <a:t>前面 设计一个辅助指针（</a:t>
            </a:r>
            <a:r>
              <a:rPr lang="en-US" altLang="zh-CN">
                <a:ea typeface="宋体" panose="02010600030101010101" pitchFamily="2" charset="-122"/>
              </a:rPr>
              <a:t>helper</a:t>
            </a: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即将</a:t>
            </a:r>
            <a:r>
              <a:rPr lang="en-US" altLang="zh-CN">
                <a:ea typeface="宋体" panose="02010600030101010101" pitchFamily="2" charset="-122"/>
              </a:rPr>
              <a:t>helper </a:t>
            </a:r>
            <a:r>
              <a:rPr lang="zh-CN" altLang="en-US">
                <a:ea typeface="宋体" panose="02010600030101010101" pitchFamily="2" charset="-122"/>
              </a:rPr>
              <a:t>指针定位到 </a:t>
            </a:r>
            <a:r>
              <a:rPr lang="en-US" altLang="zh-CN">
                <a:ea typeface="宋体" panose="02010600030101010101" pitchFamily="2" charset="-122"/>
              </a:rPr>
              <a:t>first </a:t>
            </a:r>
            <a:r>
              <a:rPr lang="zh-CN" altLang="en-US">
                <a:ea typeface="宋体" panose="02010600030101010101" pitchFamily="2" charset="-122"/>
              </a:rPr>
              <a:t>前面 </a:t>
            </a:r>
            <a:r>
              <a:rPr lang="en-US" altLang="zh-CN">
                <a:ea typeface="宋体" panose="02010600030101010101" pitchFamily="2" charset="-122"/>
              </a:rPr>
              <a:t>2) </a:t>
            </a:r>
            <a:r>
              <a:rPr lang="zh-CN" altLang="en-US">
                <a:ea typeface="宋体" panose="02010600030101010101" pitchFamily="2" charset="-122"/>
              </a:rPr>
              <a:t>将</a:t>
            </a:r>
            <a:r>
              <a:rPr lang="en-US" altLang="zh-CN">
                <a:ea typeface="宋体" panose="02010600030101010101" pitchFamily="2" charset="-122"/>
              </a:rPr>
              <a:t>first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指针移动到 </a:t>
            </a:r>
            <a:r>
              <a:rPr lang="en-US" altLang="zh-CN">
                <a:ea typeface="宋体" panose="02010600030101010101" pitchFamily="2" charset="-122"/>
              </a:rPr>
              <a:t>startNo </a:t>
            </a:r>
            <a:r>
              <a:rPr lang="zh-CN" altLang="en-US">
                <a:ea typeface="宋体" panose="02010600030101010101" pitchFamily="2" charset="-122"/>
              </a:rPr>
              <a:t>这个小孩</a:t>
            </a:r>
            <a:r>
              <a:rPr lang="en-US" altLang="zh-CN">
                <a:ea typeface="宋体" panose="02010600030101010101" pitchFamily="2" charset="-122"/>
              </a:rPr>
              <a:t>(helper </a:t>
            </a:r>
            <a:r>
              <a:rPr lang="zh-CN" altLang="en-US">
                <a:ea typeface="宋体" panose="02010600030101010101" pitchFamily="2" charset="-122"/>
              </a:rPr>
              <a:t>对应移动</a:t>
            </a:r>
            <a:r>
              <a:rPr lang="en-US" altLang="zh-CN">
                <a:ea typeface="宋体" panose="02010600030101010101" pitchFamily="2" charset="-122"/>
              </a:rPr>
              <a:t>) 3) </a:t>
            </a:r>
            <a:r>
              <a:rPr lang="zh-CN" altLang="en-US">
                <a:ea typeface="宋体" panose="02010600030101010101" pitchFamily="2" charset="-122"/>
              </a:rPr>
              <a:t>开始数 </a:t>
            </a:r>
            <a:r>
              <a:rPr lang="en-US" altLang="zh-CN">
                <a:ea typeface="宋体" panose="02010600030101010101" pitchFamily="2" charset="-122"/>
              </a:rPr>
              <a:t>countNum </a:t>
            </a:r>
            <a:r>
              <a:rPr lang="zh-CN" altLang="en-US">
                <a:ea typeface="宋体" panose="02010600030101010101" pitchFamily="2" charset="-122"/>
              </a:rPr>
              <a:t>个数</a:t>
            </a:r>
            <a:r>
              <a:rPr lang="en-US" altLang="zh-CN">
                <a:ea typeface="宋体" panose="02010600030101010101" pitchFamily="2" charset="-122"/>
              </a:rPr>
              <a:t>[first </a:t>
            </a:r>
            <a:r>
              <a:rPr lang="zh-CN" altLang="en-US">
                <a:ea typeface="宋体" panose="02010600030101010101" pitchFamily="2" charset="-122"/>
              </a:rPr>
              <a:t>和 </a:t>
            </a:r>
            <a:r>
              <a:rPr lang="en-US" altLang="zh-CN">
                <a:ea typeface="宋体" panose="02010600030101010101" pitchFamily="2" charset="-122"/>
              </a:rPr>
              <a:t>helper</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会对应的移动</a:t>
            </a:r>
            <a:r>
              <a:rPr lang="en-US" altLang="zh-CN">
                <a:ea typeface="宋体" panose="02010600030101010101" pitchFamily="2" charset="-122"/>
              </a:rPr>
              <a:t>] 4) </a:t>
            </a:r>
            <a:r>
              <a:rPr lang="zh-CN" altLang="en-US">
                <a:ea typeface="宋体" panose="02010600030101010101" pitchFamily="2" charset="-122"/>
              </a:rPr>
              <a:t>删除</a:t>
            </a:r>
            <a:r>
              <a:rPr lang="en-US" altLang="zh-CN">
                <a:ea typeface="宋体" panose="02010600030101010101" pitchFamily="2" charset="-122"/>
              </a:rPr>
              <a:t>first </a:t>
            </a:r>
            <a:r>
              <a:rPr lang="zh-CN" altLang="en-US">
                <a:ea typeface="宋体" panose="02010600030101010101" pitchFamily="2" charset="-122"/>
              </a:rPr>
              <a:t>指向的这个小孩节点 </a:t>
            </a:r>
            <a:r>
              <a:rPr lang="en-US" altLang="zh-CN">
                <a:ea typeface="宋体" panose="02010600030101010101" pitchFamily="2" charset="-122"/>
              </a:rPr>
              <a:t>5) </a:t>
            </a:r>
            <a:r>
              <a:rPr lang="zh-CN" altLang="en-US">
                <a:ea typeface="宋体" panose="02010600030101010101" pitchFamily="2" charset="-122"/>
              </a:rPr>
              <a:t>思路</a:t>
            </a:r>
            <a:endParaRPr lang="zh-CN" altLang="en-US">
              <a:ea typeface="宋体" panose="02010600030101010101" pitchFamily="2" charset="-122"/>
            </a:endParaRPr>
          </a:p>
          <a:p>
            <a:pPr eaLnBrk="1" hangingPunct="1"/>
            <a:r>
              <a:rPr lang="zh-CN" altLang="en-US">
                <a:ea typeface="宋体" panose="02010600030101010101" pitchFamily="2" charset="-122"/>
              </a:rPr>
              <a:t>		 *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Boy helper = first;</a:t>
            </a:r>
            <a:endParaRPr lang="en-US" altLang="zh-CN">
              <a:ea typeface="宋体" panose="02010600030101010101" pitchFamily="2" charset="-122"/>
            </a:endParaRPr>
          </a:p>
          <a:p>
            <a:pPr eaLnBrk="1" hangingPunct="1"/>
            <a:r>
              <a:rPr lang="en-US" altLang="zh-CN">
                <a:ea typeface="宋体" panose="02010600030101010101" pitchFamily="2" charset="-122"/>
              </a:rPr>
              <a:t>		// 1)</a:t>
            </a:r>
            <a:r>
              <a:rPr lang="zh-CN" altLang="en-US">
                <a:ea typeface="宋体" panose="02010600030101010101" pitchFamily="2" charset="-122"/>
              </a:rPr>
              <a:t>即将</a:t>
            </a:r>
            <a:r>
              <a:rPr lang="en-US" altLang="zh-CN">
                <a:ea typeface="宋体" panose="02010600030101010101" pitchFamily="2" charset="-122"/>
              </a:rPr>
              <a:t>helper </a:t>
            </a:r>
            <a:r>
              <a:rPr lang="zh-CN" altLang="en-US">
                <a:ea typeface="宋体" panose="02010600030101010101" pitchFamily="2" charset="-122"/>
              </a:rPr>
              <a:t>指针定位到 </a:t>
            </a:r>
            <a:r>
              <a:rPr lang="en-US" altLang="zh-CN">
                <a:ea typeface="宋体" panose="02010600030101010101" pitchFamily="2" charset="-122"/>
              </a:rPr>
              <a:t>first </a:t>
            </a:r>
            <a:r>
              <a:rPr lang="zh-CN" altLang="en-US">
                <a:ea typeface="宋体" panose="02010600030101010101" pitchFamily="2" charset="-122"/>
              </a:rPr>
              <a:t>前面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(helper.getNext() == first)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helper = helper.getNext();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2)</a:t>
            </a:r>
            <a:r>
              <a:rPr lang="zh-CN" altLang="en-US">
                <a:ea typeface="宋体" panose="02010600030101010101" pitchFamily="2" charset="-122"/>
              </a:rPr>
              <a:t>将</a:t>
            </a:r>
            <a:r>
              <a:rPr lang="en-US" altLang="zh-CN">
                <a:ea typeface="宋体" panose="02010600030101010101" pitchFamily="2" charset="-122"/>
              </a:rPr>
              <a:t>first </a:t>
            </a:r>
            <a:r>
              <a:rPr lang="zh-CN" altLang="en-US">
                <a:ea typeface="宋体" panose="02010600030101010101" pitchFamily="2" charset="-122"/>
              </a:rPr>
              <a:t>指针移动到 </a:t>
            </a:r>
            <a:r>
              <a:rPr lang="en-US" altLang="zh-CN">
                <a:ea typeface="宋体" panose="02010600030101010101" pitchFamily="2" charset="-122"/>
              </a:rPr>
              <a:t>startNo </a:t>
            </a:r>
            <a:r>
              <a:rPr lang="zh-CN" altLang="en-US">
                <a:ea typeface="宋体" panose="02010600030101010101" pitchFamily="2" charset="-122"/>
              </a:rPr>
              <a:t>这个小孩</a:t>
            </a:r>
            <a:r>
              <a:rPr lang="en-US" altLang="zh-CN">
                <a:ea typeface="宋体" panose="02010600030101010101" pitchFamily="2" charset="-122"/>
              </a:rPr>
              <a:t>(helper </a:t>
            </a:r>
            <a:r>
              <a:rPr lang="zh-CN" altLang="en-US">
                <a:ea typeface="宋体" panose="02010600030101010101" pitchFamily="2" charset="-122"/>
              </a:rPr>
              <a:t>对应移动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 (int j = 0; j &lt; startNo - 1; j++) {</a:t>
            </a:r>
            <a:endParaRPr lang="en-US" altLang="zh-CN">
              <a:ea typeface="宋体" panose="02010600030101010101" pitchFamily="2" charset="-122"/>
            </a:endParaRPr>
          </a:p>
          <a:p>
            <a:pPr eaLnBrk="1" hangingPunct="1"/>
            <a:r>
              <a:rPr lang="en-US" altLang="zh-CN">
                <a:ea typeface="宋体" panose="02010600030101010101" pitchFamily="2" charset="-122"/>
              </a:rPr>
              <a:t>			first = first.getNext();</a:t>
            </a:r>
            <a:endParaRPr lang="en-US" altLang="zh-CN">
              <a:ea typeface="宋体" panose="02010600030101010101" pitchFamily="2" charset="-122"/>
            </a:endParaRPr>
          </a:p>
          <a:p>
            <a:pPr eaLnBrk="1" hangingPunct="1"/>
            <a:r>
              <a:rPr lang="en-US" altLang="zh-CN">
                <a:ea typeface="宋体" panose="02010600030101010101" pitchFamily="2" charset="-122"/>
              </a:rPr>
              <a:t>			helper = helper.getNext();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开始数数，按照给定的值，每数到一个小孩就出圈</a:t>
            </a:r>
            <a:r>
              <a:rPr lang="en-US" altLang="zh-CN">
                <a:ea typeface="宋体" panose="02010600030101010101" pitchFamily="2" charset="-122"/>
              </a:rPr>
              <a:t>, </a:t>
            </a:r>
            <a:r>
              <a:rPr lang="zh-CN" altLang="en-US">
                <a:ea typeface="宋体" panose="02010600030101010101" pitchFamily="2" charset="-122"/>
              </a:rPr>
              <a:t>直到环形链表只有一个节点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r>
              <a:rPr lang="en-US" altLang="zh-CN">
                <a:ea typeface="宋体" panose="02010600030101010101" pitchFamily="2" charset="-122"/>
              </a:rPr>
              <a:t>			if (helper == first)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只有一个人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3) </a:t>
            </a:r>
            <a:r>
              <a:rPr lang="zh-CN" altLang="en-US">
                <a:ea typeface="宋体" panose="02010600030101010101" pitchFamily="2" charset="-122"/>
              </a:rPr>
              <a:t>开始数 </a:t>
            </a:r>
            <a:r>
              <a:rPr lang="en-US" altLang="zh-CN">
                <a:ea typeface="宋体" panose="02010600030101010101" pitchFamily="2" charset="-122"/>
              </a:rPr>
              <a:t>countNum </a:t>
            </a:r>
            <a:r>
              <a:rPr lang="zh-CN" altLang="en-US">
                <a:ea typeface="宋体" panose="02010600030101010101" pitchFamily="2" charset="-122"/>
              </a:rPr>
              <a:t>个数</a:t>
            </a:r>
            <a:r>
              <a:rPr lang="en-US" altLang="zh-CN">
                <a:ea typeface="宋体" panose="02010600030101010101" pitchFamily="2" charset="-122"/>
              </a:rPr>
              <a:t>[first </a:t>
            </a:r>
            <a:r>
              <a:rPr lang="zh-CN" altLang="en-US">
                <a:ea typeface="宋体" panose="02010600030101010101" pitchFamily="2" charset="-122"/>
              </a:rPr>
              <a:t>和 </a:t>
            </a:r>
            <a:r>
              <a:rPr lang="en-US" altLang="zh-CN">
                <a:ea typeface="宋体" panose="02010600030101010101" pitchFamily="2" charset="-122"/>
              </a:rPr>
              <a:t>helper </a:t>
            </a:r>
            <a:r>
              <a:rPr lang="zh-CN" altLang="en-US">
                <a:ea typeface="宋体" panose="02010600030101010101" pitchFamily="2" charset="-122"/>
              </a:rPr>
              <a:t>会对应的移动</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 (int j = 0; j &lt; countNum - 1; j++) {// 3</a:t>
            </a:r>
            <a:endParaRPr lang="en-US" altLang="zh-CN">
              <a:ea typeface="宋体" panose="02010600030101010101" pitchFamily="2" charset="-122"/>
            </a:endParaRPr>
          </a:p>
          <a:p>
            <a:pPr eaLnBrk="1" hangingPunct="1"/>
            <a:r>
              <a:rPr lang="en-US" altLang="zh-CN">
                <a:ea typeface="宋体" panose="02010600030101010101" pitchFamily="2" charset="-122"/>
              </a:rPr>
              <a:t>				first = first.getNext();</a:t>
            </a:r>
            <a:endParaRPr lang="en-US" altLang="zh-CN">
              <a:ea typeface="宋体" panose="02010600030101010101" pitchFamily="2" charset="-122"/>
            </a:endParaRPr>
          </a:p>
          <a:p>
            <a:pPr eaLnBrk="1" hangingPunct="1"/>
            <a:r>
              <a:rPr lang="en-US" altLang="zh-CN">
                <a:ea typeface="宋体" panose="02010600030101010101" pitchFamily="2" charset="-122"/>
              </a:rPr>
              <a:t>				helper = helper.getNext();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输出出圈的人的信息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a:t>
            </a:r>
            <a:r>
              <a:rPr lang="zh-CN" altLang="en-US">
                <a:ea typeface="宋体" panose="02010600030101010101" pitchFamily="2" charset="-122"/>
              </a:rPr>
              <a:t>小孩</a:t>
            </a:r>
            <a:r>
              <a:rPr lang="en-US" altLang="zh-CN">
                <a:ea typeface="宋体" panose="02010600030101010101" pitchFamily="2" charset="-122"/>
              </a:rPr>
              <a:t>%d</a:t>
            </a:r>
            <a:r>
              <a:rPr lang="zh-CN" altLang="en-US">
                <a:ea typeface="宋体" panose="02010600030101010101" pitchFamily="2" charset="-122"/>
              </a:rPr>
              <a:t>出圈</a:t>
            </a:r>
            <a:r>
              <a:rPr lang="en-US" altLang="zh-CN">
                <a:ea typeface="宋体" panose="02010600030101010101" pitchFamily="2" charset="-122"/>
              </a:rPr>
              <a:t>\n", first.getNo());</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将</a:t>
            </a:r>
            <a:r>
              <a:rPr lang="en-US" altLang="zh-CN">
                <a:ea typeface="宋体" panose="02010600030101010101" pitchFamily="2" charset="-122"/>
              </a:rPr>
              <a:t>first </a:t>
            </a:r>
            <a:r>
              <a:rPr lang="zh-CN" altLang="en-US">
                <a:ea typeface="宋体" panose="02010600030101010101" pitchFamily="2" charset="-122"/>
              </a:rPr>
              <a:t>指向的节点删除</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first = first.getNext();</a:t>
            </a:r>
            <a:endParaRPr lang="en-US" altLang="zh-CN">
              <a:ea typeface="宋体" panose="02010600030101010101" pitchFamily="2" charset="-122"/>
            </a:endParaRPr>
          </a:p>
          <a:p>
            <a:pPr eaLnBrk="1" hangingPunct="1"/>
            <a:r>
              <a:rPr lang="en-US" altLang="zh-CN">
                <a:ea typeface="宋体" panose="02010600030101010101" pitchFamily="2" charset="-122"/>
              </a:rPr>
              <a:t>			helper.setNext(first);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当</a:t>
            </a:r>
            <a:r>
              <a:rPr lang="en-US" altLang="zh-CN">
                <a:ea typeface="宋体" panose="02010600030101010101" pitchFamily="2" charset="-122"/>
              </a:rPr>
              <a:t>while</a:t>
            </a:r>
            <a:r>
              <a:rPr lang="zh-CN" altLang="en-US">
                <a:ea typeface="宋体" panose="02010600030101010101" pitchFamily="2" charset="-122"/>
              </a:rPr>
              <a:t>结束后</a:t>
            </a:r>
            <a:r>
              <a:rPr lang="en-US" altLang="zh-CN">
                <a:ea typeface="宋体" panose="02010600030101010101" pitchFamily="2" charset="-122"/>
              </a:rPr>
              <a:t>, </a:t>
            </a:r>
            <a:r>
              <a:rPr lang="zh-CN" altLang="en-US">
                <a:ea typeface="宋体" panose="02010600030101010101" pitchFamily="2" charset="-122"/>
              </a:rPr>
              <a:t>只有一个人</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System.out.printf("</a:t>
            </a:r>
            <a:r>
              <a:rPr lang="zh-CN" altLang="en-US">
                <a:ea typeface="宋体" panose="02010600030101010101" pitchFamily="2" charset="-122"/>
              </a:rPr>
              <a:t>最后留在圈的人是 小孩编号为 </a:t>
            </a:r>
            <a:r>
              <a:rPr lang="en-US" altLang="zh-CN">
                <a:ea typeface="宋体" panose="02010600030101010101" pitchFamily="2" charset="-122"/>
              </a:rPr>
              <a:t>%d\n", first.getNo());</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遍历单向的环形链表</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void showBoy() {</a:t>
            </a:r>
            <a:endParaRPr lang="en-US" altLang="zh-CN">
              <a:ea typeface="宋体" panose="02010600030101010101" pitchFamily="2" charset="-122"/>
            </a:endParaRPr>
          </a:p>
          <a:p>
            <a:pPr eaLnBrk="1" hangingPunct="1"/>
            <a:r>
              <a:rPr lang="en-US" altLang="zh-CN">
                <a:ea typeface="宋体" panose="02010600030101010101" pitchFamily="2" charset="-122"/>
              </a:rPr>
              <a:t>		if (first.getNext() == null)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没有任何小孩</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因为</a:t>
            </a:r>
            <a:r>
              <a:rPr lang="en-US" altLang="zh-CN">
                <a:ea typeface="宋体" panose="02010600030101010101" pitchFamily="2" charset="-122"/>
              </a:rPr>
              <a:t>first</a:t>
            </a:r>
            <a:r>
              <a:rPr lang="zh-CN" altLang="en-US">
                <a:ea typeface="宋体" panose="02010600030101010101" pitchFamily="2" charset="-122"/>
              </a:rPr>
              <a:t>不能动，还是借助一个辅助指针完成遍历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Boy curBoy = first;</a:t>
            </a:r>
            <a:endParaRPr lang="en-US" altLang="zh-CN">
              <a:ea typeface="宋体" panose="02010600030101010101" pitchFamily="2" charset="-122"/>
            </a:endParaRPr>
          </a:p>
          <a:p>
            <a:pPr eaLnBrk="1" hangingPunct="1"/>
            <a:r>
              <a:rPr lang="en-US" altLang="zh-CN">
                <a:ea typeface="宋体" panose="02010600030101010101" pitchFamily="2" charset="-122"/>
              </a:rPr>
              <a:t>		while (true) {</a:t>
            </a:r>
            <a:endParaRPr lang="en-US" altLang="zh-CN">
              <a:ea typeface="宋体" panose="02010600030101010101" pitchFamily="2" charset="-122"/>
            </a:endParaRPr>
          </a:p>
          <a:p>
            <a:pPr eaLnBrk="1" hangingPunct="1"/>
            <a:r>
              <a:rPr lang="en-US" altLang="zh-CN">
                <a:ea typeface="宋体" panose="02010600030101010101" pitchFamily="2" charset="-122"/>
              </a:rPr>
              <a:t>			System.out.printf("</a:t>
            </a:r>
            <a:r>
              <a:rPr lang="zh-CN" altLang="en-US">
                <a:ea typeface="宋体" panose="02010600030101010101" pitchFamily="2" charset="-122"/>
              </a:rPr>
              <a:t>小孩编号 </a:t>
            </a:r>
            <a:r>
              <a:rPr lang="en-US" altLang="zh-CN">
                <a:ea typeface="宋体" panose="02010600030101010101" pitchFamily="2" charset="-122"/>
              </a:rPr>
              <a:t>%d\n", curBoy.getNo());</a:t>
            </a:r>
            <a:endParaRPr lang="en-US" altLang="zh-CN">
              <a:ea typeface="宋体" panose="02010600030101010101" pitchFamily="2" charset="-122"/>
            </a:endParaRPr>
          </a:p>
          <a:p>
            <a:pPr eaLnBrk="1" hangingPunct="1"/>
            <a:r>
              <a:rPr lang="en-US" altLang="zh-CN">
                <a:ea typeface="宋体" panose="02010600030101010101" pitchFamily="2" charset="-122"/>
              </a:rPr>
              <a:t>			if (curBoy.getNext() == first) {</a:t>
            </a:r>
            <a:endParaRPr lang="en-US" altLang="zh-CN">
              <a:ea typeface="宋体" panose="02010600030101010101" pitchFamily="2" charset="-122"/>
            </a:endParaRPr>
          </a:p>
          <a:p>
            <a:pPr eaLnBrk="1" hangingPunct="1"/>
            <a:r>
              <a:rPr lang="en-US" altLang="zh-CN">
                <a:ea typeface="宋体" panose="02010600030101010101" pitchFamily="2" charset="-122"/>
              </a:rPr>
              <a:t>				break;</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curBoy = curBoy.getNext(); // curBoy</a:t>
            </a:r>
            <a:r>
              <a:rPr lang="zh-CN" altLang="en-US">
                <a:ea typeface="宋体" panose="02010600030101010101" pitchFamily="2" charset="-122"/>
              </a:rPr>
              <a:t>后移</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 92 : </a:t>
            </a:r>
            <a:r>
              <a:rPr lang="en-US" altLang="zh-CN" sz="1200" kern="1200">
                <a:solidFill>
                  <a:schemeClr val="tx1"/>
                </a:solidFill>
                <a:latin typeface="+mn-lt"/>
                <a:ea typeface="+mn-ea"/>
                <a:cs typeface="+mn-cs"/>
              </a:rPr>
              <a:t>0 4 7 5 2 6 1 3 </a:t>
            </a:r>
            <a:endParaRPr lang="en-US" altLang="zh-CN">
              <a:ea typeface="宋体" panose="02010600030101010101" pitchFamily="2" charset="-122"/>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数组模拟栈的思路和步骤</a:t>
            </a:r>
            <a:r>
              <a:rPr lang="en-US" altLang="zh-CN">
                <a:ea typeface="宋体" panose="02010600030101010101" pitchFamily="2" charset="-122"/>
              </a:rPr>
              <a:t>:</a:t>
            </a:r>
            <a:endParaRPr lang="en-US" altLang="zh-CN">
              <a:ea typeface="宋体" panose="02010600030101010101" pitchFamily="2" charset="-122"/>
            </a:endParaRPr>
          </a:p>
          <a:p>
            <a:pPr algn="l">
              <a:lnSpc>
                <a:spcPct val="100000"/>
              </a:lnSpc>
              <a:spcBef>
                <a:spcPct val="50000"/>
              </a:spcBef>
              <a:buClrTx/>
              <a:buSzTx/>
              <a:buFontTx/>
              <a:buNone/>
              <a:defRPr/>
            </a:pPr>
            <a:r>
              <a:rPr kumimoji="1" lang="zh-CN" altLang="en-US" sz="1200" b="1">
                <a:latin typeface="Times New Roman" panose="02020603050405020304" pitchFamily="18" charset="0"/>
                <a:ea typeface="宋体" panose="02010600030101010101" pitchFamily="2" charset="-122"/>
              </a:rPr>
              <a:t>接下来要说明在堆栈中是如何对数据做存取。将数据输入至堆栈中称为“</a:t>
            </a:r>
            <a:r>
              <a:rPr kumimoji="1" lang="en-US" altLang="zh-CN" sz="1200" b="1">
                <a:latin typeface="Times New Roman" panose="02020603050405020304" pitchFamily="18" charset="0"/>
                <a:ea typeface="宋体" panose="02010600030101010101" pitchFamily="2" charset="-122"/>
              </a:rPr>
              <a:t>Push”</a:t>
            </a:r>
            <a:r>
              <a:rPr kumimoji="1" lang="zh-CN" altLang="en-US" sz="1200" b="1">
                <a:latin typeface="Times New Roman" panose="02020603050405020304" pitchFamily="18" charset="0"/>
                <a:ea typeface="宋体" panose="02010600030101010101" pitchFamily="2" charset="-122"/>
              </a:rPr>
              <a:t>压栈，</a:t>
            </a:r>
            <a:r>
              <a:rPr kumimoji="1" lang="en-US" altLang="zh-CN" sz="1200" b="1">
                <a:latin typeface="Times New Roman" panose="02020603050405020304" pitchFamily="18" charset="0"/>
                <a:ea typeface="宋体" panose="02010600030101010101" pitchFamily="2" charset="-122"/>
              </a:rPr>
              <a:t>Push</a:t>
            </a:r>
            <a:r>
              <a:rPr kumimoji="1" lang="zh-CN" altLang="en-US" sz="1200" b="1">
                <a:latin typeface="Times New Roman" panose="02020603050405020304" pitchFamily="18" charset="0"/>
                <a:ea typeface="宋体" panose="02010600030101010101" pitchFamily="2" charset="-122"/>
              </a:rPr>
              <a:t>的处理主要有两个步骤：</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a:latin typeface="Times New Roman" panose="02020603050405020304" pitchFamily="18" charset="0"/>
                <a:ea typeface="宋体" panose="02010600030101010101" pitchFamily="2" charset="-122"/>
              </a:rPr>
              <a:t>(1)top</a:t>
            </a:r>
            <a:r>
              <a:rPr kumimoji="1" lang="en-US" altLang="zh-CN" sz="1200" b="1" baseline="0">
                <a:latin typeface="Times New Roman" panose="02020603050405020304" pitchFamily="18" charset="0"/>
                <a:ea typeface="宋体" panose="02010600030101010101" pitchFamily="2" charset="-122"/>
              </a:rPr>
              <a:t> </a:t>
            </a:r>
            <a:r>
              <a:rPr kumimoji="1" lang="zh-CN" altLang="en-US" sz="1200" b="1" baseline="0">
                <a:latin typeface="Times New Roman" panose="02020603050405020304" pitchFamily="18" charset="0"/>
                <a:ea typeface="宋体" panose="02010600030101010101" pitchFamily="2" charset="-122"/>
              </a:rPr>
              <a:t>初始化为</a:t>
            </a:r>
            <a:r>
              <a:rPr kumimoji="1" lang="en-US" altLang="zh-CN" sz="1200" b="1" baseline="0">
                <a:latin typeface="Times New Roman" panose="02020603050405020304" pitchFamily="18" charset="0"/>
                <a:ea typeface="宋体" panose="02010600030101010101" pitchFamily="2" charset="-122"/>
              </a:rPr>
              <a:t>-1 </a:t>
            </a:r>
            <a:endParaRPr kumimoji="1" lang="en-US" altLang="zh-CN" sz="1200" b="1" baseline="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a:latin typeface="Times New Roman" panose="02020603050405020304" pitchFamily="18" charset="0"/>
                <a:ea typeface="宋体" panose="02010600030101010101" pitchFamily="2" charset="-122"/>
              </a:rPr>
              <a:t>(2)top </a:t>
            </a:r>
            <a:r>
              <a:rPr kumimoji="1" lang="zh-CN" altLang="en-US" sz="1200" b="1" baseline="0">
                <a:latin typeface="Times New Roman" panose="02020603050405020304" pitchFamily="18" charset="0"/>
                <a:ea typeface="宋体" panose="02010600030101010101" pitchFamily="2" charset="-122"/>
              </a:rPr>
              <a:t>等于</a:t>
            </a:r>
            <a:r>
              <a:rPr kumimoji="1" lang="en-US" altLang="zh-CN" sz="1200" b="1" baseline="0">
                <a:latin typeface="Times New Roman" panose="02020603050405020304" pitchFamily="18" charset="0"/>
                <a:ea typeface="宋体" panose="02010600030101010101" pitchFamily="2" charset="-122"/>
              </a:rPr>
              <a:t>-1,</a:t>
            </a:r>
            <a:r>
              <a:rPr kumimoji="1" lang="zh-CN" altLang="en-US" sz="1200" b="1" baseline="0">
                <a:latin typeface="Times New Roman" panose="02020603050405020304" pitchFamily="18" charset="0"/>
                <a:ea typeface="宋体" panose="02010600030101010101" pitchFamily="2" charset="-122"/>
              </a:rPr>
              <a:t>表示栈空</a:t>
            </a:r>
            <a:endParaRPr kumimoji="1" lang="en-US" altLang="zh-CN" sz="1200" b="1" baseline="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a:latin typeface="Times New Roman" panose="02020603050405020304" pitchFamily="18" charset="0"/>
                <a:ea typeface="宋体" panose="02010600030101010101" pitchFamily="2" charset="-122"/>
              </a:rPr>
              <a:t>(3)top </a:t>
            </a:r>
            <a:r>
              <a:rPr kumimoji="1" lang="zh-CN" altLang="en-US" sz="1200" b="1" baseline="0">
                <a:latin typeface="Times New Roman" panose="02020603050405020304" pitchFamily="18" charset="0"/>
                <a:ea typeface="宋体" panose="02010600030101010101" pitchFamily="2" charset="-122"/>
              </a:rPr>
              <a:t>等于 </a:t>
            </a:r>
            <a:r>
              <a:rPr kumimoji="1" lang="en-US" altLang="zh-CN" sz="1200" b="1" baseline="0">
                <a:latin typeface="Times New Roman" panose="02020603050405020304" pitchFamily="18" charset="0"/>
                <a:ea typeface="宋体" panose="02010600030101010101" pitchFamily="2" charset="-122"/>
              </a:rPr>
              <a:t>maxTop - 1</a:t>
            </a:r>
            <a:r>
              <a:rPr kumimoji="1" lang="zh-CN" altLang="en-US" sz="1200" b="1" baseline="0">
                <a:latin typeface="Times New Roman" panose="02020603050405020304" pitchFamily="18" charset="0"/>
                <a:ea typeface="宋体" panose="02010600030101010101" pitchFamily="2" charset="-122"/>
              </a:rPr>
              <a:t>表示栈满</a:t>
            </a:r>
            <a:endParaRPr kumimoji="1" lang="en-US" altLang="zh-CN" sz="1200" b="1" baseline="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a:latin typeface="Times New Roman" panose="02020603050405020304" pitchFamily="18" charset="0"/>
                <a:ea typeface="宋体" panose="02010600030101010101" pitchFamily="2" charset="-122"/>
              </a:rPr>
              <a:t>(4)Push </a:t>
            </a:r>
            <a:r>
              <a:rPr kumimoji="1" lang="zh-CN" altLang="en-US" sz="1200" b="1" baseline="0">
                <a:latin typeface="Times New Roman" panose="02020603050405020304" pitchFamily="18" charset="0"/>
                <a:ea typeface="宋体" panose="02010600030101010101" pitchFamily="2" charset="-122"/>
              </a:rPr>
              <a:t>表示入栈</a:t>
            </a:r>
            <a:endParaRPr kumimoji="1" lang="en-US" altLang="zh-CN" sz="1200" b="1" baseline="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a:latin typeface="Times New Roman" panose="02020603050405020304" pitchFamily="18" charset="0"/>
                <a:ea typeface="宋体" panose="02010600030101010101" pitchFamily="2" charset="-122"/>
              </a:rPr>
              <a:t>(5)Pop</a:t>
            </a:r>
            <a:r>
              <a:rPr kumimoji="1" lang="zh-CN" altLang="en-US" sz="1200" b="1" baseline="0">
                <a:latin typeface="Times New Roman" panose="02020603050405020304" pitchFamily="18" charset="0"/>
                <a:ea typeface="宋体" panose="02010600030101010101" pitchFamily="2" charset="-122"/>
              </a:rPr>
              <a:t>表示出栈</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a:t>
            </a:r>
            <a:r>
              <a:rPr kumimoji="1" lang="zh-CN" altLang="en-US" sz="1200" b="1">
                <a:latin typeface="Times New Roman" panose="02020603050405020304" pitchFamily="18" charset="0"/>
                <a:ea typeface="宋体" panose="02010600030101010101" pitchFamily="2" charset="-122"/>
              </a:rPr>
              <a:t>最新代码</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package com.atguigu;</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import java.util.Scanner;</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public class ArrayStackDemo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public static void main(String[] args)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创建给栈</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ArrayStack arrayStack = new ArrayStack(4);</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测试栈的基本使用是否正确</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String key =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boolean loop = true;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Scanner scanner = new Scanner(System.in);</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while (loop)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System.out.println("show: </a:t>
            </a:r>
            <a:r>
              <a:rPr kumimoji="1" lang="zh-CN" altLang="en-US" sz="1200" b="1">
                <a:latin typeface="Times New Roman" panose="02020603050405020304" pitchFamily="18" charset="0"/>
                <a:ea typeface="宋体" panose="02010600030101010101" pitchFamily="2" charset="-122"/>
              </a:rPr>
              <a:t>表示显示栈</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System.out.println("exit: </a:t>
            </a:r>
            <a:r>
              <a:rPr kumimoji="1" lang="zh-CN" altLang="en-US" sz="1200" b="1">
                <a:latin typeface="Times New Roman" panose="02020603050405020304" pitchFamily="18" charset="0"/>
                <a:ea typeface="宋体" panose="02010600030101010101" pitchFamily="2" charset="-122"/>
              </a:rPr>
              <a:t>表示退出程序</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System.out.println("push: </a:t>
            </a:r>
            <a:r>
              <a:rPr kumimoji="1" lang="zh-CN" altLang="en-US" sz="1200" b="1">
                <a:latin typeface="Times New Roman" panose="02020603050405020304" pitchFamily="18" charset="0"/>
                <a:ea typeface="宋体" panose="02010600030101010101" pitchFamily="2" charset="-122"/>
              </a:rPr>
              <a:t>表示添加数据到栈</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System.out.println("pop: </a:t>
            </a:r>
            <a:r>
              <a:rPr kumimoji="1" lang="zh-CN" altLang="en-US" sz="1200" b="1">
                <a:latin typeface="Times New Roman" panose="02020603050405020304" pitchFamily="18" charset="0"/>
                <a:ea typeface="宋体" panose="02010600030101010101" pitchFamily="2" charset="-122"/>
              </a:rPr>
              <a:t>表示从栈取出数据</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key = scanner.next();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switch (key)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case "show":</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arrayStack.list();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break;</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case "push":</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a:t>
            </a:r>
            <a:r>
              <a:rPr kumimoji="1" lang="zh-CN" altLang="en-US" sz="1200" b="1">
                <a:latin typeface="Times New Roman" panose="02020603050405020304" pitchFamily="18" charset="0"/>
                <a:ea typeface="宋体" panose="02010600030101010101" pitchFamily="2" charset="-122"/>
              </a:rPr>
              <a:t>请输入一个数</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int value = scanner.nextInt();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arrayStack.push(value);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break;</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case "pop":</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try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int res = arrayStack.pop();</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System.out.printf("</a:t>
            </a:r>
            <a:r>
              <a:rPr kumimoji="1" lang="zh-CN" altLang="en-US" sz="1200" b="1">
                <a:latin typeface="Times New Roman" panose="02020603050405020304" pitchFamily="18" charset="0"/>
                <a:ea typeface="宋体" panose="02010600030101010101" pitchFamily="2" charset="-122"/>
              </a:rPr>
              <a:t>取出的数为 </a:t>
            </a:r>
            <a:r>
              <a:rPr kumimoji="1" lang="en-US" altLang="zh-CN" sz="1200" b="1">
                <a:latin typeface="Times New Roman" panose="02020603050405020304" pitchFamily="18" charset="0"/>
                <a:ea typeface="宋体" panose="02010600030101010101" pitchFamily="2" charset="-122"/>
              </a:rPr>
              <a:t>%d\n", res);</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catch (Exception e)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System.out.println(e.getMessage());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break;</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case "exit":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loop = false;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scanner.close();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break;</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default: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break;</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class ArrayStack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private int maxSize;// </a:t>
            </a:r>
            <a:r>
              <a:rPr kumimoji="1" lang="zh-CN" altLang="en-US" sz="1200" b="1">
                <a:latin typeface="Times New Roman" panose="02020603050405020304" pitchFamily="18" charset="0"/>
                <a:ea typeface="宋体" panose="02010600030101010101" pitchFamily="2" charset="-122"/>
              </a:rPr>
              <a:t>栈的大小</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private int[] stack;//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栈顶</a:t>
            </a:r>
            <a:r>
              <a:rPr kumimoji="1" lang="en-US" altLang="zh-CN" sz="1200" b="1">
                <a:latin typeface="Times New Roman" panose="02020603050405020304" pitchFamily="18" charset="0"/>
                <a:ea typeface="宋体" panose="02010600030101010101" pitchFamily="2" charset="-122"/>
              </a:rPr>
              <a:t>, </a:t>
            </a:r>
            <a:r>
              <a:rPr kumimoji="1" lang="zh-CN" altLang="en-US" sz="1200" b="1">
                <a:latin typeface="Times New Roman" panose="02020603050405020304" pitchFamily="18" charset="0"/>
                <a:ea typeface="宋体" panose="02010600030101010101" pitchFamily="2" charset="-122"/>
              </a:rPr>
              <a:t>初始化为</a:t>
            </a:r>
            <a:r>
              <a:rPr kumimoji="1" lang="en-US" altLang="zh-CN" sz="1200" b="1">
                <a:latin typeface="Times New Roman" panose="02020603050405020304" pitchFamily="18" charset="0"/>
                <a:ea typeface="宋体" panose="02010600030101010101" pitchFamily="2" charset="-122"/>
              </a:rPr>
              <a:t>-1</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private int top = -1;</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public ArrayStack(int size)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maxSize = size;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stack = new int[maxSize];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栈满</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public boolean isFull()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return top == maxSize - 1;</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栈空</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public boolean isEmpty()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return top == -1;</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入栈</a:t>
            </a:r>
            <a:r>
              <a:rPr kumimoji="1" lang="en-US" altLang="zh-CN" sz="1200" b="1">
                <a:latin typeface="Times New Roman" panose="02020603050405020304" pitchFamily="18" charset="0"/>
                <a:ea typeface="宋体" panose="02010600030101010101" pitchFamily="2" charset="-122"/>
              </a:rPr>
              <a:t>, </a:t>
            </a:r>
            <a:r>
              <a:rPr kumimoji="1" lang="zh-CN" altLang="en-US" sz="1200" b="1">
                <a:latin typeface="Times New Roman" panose="02020603050405020304" pitchFamily="18" charset="0"/>
                <a:ea typeface="宋体" panose="02010600030101010101" pitchFamily="2" charset="-122"/>
              </a:rPr>
              <a:t>放入数据</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public void push(int value)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if (isFull())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a:t>
            </a:r>
            <a:r>
              <a:rPr kumimoji="1" lang="zh-CN" altLang="en-US" sz="1200" b="1">
                <a:latin typeface="Times New Roman" panose="02020603050405020304" pitchFamily="18" charset="0"/>
                <a:ea typeface="宋体" panose="02010600030101010101" pitchFamily="2" charset="-122"/>
              </a:rPr>
              <a:t>栈满</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return;</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top += 1;</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stack[top] = value;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出栈</a:t>
            </a:r>
            <a:r>
              <a:rPr kumimoji="1" lang="en-US" altLang="zh-CN" sz="1200" b="1">
                <a:latin typeface="Times New Roman" panose="02020603050405020304" pitchFamily="18" charset="0"/>
                <a:ea typeface="宋体" panose="02010600030101010101" pitchFamily="2" charset="-122"/>
              </a:rPr>
              <a:t>, </a:t>
            </a:r>
            <a:r>
              <a:rPr kumimoji="1" lang="zh-CN" altLang="en-US" sz="1200" b="1">
                <a:latin typeface="Times New Roman" panose="02020603050405020304" pitchFamily="18" charset="0"/>
                <a:ea typeface="宋体" panose="02010600030101010101" pitchFamily="2" charset="-122"/>
              </a:rPr>
              <a:t>取出数据</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public int pop()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if (isEmpty())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throw new RuntimeException("</a:t>
            </a:r>
            <a:r>
              <a:rPr kumimoji="1" lang="zh-CN" altLang="en-US" sz="1200" b="1">
                <a:latin typeface="Times New Roman" panose="02020603050405020304" pitchFamily="18" charset="0"/>
                <a:ea typeface="宋体" panose="02010600030101010101" pitchFamily="2" charset="-122"/>
              </a:rPr>
              <a:t>栈空</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int value = stack[top];</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top -= 1;</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return value;</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 </a:t>
            </a:r>
            <a:r>
              <a:rPr kumimoji="1" lang="zh-CN" altLang="en-US" sz="1200" b="1">
                <a:latin typeface="Times New Roman" panose="02020603050405020304" pitchFamily="18" charset="0"/>
                <a:ea typeface="宋体" panose="02010600030101010101" pitchFamily="2" charset="-122"/>
              </a:rPr>
              <a:t>遍历栈</a:t>
            </a:r>
            <a:endParaRPr kumimoji="1" lang="zh-CN" altLang="en-US"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a:latin typeface="Times New Roman" panose="02020603050405020304" pitchFamily="18" charset="0"/>
                <a:ea typeface="宋体" panose="02010600030101010101" pitchFamily="2" charset="-122"/>
              </a:rPr>
              <a:t>	</a:t>
            </a:r>
            <a:r>
              <a:rPr kumimoji="1" lang="en-US" altLang="zh-CN" sz="1200" b="1">
                <a:latin typeface="Times New Roman" panose="02020603050405020304" pitchFamily="18" charset="0"/>
                <a:ea typeface="宋体" panose="02010600030101010101" pitchFamily="2" charset="-122"/>
              </a:rPr>
              <a:t>public void list()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if (isEmpty())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System.out.println("</a:t>
            </a:r>
            <a:r>
              <a:rPr kumimoji="1" lang="zh-CN" altLang="en-US" sz="1200" b="1">
                <a:latin typeface="Times New Roman" panose="02020603050405020304" pitchFamily="18" charset="0"/>
                <a:ea typeface="宋体" panose="02010600030101010101" pitchFamily="2" charset="-122"/>
              </a:rPr>
              <a:t>栈空，没有数据</a:t>
            </a: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return;</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for (int i = top; i &gt;= 0; i--)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System.out.printf("stack[%d]=%d\n", i, stack[i]);</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	}</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a:latin typeface="Times New Roman" panose="02020603050405020304" pitchFamily="18" charset="0"/>
                <a:ea typeface="宋体" panose="02010600030101010101" pitchFamily="2" charset="-122"/>
              </a:rPr>
              <a:t>//</a:t>
            </a:r>
            <a:r>
              <a:rPr kumimoji="1" lang="zh-CN" altLang="en-US" sz="1200" b="1">
                <a:latin typeface="Times New Roman" panose="02020603050405020304" pitchFamily="18" charset="0"/>
                <a:ea typeface="宋体" panose="02010600030101010101" pitchFamily="2" charset="-122"/>
              </a:rPr>
              <a:t>最新代码结束</a:t>
            </a:r>
            <a:endParaRPr kumimoji="1" lang="en-US" altLang="zh-CN" sz="1200" b="1">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先谈思路</a:t>
            </a:r>
            <a:endParaRPr lang="zh-CN" altLang="en-US">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扫描给出的计算表达式 </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如果是数字，就直接入数栈</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如果是操作符，就分两种情况比较</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3.1 </a:t>
            </a:r>
            <a:r>
              <a:rPr lang="zh-CN" altLang="en-US">
                <a:ea typeface="宋体" panose="02010600030101010101" pitchFamily="2" charset="-122"/>
              </a:rPr>
              <a:t>如果当前操作符栈为空，就入栈</a:t>
            </a:r>
            <a:endParaRPr lang="zh-CN" altLang="en-US">
              <a:ea typeface="宋体" panose="02010600030101010101" pitchFamily="2" charset="-122"/>
            </a:endParaRPr>
          </a:p>
          <a:p>
            <a:r>
              <a:rPr lang="en-US" altLang="zh-CN">
                <a:ea typeface="宋体" panose="02010600030101010101" pitchFamily="2" charset="-122"/>
              </a:rPr>
              <a:t>3.2 </a:t>
            </a:r>
            <a:r>
              <a:rPr lang="zh-CN" altLang="en-US">
                <a:ea typeface="宋体" panose="02010600030101010101" pitchFamily="2" charset="-122"/>
              </a:rPr>
              <a:t>如果操作符栈有操作符，就比较</a:t>
            </a:r>
            <a:r>
              <a:rPr lang="en-US" altLang="zh-CN">
                <a:ea typeface="宋体" panose="02010600030101010101" pitchFamily="2" charset="-122"/>
              </a:rPr>
              <a:t>.</a:t>
            </a:r>
            <a:r>
              <a:rPr lang="zh-CN" altLang="en-US">
                <a:ea typeface="宋体" panose="02010600030101010101" pitchFamily="2" charset="-122"/>
              </a:rPr>
              <a:t>如果当前操作符的优先级小于或者栈中的操作符，就要从数栈</a:t>
            </a:r>
            <a:r>
              <a:rPr lang="en-US" altLang="zh-CN">
                <a:ea typeface="宋体" panose="02010600030101010101" pitchFamily="2" charset="-122"/>
              </a:rPr>
              <a:t>pop</a:t>
            </a:r>
            <a:r>
              <a:rPr lang="zh-CN" altLang="en-US">
                <a:ea typeface="宋体" panose="02010600030101010101" pitchFamily="2" charset="-122"/>
              </a:rPr>
              <a:t>出两个数，从符号栈中</a:t>
            </a:r>
            <a:r>
              <a:rPr lang="en-US" altLang="zh-CN">
                <a:ea typeface="宋体" panose="02010600030101010101" pitchFamily="2" charset="-122"/>
              </a:rPr>
              <a:t>pop</a:t>
            </a:r>
            <a:r>
              <a:rPr lang="zh-CN" altLang="en-US">
                <a:ea typeface="宋体" panose="02010600030101010101" pitchFamily="2" charset="-122"/>
              </a:rPr>
              <a:t>出一个符号，运算结果入数栈</a:t>
            </a:r>
            <a:r>
              <a:rPr lang="en-US" altLang="zh-CN">
                <a:ea typeface="宋体" panose="02010600030101010101" pitchFamily="2" charset="-122"/>
              </a:rPr>
              <a:t>,</a:t>
            </a:r>
            <a:r>
              <a:rPr lang="zh-CN" altLang="en-US">
                <a:ea typeface="宋体" panose="02010600030101010101" pitchFamily="2" charset="-122"/>
              </a:rPr>
              <a:t>然后再把当前操作符入符号栈</a:t>
            </a:r>
            <a:endParaRPr lang="zh-CN" altLang="en-US">
              <a:ea typeface="宋体" panose="02010600030101010101" pitchFamily="2" charset="-122"/>
            </a:endParaRPr>
          </a:p>
          <a:p>
            <a:r>
              <a:rPr lang="en-US" altLang="zh-CN">
                <a:ea typeface="宋体" panose="02010600030101010101" pitchFamily="2" charset="-122"/>
              </a:rPr>
              <a:t>4. </a:t>
            </a:r>
            <a:r>
              <a:rPr lang="zh-CN" altLang="en-US">
                <a:ea typeface="宋体" panose="02010600030101010101" pitchFamily="2" charset="-122"/>
              </a:rPr>
              <a:t>当扫描完毕后，顺序弹出数栈和符号栈进行运算</a:t>
            </a:r>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先搞定 </a:t>
            </a:r>
            <a:r>
              <a:rPr lang="en-US" altLang="zh-CN">
                <a:ea typeface="宋体" panose="02010600030101010101" pitchFamily="2" charset="-122"/>
              </a:rPr>
              <a:t>3+2*6-2=13   // ////</a:t>
            </a:r>
            <a:r>
              <a:rPr lang="zh-CN" altLang="en-US">
                <a:ea typeface="宋体" panose="02010600030101010101" pitchFamily="2" charset="-122"/>
              </a:rPr>
              <a:t>多位数的 </a:t>
            </a:r>
            <a:r>
              <a:rPr lang="en-US" altLang="zh-CN">
                <a:ea typeface="宋体" panose="02010600030101010101" pitchFamily="2" charset="-122"/>
              </a:rPr>
              <a:t>30+2*6-2 &amp; "30+21*6-126"; </a:t>
            </a:r>
            <a:endParaRPr lang="en-US" altLang="zh-CN">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再搞定  </a:t>
            </a:r>
            <a:r>
              <a:rPr lang="en-US" altLang="zh-CN">
                <a:ea typeface="宋体" panose="02010600030101010101" pitchFamily="2" charset="-122"/>
              </a:rPr>
              <a:t>7*2*2-5+1-5*3-4  &amp; 7*2*2-5+1-50*3-4; // </a:t>
            </a:r>
            <a:endParaRPr lang="en-US" altLang="zh-CN">
              <a:ea typeface="宋体" panose="02010600030101010101" pitchFamily="2" charset="-122"/>
            </a:endParaRPr>
          </a:p>
          <a:p>
            <a:endParaRPr lang="en-US" altLang="zh-CN">
              <a:ea typeface="宋体" panose="02010600030101010101" pitchFamily="2" charset="-122"/>
            </a:endParaRPr>
          </a:p>
          <a:p>
            <a:r>
              <a:rPr lang="zh-CN" altLang="en-US" b="1">
                <a:ea typeface="宋体" panose="02010600030101010101" pitchFamily="2" charset="-122"/>
              </a:rPr>
              <a:t>给同学们说明目前完成代码的问题和</a:t>
            </a:r>
            <a:r>
              <a:rPr lang="en-US" altLang="zh-CN" b="1">
                <a:ea typeface="宋体" panose="02010600030101010101" pitchFamily="2" charset="-122"/>
              </a:rPr>
              <a:t>bug</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这个代码有</a:t>
            </a:r>
            <a:r>
              <a:rPr lang="en-US" altLang="zh-CN" baseline="0">
                <a:ea typeface="宋体" panose="02010600030101010101" pitchFamily="2" charset="-122"/>
              </a:rPr>
              <a:t>bug,</a:t>
            </a:r>
            <a:r>
              <a:rPr lang="zh-CN" altLang="en-US" baseline="0">
                <a:ea typeface="宋体" panose="02010600030101010101" pitchFamily="2" charset="-122"/>
              </a:rPr>
              <a:t>具体规律初步看起来如下</a:t>
            </a:r>
            <a:r>
              <a:rPr lang="en-US" altLang="zh-CN" baseline="0">
                <a:ea typeface="宋体" panose="02010600030101010101" pitchFamily="2" charset="-122"/>
              </a:rPr>
              <a:t>:</a:t>
            </a:r>
            <a:endParaRPr lang="en-US" altLang="zh-CN" baseline="0">
              <a:ea typeface="宋体" panose="02010600030101010101" pitchFamily="2" charset="-122"/>
            </a:endParaRPr>
          </a:p>
          <a:p>
            <a:endParaRPr lang="en-US" altLang="zh-CN" baseline="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 0k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 ok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endParaRPr lang="en-US" altLang="zh-CN" sz="1200" b="1"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endParaRPr lang="zh-CN" altLang="en-US" sz="1200" b="1" kern="1200">
              <a:solidFill>
                <a:schemeClr val="tx1"/>
              </a:solidFill>
              <a:effectLst/>
              <a:latin typeface="+mn-lt"/>
              <a:ea typeface="+mn-ea"/>
              <a:cs typeface="+mn-cs"/>
            </a:endParaRPr>
          </a:p>
          <a:p>
            <a:endParaRPr lang="en-US" altLang="zh-CN">
              <a:ea typeface="宋体" panose="02010600030101010101" pitchFamily="2" charset="-122"/>
            </a:endParaRPr>
          </a:p>
          <a:p>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思考</a:t>
            </a:r>
            <a:r>
              <a:rPr lang="en-US" altLang="zh-CN">
                <a:ea typeface="宋体" panose="02010600030101010101" pitchFamily="2" charset="-122"/>
              </a:rPr>
              <a:t>: </a:t>
            </a:r>
            <a:r>
              <a:rPr lang="zh-CN" altLang="en-US">
                <a:ea typeface="宋体" panose="02010600030101010101" pitchFamily="2" charset="-122"/>
              </a:rPr>
              <a:t>带上小括号，学员自行考虑</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//java</a:t>
            </a:r>
            <a:r>
              <a:rPr lang="zh-CN" altLang="en-US">
                <a:ea typeface="宋体" panose="02010600030101010101" pitchFamily="2" charset="-122"/>
              </a:rPr>
              <a:t>的代码</a:t>
            </a:r>
            <a:r>
              <a:rPr lang="en-US" altLang="zh-CN">
                <a:ea typeface="宋体" panose="02010600030101010101" pitchFamily="2" charset="-122"/>
              </a:rPr>
              <a:t>, </a:t>
            </a:r>
            <a:r>
              <a:rPr lang="zh-CN" altLang="en-US">
                <a:ea typeface="宋体" panose="02010600030101010101" pitchFamily="2" charset="-122"/>
              </a:rPr>
              <a:t>授课的步骤，先 </a:t>
            </a:r>
            <a:r>
              <a:rPr lang="en-US" altLang="zh-CN" b="1">
                <a:ea typeface="宋体" panose="02010600030101010101" pitchFamily="2" charset="-122"/>
              </a:rPr>
              <a:t>[</a:t>
            </a:r>
            <a:r>
              <a:rPr lang="zh-CN" altLang="en-US" b="1">
                <a:ea typeface="宋体" panose="02010600030101010101" pitchFamily="2" charset="-122"/>
              </a:rPr>
              <a:t>解决</a:t>
            </a:r>
            <a:r>
              <a:rPr lang="en-US" altLang="zh-CN" b="1">
                <a:ea typeface="宋体" panose="02010600030101010101" pitchFamily="2" charset="-122"/>
              </a:rPr>
              <a:t>: </a:t>
            </a:r>
            <a:r>
              <a:rPr lang="en-US" altLang="zh-CN"/>
              <a:t>3+2*6-2</a:t>
            </a:r>
            <a:r>
              <a:rPr lang="en-US" altLang="zh-CN" b="1">
                <a:ea typeface="宋体" panose="02010600030101010101" pitchFamily="2" charset="-122"/>
              </a:rPr>
              <a:t>]</a:t>
            </a:r>
            <a:r>
              <a:rPr lang="zh-CN" altLang="en-US" b="1">
                <a:ea typeface="宋体" panose="02010600030101010101" pitchFamily="2" charset="-122"/>
              </a:rPr>
              <a:t>， 然后逐步解决多位数的计算</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r>
              <a:rPr lang="zh-CN" altLang="en-US">
                <a:ea typeface="宋体" panose="02010600030101010101" pitchFamily="2" charset="-122"/>
              </a:rPr>
              <a:t>考虑对表达式加入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public class Calculator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val expression = "3101+4*(6-2)" =&gt; </a:t>
            </a:r>
            <a:r>
              <a:rPr lang="zh-CN" altLang="en-US">
                <a:ea typeface="宋体" panose="02010600030101010101" pitchFamily="2" charset="-122"/>
              </a:rPr>
              <a:t>开阔思路</a:t>
            </a:r>
            <a:r>
              <a:rPr lang="en-US" altLang="zh-CN">
                <a:ea typeface="宋体" panose="02010600030101010101" pitchFamily="2" charset="-122"/>
              </a:rPr>
              <a:t>[</a:t>
            </a:r>
            <a:r>
              <a:rPr lang="zh-CN" altLang="en-US">
                <a:ea typeface="宋体" panose="02010600030101010101" pitchFamily="2" charset="-122"/>
              </a:rPr>
              <a:t>编程</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expression = "7*2*2-5+1-5+3-4";</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numStack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operStack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思路</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1 ) </a:t>
            </a:r>
            <a:r>
              <a:rPr lang="zh-CN" altLang="en-US">
                <a:ea typeface="宋体" panose="02010600030101010101" pitchFamily="2" charset="-122"/>
              </a:rPr>
              <a:t>设计两个栈 </a:t>
            </a:r>
            <a:r>
              <a:rPr lang="en-US" altLang="zh-CN">
                <a:ea typeface="宋体" panose="02010600030101010101" pitchFamily="2" charset="-122"/>
              </a:rPr>
              <a:t>, </a:t>
            </a:r>
            <a:r>
              <a:rPr lang="zh-CN" altLang="en-US">
                <a:ea typeface="宋体" panose="02010600030101010101" pitchFamily="2" charset="-122"/>
              </a:rPr>
              <a:t>数栈，符号栈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对 </a:t>
            </a:r>
            <a:r>
              <a:rPr lang="en-US" altLang="zh-CN">
                <a:ea typeface="宋体" panose="02010600030101010101" pitchFamily="2" charset="-122"/>
              </a:rPr>
              <a:t>exp </a:t>
            </a:r>
            <a:r>
              <a:rPr lang="zh-CN" altLang="en-US">
                <a:ea typeface="宋体" panose="02010600030101010101" pitchFamily="2" charset="-122"/>
              </a:rPr>
              <a:t>进行扫描 </a:t>
            </a:r>
            <a:r>
              <a:rPr lang="en-US" altLang="zh-CN">
                <a:ea typeface="宋体" panose="02010600030101010101" pitchFamily="2" charset="-122"/>
              </a:rPr>
              <a:t>, </a:t>
            </a:r>
            <a:r>
              <a:rPr lang="zh-CN" altLang="en-US">
                <a:ea typeface="宋体" panose="02010600030101010101" pitchFamily="2" charset="-122"/>
              </a:rPr>
              <a:t>一个一个的取出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3)  </a:t>
            </a:r>
            <a:r>
              <a:rPr lang="zh-CN" altLang="en-US">
                <a:ea typeface="宋体" panose="02010600030101010101" pitchFamily="2" charset="-122"/>
              </a:rPr>
              <a:t>当取出的字符是数时，就直接入数栈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  </a:t>
            </a:r>
            <a:r>
              <a:rPr lang="zh-CN" altLang="en-US">
                <a:ea typeface="宋体" panose="02010600030101010101" pitchFamily="2" charset="-122"/>
              </a:rPr>
              <a:t>当取出的字符是符号时</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4.1 </a:t>
            </a:r>
            <a:r>
              <a:rPr lang="zh-CN" altLang="en-US">
                <a:ea typeface="宋体" panose="02010600030101010101" pitchFamily="2" charset="-122"/>
              </a:rPr>
              <a:t>如果当前符号栈没有数据，就直接入栈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4.2 </a:t>
            </a:r>
            <a:r>
              <a:rPr lang="zh-CN" altLang="en-US">
                <a:ea typeface="宋体" panose="02010600030101010101" pitchFamily="2" charset="-122"/>
              </a:rPr>
              <a:t>如果当前符号的优先级 小于等于符号栈的栈顶的符号的优先级，则取出该符号，并从数栈依次</a:t>
            </a:r>
            <a:r>
              <a:rPr lang="en-US" altLang="zh-CN">
                <a:ea typeface="宋体" panose="02010600030101010101" pitchFamily="2" charset="-122"/>
              </a:rPr>
              <a:t>pop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4.3 </a:t>
            </a:r>
            <a:r>
              <a:rPr lang="zh-CN" altLang="en-US">
                <a:ea typeface="宋体" panose="02010600030101010101" pitchFamily="2" charset="-122"/>
              </a:rPr>
              <a:t>反之，符号直接入符号栈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5) </a:t>
            </a:r>
            <a:r>
              <a:rPr lang="zh-CN" altLang="en-US">
                <a:ea typeface="宋体" panose="02010600030101010101" pitchFamily="2" charset="-122"/>
              </a:rPr>
              <a:t>当整个表达式扫描完毕后，依次从数栈和符号栈取出数据，进行运行，最后在数栈中的数据就是结果</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index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num1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num2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oper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char ch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keepNum = ""; // </a:t>
            </a:r>
            <a:r>
              <a:rPr lang="zh-CN" altLang="en-US">
                <a:ea typeface="宋体" panose="02010600030101010101" pitchFamily="2" charset="-122"/>
              </a:rPr>
              <a:t>再进行扫描时，保存上次的数字</a:t>
            </a:r>
            <a:r>
              <a:rPr lang="en-US" altLang="zh-CN">
                <a:ea typeface="宋体" panose="02010600030101010101" pitchFamily="2" charset="-122"/>
              </a:rPr>
              <a:t>ch ,</a:t>
            </a:r>
            <a:r>
              <a:rPr lang="zh-CN" altLang="en-US">
                <a:ea typeface="宋体" panose="02010600030101010101" pitchFamily="2" charset="-122"/>
              </a:rPr>
              <a:t>并进行拼接</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会循环的取出</a:t>
            </a:r>
            <a:r>
              <a:rPr lang="en-US" altLang="zh-CN">
                <a:ea typeface="宋体" panose="02010600030101010101" pitchFamily="2" charset="-122"/>
              </a:rPr>
              <a:t>expression </a:t>
            </a:r>
            <a:r>
              <a:rPr lang="zh-CN" altLang="en-US">
                <a:ea typeface="宋体" panose="02010600030101010101" pitchFamily="2" charset="-122"/>
              </a:rPr>
              <a:t>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扫描</a:t>
            </a:r>
            <a:r>
              <a:rPr lang="en-US" altLang="zh-CN">
                <a:ea typeface="宋体" panose="02010600030101010101" pitchFamily="2" charset="-122"/>
              </a:rPr>
              <a:t>expression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 = expression.substring(index, index + 1).charAt(0);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(operStack.isOper(ch)) { // </a:t>
            </a:r>
            <a:r>
              <a:rPr lang="zh-CN" altLang="en-US">
                <a:ea typeface="宋体" panose="02010600030101010101" pitchFamily="2" charset="-122"/>
              </a:rPr>
              <a:t>如果是操作符</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如果当前符号的优先级 小于等于符号栈的栈顶的符号的优先级，则取出该符号，并从数栈依次 </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(operStack.priority(ch) &lt;= operStack.priority(operStack.stack[operStack.top]))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入数字栈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把当前</a:t>
            </a:r>
            <a:r>
              <a:rPr lang="en-US" altLang="zh-CN">
                <a:ea typeface="宋体" panose="02010600030101010101" pitchFamily="2" charset="-122"/>
              </a:rPr>
              <a:t>ch</a:t>
            </a:r>
            <a:r>
              <a:rPr lang="zh-CN" altLang="en-US">
                <a:ea typeface="宋体" panose="02010600030101010101" pitchFamily="2" charset="-122"/>
              </a:rPr>
              <a:t>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如果当前的符号的优先级大于符号栈顶的符号优先级，直接入栈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符号就直接入栈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 // '+' =&gt; 43</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 // </a:t>
            </a:r>
            <a:r>
              <a:rPr lang="zh-CN" altLang="en-US">
                <a:ea typeface="宋体" panose="02010600030101010101" pitchFamily="2" charset="-122"/>
              </a:rPr>
              <a:t>是数</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处理多位数的逻辑</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keepNum += 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a:t>
            </a:r>
            <a:r>
              <a:rPr lang="en-US" altLang="zh-CN">
                <a:ea typeface="宋体" panose="02010600030101010101" pitchFamily="2" charset="-122"/>
              </a:rPr>
              <a:t>ch </a:t>
            </a:r>
            <a:r>
              <a:rPr lang="zh-CN" altLang="en-US">
                <a:ea typeface="宋体" panose="02010600030101010101" pitchFamily="2" charset="-122"/>
              </a:rPr>
              <a:t>已经是</a:t>
            </a:r>
            <a:r>
              <a:rPr lang="en-US" altLang="zh-CN">
                <a:ea typeface="宋体" panose="02010600030101010101" pitchFamily="2" charset="-122"/>
              </a:rPr>
              <a:t>expression </a:t>
            </a:r>
            <a:r>
              <a:rPr lang="zh-CN" altLang="en-US">
                <a:ea typeface="宋体" panose="02010600030101010101" pitchFamily="2" charset="-122"/>
              </a:rPr>
              <a:t>最后一个字符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 expression.length() - 1)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a:t>
            </a:r>
            <a:r>
              <a:rPr lang="en-US" altLang="zh-CN">
                <a:ea typeface="宋体" panose="02010600030101010101" pitchFamily="2" charset="-122"/>
              </a:rPr>
              <a:t>ch </a:t>
            </a:r>
            <a:r>
              <a:rPr lang="zh-CN" altLang="en-US">
                <a:ea typeface="宋体" panose="02010600030101010101" pitchFamily="2" charset="-122"/>
              </a:rPr>
              <a:t>的下一个字符是不是数字</a:t>
            </a:r>
            <a:r>
              <a:rPr lang="en-US" altLang="zh-CN">
                <a:ea typeface="宋体" panose="02010600030101010101" pitchFamily="2" charset="-122"/>
              </a:rPr>
              <a:t>, </a:t>
            </a:r>
            <a:r>
              <a:rPr lang="zh-CN" altLang="en-US">
                <a:ea typeface="宋体" panose="02010600030101010101" pitchFamily="2" charset="-122"/>
              </a:rPr>
              <a:t>如果是数字，则进行一次扫描，如果是操作符，就直接入栈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看到</a:t>
            </a:r>
            <a:r>
              <a:rPr lang="en-US" altLang="zh-CN">
                <a:ea typeface="宋体" panose="02010600030101010101" pitchFamily="2" charset="-122"/>
              </a:rPr>
              <a:t>expresson</a:t>
            </a:r>
            <a:r>
              <a:rPr lang="zh-CN" altLang="en-US">
                <a:ea typeface="宋体" panose="02010600030101010101" pitchFamily="2" charset="-122"/>
              </a:rPr>
              <a:t>的下一个字符时，不要真正的移动</a:t>
            </a:r>
            <a:r>
              <a:rPr lang="en-US" altLang="zh-CN">
                <a:ea typeface="宋体" panose="02010600030101010101" pitchFamily="2" charset="-122"/>
              </a:rPr>
              <a:t>index ,</a:t>
            </a:r>
            <a:r>
              <a:rPr lang="zh-CN" altLang="en-US">
                <a:ea typeface="宋体" panose="02010600030101010101" pitchFamily="2" charset="-122"/>
              </a:rPr>
              <a:t>只是探测一下</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(operStack.isOper(expression.substring(index + 1, index + 2).charAt(0)))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是操作符入栈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keepNum = ""; // </a:t>
            </a:r>
            <a:r>
              <a:rPr lang="zh-CN" altLang="en-US">
                <a:ea typeface="宋体" panose="02010600030101010101" pitchFamily="2" charset="-122"/>
              </a:rPr>
              <a:t>清空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numStack.push((ch + "").toInt) // ? '1' =&gt; 49 '3' "1"=&gt;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index </a:t>
            </a:r>
            <a:r>
              <a:rPr lang="zh-CN" altLang="en-US">
                <a:ea typeface="宋体" panose="02010600030101010101" pitchFamily="2" charset="-122"/>
              </a:rPr>
              <a:t>后移</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index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判断是否到表达式的最后</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&gt;= expression.length())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当整个表达式扫描完毕后，依次从数栈和符号栈取出数据，进行运行，最后在数栈中的数据就是结果</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numStack.push(res); // </a:t>
            </a:r>
            <a:r>
              <a:rPr lang="zh-CN" altLang="en-US">
                <a:ea typeface="宋体" panose="02010600030101010101" pitchFamily="2" charset="-122"/>
              </a:rPr>
              <a:t>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将数字栈的最后结果</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a:t>
            </a:r>
            <a:r>
              <a:rPr lang="zh-CN" altLang="en-US">
                <a:ea typeface="宋体" panose="02010600030101010101" pitchFamily="2" charset="-122"/>
              </a:rPr>
              <a:t>表达式 </a:t>
            </a:r>
            <a:r>
              <a:rPr lang="en-US" altLang="zh-CN">
                <a:ea typeface="宋体" panose="02010600030101010101" pitchFamily="2" charset="-122"/>
              </a:rPr>
              <a:t>%s = %d", expression, res2);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class ArrayStack2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private int maxSize;// </a:t>
            </a:r>
            <a:r>
              <a:rPr lang="zh-CN" altLang="en-US">
                <a:ea typeface="宋体" panose="02010600030101010101" pitchFamily="2" charset="-122"/>
              </a:rPr>
              <a:t>栈的大小</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stack;//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栈顶</a:t>
            </a:r>
            <a:r>
              <a:rPr lang="en-US" altLang="zh-CN">
                <a:ea typeface="宋体" panose="02010600030101010101" pitchFamily="2" charset="-122"/>
              </a:rPr>
              <a:t>, </a:t>
            </a:r>
            <a:r>
              <a:rPr lang="zh-CN" altLang="en-US">
                <a:ea typeface="宋体" panose="02010600030101010101" pitchFamily="2" charset="-122"/>
              </a:rPr>
              <a:t>初始化为</a:t>
            </a:r>
            <a:r>
              <a:rPr lang="en-US" altLang="zh-CN">
                <a:ea typeface="宋体" panose="02010600030101010101" pitchFamily="2" charset="-122"/>
              </a:rPr>
              <a:t>-1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ArrayStack2(int size)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maxSize = 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 = new int[maxSize];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栈满</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maxSize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入栈</a:t>
            </a:r>
            <a:r>
              <a:rPr lang="en-US" altLang="zh-CN">
                <a:ea typeface="宋体" panose="02010600030101010101" pitchFamily="2" charset="-122"/>
              </a:rPr>
              <a:t>, </a:t>
            </a:r>
            <a:r>
              <a:rPr lang="zh-CN" altLang="en-US">
                <a:ea typeface="宋体" panose="02010600030101010101" pitchFamily="2" charset="-122"/>
              </a:rPr>
              <a:t>放入数据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push(int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栈满</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stack[top] =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出栈</a:t>
            </a:r>
            <a:r>
              <a:rPr lang="en-US" altLang="zh-CN">
                <a:ea typeface="宋体" panose="02010600030101010101" pitchFamily="2" charset="-122"/>
              </a:rPr>
              <a:t>, </a:t>
            </a:r>
            <a:r>
              <a:rPr lang="zh-CN" altLang="en-US">
                <a:ea typeface="宋体" panose="02010600030101010101" pitchFamily="2" charset="-122"/>
              </a:rPr>
              <a:t>取出数据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pop()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throw new RuntimeException("</a:t>
            </a:r>
            <a:r>
              <a:rPr lang="zh-CN" altLang="en-US">
                <a:ea typeface="宋体" panose="02010600030101010101" pitchFamily="2" charset="-122"/>
              </a:rPr>
              <a:t>栈空</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value = stack[top];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遍历栈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栈空，没有数据</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for (int i = top; i &gt;= 0; i--)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System.out.printf("stack[%d]=%d\n", i, stack[i]);</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返回运算符的优先级</a:t>
            </a:r>
            <a:r>
              <a:rPr lang="en-US" altLang="zh-CN">
                <a:ea typeface="宋体" panose="02010600030101010101" pitchFamily="2" charset="-122"/>
              </a:rPr>
              <a:t>, </a:t>
            </a:r>
            <a:r>
              <a:rPr lang="zh-CN" altLang="en-US">
                <a:ea typeface="宋体" panose="02010600030101010101" pitchFamily="2" charset="-122"/>
              </a:rPr>
              <a:t>是程序员定</a:t>
            </a:r>
            <a:r>
              <a:rPr lang="en-US" altLang="zh-CN">
                <a:ea typeface="宋体" panose="02010600030101010101" pitchFamily="2" charset="-122"/>
              </a:rPr>
              <a:t>, </a:t>
            </a:r>
            <a:r>
              <a:rPr lang="zh-CN" altLang="en-US">
                <a:ea typeface="宋体" panose="02010600030101010101" pitchFamily="2" charset="-122"/>
              </a:rPr>
              <a:t>数字越大，优先级越高</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+ 1 =&gt; 0 *[] /[] =&gt;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priority(int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 // </a:t>
            </a:r>
            <a:r>
              <a:rPr lang="zh-CN" altLang="en-US">
                <a:ea typeface="宋体" panose="02010600030101010101" pitchFamily="2" charset="-122"/>
              </a:rPr>
              <a:t>不正确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boolean isOper(char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 == '+' || value == '-' || value == '/' || value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计算方法</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cal(int num1, int num2, 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switch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default: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先谈思路</a:t>
            </a:r>
            <a:endParaRPr lang="zh-CN" altLang="en-US">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扫描给出的计算表达式 </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如果是数字，就直接入数栈</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如果是操作符，就分两种情况比较</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3.1 </a:t>
            </a:r>
            <a:r>
              <a:rPr lang="zh-CN" altLang="en-US">
                <a:ea typeface="宋体" panose="02010600030101010101" pitchFamily="2" charset="-122"/>
              </a:rPr>
              <a:t>如果当前操作符栈为空，就入栈</a:t>
            </a:r>
            <a:endParaRPr lang="zh-CN" altLang="en-US">
              <a:ea typeface="宋体" panose="02010600030101010101" pitchFamily="2" charset="-122"/>
            </a:endParaRPr>
          </a:p>
          <a:p>
            <a:r>
              <a:rPr lang="en-US" altLang="zh-CN">
                <a:ea typeface="宋体" panose="02010600030101010101" pitchFamily="2" charset="-122"/>
              </a:rPr>
              <a:t>3.2 </a:t>
            </a:r>
            <a:r>
              <a:rPr lang="zh-CN" altLang="en-US">
                <a:ea typeface="宋体" panose="02010600030101010101" pitchFamily="2" charset="-122"/>
              </a:rPr>
              <a:t>如果操作符栈有操作符，就比较</a:t>
            </a:r>
            <a:r>
              <a:rPr lang="en-US" altLang="zh-CN">
                <a:ea typeface="宋体" panose="02010600030101010101" pitchFamily="2" charset="-122"/>
              </a:rPr>
              <a:t>.</a:t>
            </a:r>
            <a:r>
              <a:rPr lang="zh-CN" altLang="en-US">
                <a:ea typeface="宋体" panose="02010600030101010101" pitchFamily="2" charset="-122"/>
              </a:rPr>
              <a:t>如果当前操作符的优先级小于或者栈中的操作符，就要从数栈</a:t>
            </a:r>
            <a:r>
              <a:rPr lang="en-US" altLang="zh-CN">
                <a:ea typeface="宋体" panose="02010600030101010101" pitchFamily="2" charset="-122"/>
              </a:rPr>
              <a:t>pop</a:t>
            </a:r>
            <a:r>
              <a:rPr lang="zh-CN" altLang="en-US">
                <a:ea typeface="宋体" panose="02010600030101010101" pitchFamily="2" charset="-122"/>
              </a:rPr>
              <a:t>出两个数，从符号栈中</a:t>
            </a:r>
            <a:r>
              <a:rPr lang="en-US" altLang="zh-CN">
                <a:ea typeface="宋体" panose="02010600030101010101" pitchFamily="2" charset="-122"/>
              </a:rPr>
              <a:t>pop</a:t>
            </a:r>
            <a:r>
              <a:rPr lang="zh-CN" altLang="en-US">
                <a:ea typeface="宋体" panose="02010600030101010101" pitchFamily="2" charset="-122"/>
              </a:rPr>
              <a:t>出一个符号，运算结果入数栈</a:t>
            </a:r>
            <a:r>
              <a:rPr lang="en-US" altLang="zh-CN">
                <a:ea typeface="宋体" panose="02010600030101010101" pitchFamily="2" charset="-122"/>
              </a:rPr>
              <a:t>,</a:t>
            </a:r>
            <a:r>
              <a:rPr lang="zh-CN" altLang="en-US">
                <a:ea typeface="宋体" panose="02010600030101010101" pitchFamily="2" charset="-122"/>
              </a:rPr>
              <a:t>然后再把当前操作符入符号栈</a:t>
            </a:r>
            <a:endParaRPr lang="zh-CN" altLang="en-US">
              <a:ea typeface="宋体" panose="02010600030101010101" pitchFamily="2" charset="-122"/>
            </a:endParaRPr>
          </a:p>
          <a:p>
            <a:r>
              <a:rPr lang="en-US" altLang="zh-CN">
                <a:ea typeface="宋体" panose="02010600030101010101" pitchFamily="2" charset="-122"/>
              </a:rPr>
              <a:t>4. </a:t>
            </a:r>
            <a:r>
              <a:rPr lang="zh-CN" altLang="en-US">
                <a:ea typeface="宋体" panose="02010600030101010101" pitchFamily="2" charset="-122"/>
              </a:rPr>
              <a:t>当扫描完毕后，顺序弹出数栈和符号栈进行运算</a:t>
            </a:r>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先搞定 </a:t>
            </a:r>
            <a:r>
              <a:rPr lang="en-US" altLang="zh-CN">
                <a:ea typeface="宋体" panose="02010600030101010101" pitchFamily="2" charset="-122"/>
              </a:rPr>
              <a:t>3+2*6-2=13   // ////</a:t>
            </a:r>
            <a:r>
              <a:rPr lang="zh-CN" altLang="en-US">
                <a:ea typeface="宋体" panose="02010600030101010101" pitchFamily="2" charset="-122"/>
              </a:rPr>
              <a:t>多位数的 </a:t>
            </a:r>
            <a:r>
              <a:rPr lang="en-US" altLang="zh-CN">
                <a:ea typeface="宋体" panose="02010600030101010101" pitchFamily="2" charset="-122"/>
              </a:rPr>
              <a:t>30+2*6-2 &amp; "30+21*6-126"; </a:t>
            </a:r>
            <a:endParaRPr lang="en-US" altLang="zh-CN">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再搞定  </a:t>
            </a:r>
            <a:r>
              <a:rPr lang="en-US" altLang="zh-CN">
                <a:ea typeface="宋体" panose="02010600030101010101" pitchFamily="2" charset="-122"/>
              </a:rPr>
              <a:t>7*2*2-5+1-5*3-4  &amp; 7*2*2-5+1-50*3-4; // </a:t>
            </a:r>
            <a:endParaRPr lang="en-US" altLang="zh-CN">
              <a:ea typeface="宋体" panose="02010600030101010101" pitchFamily="2" charset="-122"/>
            </a:endParaRPr>
          </a:p>
          <a:p>
            <a:endParaRPr lang="en-US" altLang="zh-CN">
              <a:ea typeface="宋体" panose="02010600030101010101" pitchFamily="2" charset="-122"/>
            </a:endParaRPr>
          </a:p>
          <a:p>
            <a:r>
              <a:rPr lang="zh-CN" altLang="en-US" b="1">
                <a:ea typeface="宋体" panose="02010600030101010101" pitchFamily="2" charset="-122"/>
              </a:rPr>
              <a:t>给同学们说明目前完成代码的问题和</a:t>
            </a:r>
            <a:r>
              <a:rPr lang="en-US" altLang="zh-CN" b="1">
                <a:ea typeface="宋体" panose="02010600030101010101" pitchFamily="2" charset="-122"/>
              </a:rPr>
              <a:t>bug</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这个代码有</a:t>
            </a:r>
            <a:r>
              <a:rPr lang="en-US" altLang="zh-CN" baseline="0">
                <a:ea typeface="宋体" panose="02010600030101010101" pitchFamily="2" charset="-122"/>
              </a:rPr>
              <a:t>bug,</a:t>
            </a:r>
            <a:r>
              <a:rPr lang="zh-CN" altLang="en-US" baseline="0">
                <a:ea typeface="宋体" panose="02010600030101010101" pitchFamily="2" charset="-122"/>
              </a:rPr>
              <a:t>具体规律初步看起来如下</a:t>
            </a:r>
            <a:r>
              <a:rPr lang="en-US" altLang="zh-CN" baseline="0">
                <a:ea typeface="宋体" panose="02010600030101010101" pitchFamily="2" charset="-122"/>
              </a:rPr>
              <a:t>:</a:t>
            </a:r>
            <a:endParaRPr lang="en-US" altLang="zh-CN" baseline="0">
              <a:ea typeface="宋体" panose="02010600030101010101" pitchFamily="2" charset="-122"/>
            </a:endParaRPr>
          </a:p>
          <a:p>
            <a:endParaRPr lang="en-US" altLang="zh-CN" baseline="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 0k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 ok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endParaRPr lang="en-US" altLang="zh-CN" sz="1200" b="1"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endParaRPr lang="zh-CN" altLang="en-US" sz="1200" b="1" kern="1200">
              <a:solidFill>
                <a:schemeClr val="tx1"/>
              </a:solidFill>
              <a:effectLst/>
              <a:latin typeface="+mn-lt"/>
              <a:ea typeface="+mn-ea"/>
              <a:cs typeface="+mn-cs"/>
            </a:endParaRPr>
          </a:p>
          <a:p>
            <a:endParaRPr lang="en-US" altLang="zh-CN">
              <a:ea typeface="宋体" panose="02010600030101010101" pitchFamily="2" charset="-122"/>
            </a:endParaRPr>
          </a:p>
          <a:p>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思考</a:t>
            </a:r>
            <a:r>
              <a:rPr lang="en-US" altLang="zh-CN">
                <a:ea typeface="宋体" panose="02010600030101010101" pitchFamily="2" charset="-122"/>
              </a:rPr>
              <a:t>: </a:t>
            </a:r>
            <a:r>
              <a:rPr lang="zh-CN" altLang="en-US">
                <a:ea typeface="宋体" panose="02010600030101010101" pitchFamily="2" charset="-122"/>
              </a:rPr>
              <a:t>带上小括号，学员自行考虑</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//java</a:t>
            </a:r>
            <a:r>
              <a:rPr lang="zh-CN" altLang="en-US">
                <a:ea typeface="宋体" panose="02010600030101010101" pitchFamily="2" charset="-122"/>
              </a:rPr>
              <a:t>的代码</a:t>
            </a:r>
            <a:r>
              <a:rPr lang="en-US" altLang="zh-CN">
                <a:ea typeface="宋体" panose="02010600030101010101" pitchFamily="2" charset="-122"/>
              </a:rPr>
              <a:t>, </a:t>
            </a:r>
            <a:r>
              <a:rPr lang="zh-CN" altLang="en-US">
                <a:ea typeface="宋体" panose="02010600030101010101" pitchFamily="2" charset="-122"/>
              </a:rPr>
              <a:t>授课的步骤，先 </a:t>
            </a:r>
            <a:r>
              <a:rPr lang="en-US" altLang="zh-CN" b="1">
                <a:ea typeface="宋体" panose="02010600030101010101" pitchFamily="2" charset="-122"/>
              </a:rPr>
              <a:t>[</a:t>
            </a:r>
            <a:r>
              <a:rPr lang="zh-CN" altLang="en-US" b="1">
                <a:ea typeface="宋体" panose="02010600030101010101" pitchFamily="2" charset="-122"/>
              </a:rPr>
              <a:t>解决</a:t>
            </a:r>
            <a:r>
              <a:rPr lang="en-US" altLang="zh-CN" b="1">
                <a:ea typeface="宋体" panose="02010600030101010101" pitchFamily="2" charset="-122"/>
              </a:rPr>
              <a:t>: </a:t>
            </a:r>
            <a:r>
              <a:rPr lang="en-US" altLang="zh-CN"/>
              <a:t>3+2*6-2</a:t>
            </a:r>
            <a:r>
              <a:rPr lang="en-US" altLang="zh-CN" b="1">
                <a:ea typeface="宋体" panose="02010600030101010101" pitchFamily="2" charset="-122"/>
              </a:rPr>
              <a:t>]</a:t>
            </a:r>
            <a:r>
              <a:rPr lang="zh-CN" altLang="en-US" b="1">
                <a:ea typeface="宋体" panose="02010600030101010101" pitchFamily="2" charset="-122"/>
              </a:rPr>
              <a:t>， 然后逐步解决多位数的计算</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r>
              <a:rPr lang="zh-CN" altLang="en-US">
                <a:ea typeface="宋体" panose="02010600030101010101" pitchFamily="2" charset="-122"/>
              </a:rPr>
              <a:t>考虑对表达式加入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public class Calculator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val expression = "3101+4*(6-2)" =&gt; </a:t>
            </a:r>
            <a:r>
              <a:rPr lang="zh-CN" altLang="en-US">
                <a:ea typeface="宋体" panose="02010600030101010101" pitchFamily="2" charset="-122"/>
              </a:rPr>
              <a:t>开阔思路</a:t>
            </a:r>
            <a:r>
              <a:rPr lang="en-US" altLang="zh-CN">
                <a:ea typeface="宋体" panose="02010600030101010101" pitchFamily="2" charset="-122"/>
              </a:rPr>
              <a:t>[</a:t>
            </a:r>
            <a:r>
              <a:rPr lang="zh-CN" altLang="en-US">
                <a:ea typeface="宋体" panose="02010600030101010101" pitchFamily="2" charset="-122"/>
              </a:rPr>
              <a:t>编程</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expression = "7*2*2-5+1-5+3-4";</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numStack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operStack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思路</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1 ) </a:t>
            </a:r>
            <a:r>
              <a:rPr lang="zh-CN" altLang="en-US">
                <a:ea typeface="宋体" panose="02010600030101010101" pitchFamily="2" charset="-122"/>
              </a:rPr>
              <a:t>设计两个栈 </a:t>
            </a:r>
            <a:r>
              <a:rPr lang="en-US" altLang="zh-CN">
                <a:ea typeface="宋体" panose="02010600030101010101" pitchFamily="2" charset="-122"/>
              </a:rPr>
              <a:t>, </a:t>
            </a:r>
            <a:r>
              <a:rPr lang="zh-CN" altLang="en-US">
                <a:ea typeface="宋体" panose="02010600030101010101" pitchFamily="2" charset="-122"/>
              </a:rPr>
              <a:t>数栈，符号栈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对 </a:t>
            </a:r>
            <a:r>
              <a:rPr lang="en-US" altLang="zh-CN">
                <a:ea typeface="宋体" panose="02010600030101010101" pitchFamily="2" charset="-122"/>
              </a:rPr>
              <a:t>exp </a:t>
            </a:r>
            <a:r>
              <a:rPr lang="zh-CN" altLang="en-US">
                <a:ea typeface="宋体" panose="02010600030101010101" pitchFamily="2" charset="-122"/>
              </a:rPr>
              <a:t>进行扫描 </a:t>
            </a:r>
            <a:r>
              <a:rPr lang="en-US" altLang="zh-CN">
                <a:ea typeface="宋体" panose="02010600030101010101" pitchFamily="2" charset="-122"/>
              </a:rPr>
              <a:t>, </a:t>
            </a:r>
            <a:r>
              <a:rPr lang="zh-CN" altLang="en-US">
                <a:ea typeface="宋体" panose="02010600030101010101" pitchFamily="2" charset="-122"/>
              </a:rPr>
              <a:t>一个一个的取出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3)  </a:t>
            </a:r>
            <a:r>
              <a:rPr lang="zh-CN" altLang="en-US">
                <a:ea typeface="宋体" panose="02010600030101010101" pitchFamily="2" charset="-122"/>
              </a:rPr>
              <a:t>当取出的字符是数时，就直接入数栈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  </a:t>
            </a:r>
            <a:r>
              <a:rPr lang="zh-CN" altLang="en-US">
                <a:ea typeface="宋体" panose="02010600030101010101" pitchFamily="2" charset="-122"/>
              </a:rPr>
              <a:t>当取出的字符是符号时</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4.1 </a:t>
            </a:r>
            <a:r>
              <a:rPr lang="zh-CN" altLang="en-US">
                <a:ea typeface="宋体" panose="02010600030101010101" pitchFamily="2" charset="-122"/>
              </a:rPr>
              <a:t>如果当前符号栈没有数据，就直接入栈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4.2 </a:t>
            </a:r>
            <a:r>
              <a:rPr lang="zh-CN" altLang="en-US">
                <a:ea typeface="宋体" panose="02010600030101010101" pitchFamily="2" charset="-122"/>
              </a:rPr>
              <a:t>如果当前符号的优先级 小于等于符号栈的栈顶的符号的优先级，则取出该符号，并从数栈依次</a:t>
            </a:r>
            <a:r>
              <a:rPr lang="en-US" altLang="zh-CN">
                <a:ea typeface="宋体" panose="02010600030101010101" pitchFamily="2" charset="-122"/>
              </a:rPr>
              <a:t>pop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4.3 </a:t>
            </a:r>
            <a:r>
              <a:rPr lang="zh-CN" altLang="en-US">
                <a:ea typeface="宋体" panose="02010600030101010101" pitchFamily="2" charset="-122"/>
              </a:rPr>
              <a:t>反之，符号直接入符号栈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5) </a:t>
            </a:r>
            <a:r>
              <a:rPr lang="zh-CN" altLang="en-US">
                <a:ea typeface="宋体" panose="02010600030101010101" pitchFamily="2" charset="-122"/>
              </a:rPr>
              <a:t>当整个表达式扫描完毕后，依次从数栈和符号栈取出数据，进行运行，最后在数栈中的数据就是结果</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index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num1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num2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oper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char ch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keepNum = ""; // </a:t>
            </a:r>
            <a:r>
              <a:rPr lang="zh-CN" altLang="en-US">
                <a:ea typeface="宋体" panose="02010600030101010101" pitchFamily="2" charset="-122"/>
              </a:rPr>
              <a:t>再进行扫描时，保存上次的数字</a:t>
            </a:r>
            <a:r>
              <a:rPr lang="en-US" altLang="zh-CN">
                <a:ea typeface="宋体" panose="02010600030101010101" pitchFamily="2" charset="-122"/>
              </a:rPr>
              <a:t>ch ,</a:t>
            </a:r>
            <a:r>
              <a:rPr lang="zh-CN" altLang="en-US">
                <a:ea typeface="宋体" panose="02010600030101010101" pitchFamily="2" charset="-122"/>
              </a:rPr>
              <a:t>并进行拼接</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会循环的取出</a:t>
            </a:r>
            <a:r>
              <a:rPr lang="en-US" altLang="zh-CN">
                <a:ea typeface="宋体" panose="02010600030101010101" pitchFamily="2" charset="-122"/>
              </a:rPr>
              <a:t>expression </a:t>
            </a:r>
            <a:r>
              <a:rPr lang="zh-CN" altLang="en-US">
                <a:ea typeface="宋体" panose="02010600030101010101" pitchFamily="2" charset="-122"/>
              </a:rPr>
              <a:t>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扫描</a:t>
            </a:r>
            <a:r>
              <a:rPr lang="en-US" altLang="zh-CN">
                <a:ea typeface="宋体" panose="02010600030101010101" pitchFamily="2" charset="-122"/>
              </a:rPr>
              <a:t>expression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 = expression.substring(index, index + 1).charAt(0);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(operStack.isOper(ch)) { // </a:t>
            </a:r>
            <a:r>
              <a:rPr lang="zh-CN" altLang="en-US">
                <a:ea typeface="宋体" panose="02010600030101010101" pitchFamily="2" charset="-122"/>
              </a:rPr>
              <a:t>如果是操作符</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如果当前符号的优先级 小于等于符号栈的栈顶的符号的优先级，则取出该符号，并从数栈依次 </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(operStack.priority(ch) &lt;= operStack.priority(operStack.stack[operStack.top]))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入数字栈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把当前</a:t>
            </a:r>
            <a:r>
              <a:rPr lang="en-US" altLang="zh-CN">
                <a:ea typeface="宋体" panose="02010600030101010101" pitchFamily="2" charset="-122"/>
              </a:rPr>
              <a:t>ch</a:t>
            </a:r>
            <a:r>
              <a:rPr lang="zh-CN" altLang="en-US">
                <a:ea typeface="宋体" panose="02010600030101010101" pitchFamily="2" charset="-122"/>
              </a:rPr>
              <a:t>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如果当前的符号的优先级大于符号栈顶的符号优先级，直接入栈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符号就直接入栈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 // '+' =&gt; 43</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 // </a:t>
            </a:r>
            <a:r>
              <a:rPr lang="zh-CN" altLang="en-US">
                <a:ea typeface="宋体" panose="02010600030101010101" pitchFamily="2" charset="-122"/>
              </a:rPr>
              <a:t>是数</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处理多位数的逻辑</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keepNum += 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a:t>
            </a:r>
            <a:r>
              <a:rPr lang="en-US" altLang="zh-CN">
                <a:ea typeface="宋体" panose="02010600030101010101" pitchFamily="2" charset="-122"/>
              </a:rPr>
              <a:t>ch </a:t>
            </a:r>
            <a:r>
              <a:rPr lang="zh-CN" altLang="en-US">
                <a:ea typeface="宋体" panose="02010600030101010101" pitchFamily="2" charset="-122"/>
              </a:rPr>
              <a:t>已经是</a:t>
            </a:r>
            <a:r>
              <a:rPr lang="en-US" altLang="zh-CN">
                <a:ea typeface="宋体" panose="02010600030101010101" pitchFamily="2" charset="-122"/>
              </a:rPr>
              <a:t>expression </a:t>
            </a:r>
            <a:r>
              <a:rPr lang="zh-CN" altLang="en-US">
                <a:ea typeface="宋体" panose="02010600030101010101" pitchFamily="2" charset="-122"/>
              </a:rPr>
              <a:t>最后一个字符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 expression.length() - 1)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a:t>
            </a:r>
            <a:r>
              <a:rPr lang="en-US" altLang="zh-CN">
                <a:ea typeface="宋体" panose="02010600030101010101" pitchFamily="2" charset="-122"/>
              </a:rPr>
              <a:t>ch </a:t>
            </a:r>
            <a:r>
              <a:rPr lang="zh-CN" altLang="en-US">
                <a:ea typeface="宋体" panose="02010600030101010101" pitchFamily="2" charset="-122"/>
              </a:rPr>
              <a:t>的下一个字符是不是数字</a:t>
            </a:r>
            <a:r>
              <a:rPr lang="en-US" altLang="zh-CN">
                <a:ea typeface="宋体" panose="02010600030101010101" pitchFamily="2" charset="-122"/>
              </a:rPr>
              <a:t>, </a:t>
            </a:r>
            <a:r>
              <a:rPr lang="zh-CN" altLang="en-US">
                <a:ea typeface="宋体" panose="02010600030101010101" pitchFamily="2" charset="-122"/>
              </a:rPr>
              <a:t>如果是数字，则进行一次扫描，如果是操作符，就直接入栈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看到</a:t>
            </a:r>
            <a:r>
              <a:rPr lang="en-US" altLang="zh-CN">
                <a:ea typeface="宋体" panose="02010600030101010101" pitchFamily="2" charset="-122"/>
              </a:rPr>
              <a:t>expresson</a:t>
            </a:r>
            <a:r>
              <a:rPr lang="zh-CN" altLang="en-US">
                <a:ea typeface="宋体" panose="02010600030101010101" pitchFamily="2" charset="-122"/>
              </a:rPr>
              <a:t>的下一个字符时，不要真正的移动</a:t>
            </a:r>
            <a:r>
              <a:rPr lang="en-US" altLang="zh-CN">
                <a:ea typeface="宋体" panose="02010600030101010101" pitchFamily="2" charset="-122"/>
              </a:rPr>
              <a:t>index ,</a:t>
            </a:r>
            <a:r>
              <a:rPr lang="zh-CN" altLang="en-US">
                <a:ea typeface="宋体" panose="02010600030101010101" pitchFamily="2" charset="-122"/>
              </a:rPr>
              <a:t>只是探测一下</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(operStack.isOper(expression.substring(index + 1, index + 2).charAt(0)))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是操作符入栈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keepNum = ""; // </a:t>
            </a:r>
            <a:r>
              <a:rPr lang="zh-CN" altLang="en-US">
                <a:ea typeface="宋体" panose="02010600030101010101" pitchFamily="2" charset="-122"/>
              </a:rPr>
              <a:t>清空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numStack.push((ch + "").toInt) // ? '1' =&gt; 49 '3' "1"=&gt;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index </a:t>
            </a:r>
            <a:r>
              <a:rPr lang="zh-CN" altLang="en-US">
                <a:ea typeface="宋体" panose="02010600030101010101" pitchFamily="2" charset="-122"/>
              </a:rPr>
              <a:t>后移</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index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判断是否到表达式的最后</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&gt;= expression.length())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当整个表达式扫描完毕后，依次从数栈和符号栈取出数据，进行运行，最后在数栈中的数据就是结果</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numStack.push(res); // </a:t>
            </a:r>
            <a:r>
              <a:rPr lang="zh-CN" altLang="en-US">
                <a:ea typeface="宋体" panose="02010600030101010101" pitchFamily="2" charset="-122"/>
              </a:rPr>
              <a:t>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将数字栈的最后结果</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a:t>
            </a:r>
            <a:r>
              <a:rPr lang="zh-CN" altLang="en-US">
                <a:ea typeface="宋体" panose="02010600030101010101" pitchFamily="2" charset="-122"/>
              </a:rPr>
              <a:t>表达式 </a:t>
            </a:r>
            <a:r>
              <a:rPr lang="en-US" altLang="zh-CN">
                <a:ea typeface="宋体" panose="02010600030101010101" pitchFamily="2" charset="-122"/>
              </a:rPr>
              <a:t>%s = %d", expression, res2);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class ArrayStack2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private int maxSize;// </a:t>
            </a:r>
            <a:r>
              <a:rPr lang="zh-CN" altLang="en-US">
                <a:ea typeface="宋体" panose="02010600030101010101" pitchFamily="2" charset="-122"/>
              </a:rPr>
              <a:t>栈的大小</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stack;//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栈顶</a:t>
            </a:r>
            <a:r>
              <a:rPr lang="en-US" altLang="zh-CN">
                <a:ea typeface="宋体" panose="02010600030101010101" pitchFamily="2" charset="-122"/>
              </a:rPr>
              <a:t>, </a:t>
            </a:r>
            <a:r>
              <a:rPr lang="zh-CN" altLang="en-US">
                <a:ea typeface="宋体" panose="02010600030101010101" pitchFamily="2" charset="-122"/>
              </a:rPr>
              <a:t>初始化为</a:t>
            </a:r>
            <a:r>
              <a:rPr lang="en-US" altLang="zh-CN">
                <a:ea typeface="宋体" panose="02010600030101010101" pitchFamily="2" charset="-122"/>
              </a:rPr>
              <a:t>-1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ArrayStack2(int size)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maxSize = 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 = new int[maxSize];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栈满</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maxSize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入栈</a:t>
            </a:r>
            <a:r>
              <a:rPr lang="en-US" altLang="zh-CN">
                <a:ea typeface="宋体" panose="02010600030101010101" pitchFamily="2" charset="-122"/>
              </a:rPr>
              <a:t>, </a:t>
            </a:r>
            <a:r>
              <a:rPr lang="zh-CN" altLang="en-US">
                <a:ea typeface="宋体" panose="02010600030101010101" pitchFamily="2" charset="-122"/>
              </a:rPr>
              <a:t>放入数据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push(int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栈满</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stack[top] =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出栈</a:t>
            </a:r>
            <a:r>
              <a:rPr lang="en-US" altLang="zh-CN">
                <a:ea typeface="宋体" panose="02010600030101010101" pitchFamily="2" charset="-122"/>
              </a:rPr>
              <a:t>, </a:t>
            </a:r>
            <a:r>
              <a:rPr lang="zh-CN" altLang="en-US">
                <a:ea typeface="宋体" panose="02010600030101010101" pitchFamily="2" charset="-122"/>
              </a:rPr>
              <a:t>取出数据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pop()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throw new RuntimeException("</a:t>
            </a:r>
            <a:r>
              <a:rPr lang="zh-CN" altLang="en-US">
                <a:ea typeface="宋体" panose="02010600030101010101" pitchFamily="2" charset="-122"/>
              </a:rPr>
              <a:t>栈空</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value = stack[top];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遍历栈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栈空，没有数据</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for (int i = top; i &gt;= 0; i--)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System.out.printf("stack[%d]=%d\n", i, stack[i]);</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返回运算符的优先级</a:t>
            </a:r>
            <a:r>
              <a:rPr lang="en-US" altLang="zh-CN">
                <a:ea typeface="宋体" panose="02010600030101010101" pitchFamily="2" charset="-122"/>
              </a:rPr>
              <a:t>, </a:t>
            </a:r>
            <a:r>
              <a:rPr lang="zh-CN" altLang="en-US">
                <a:ea typeface="宋体" panose="02010600030101010101" pitchFamily="2" charset="-122"/>
              </a:rPr>
              <a:t>是程序员定</a:t>
            </a:r>
            <a:r>
              <a:rPr lang="en-US" altLang="zh-CN">
                <a:ea typeface="宋体" panose="02010600030101010101" pitchFamily="2" charset="-122"/>
              </a:rPr>
              <a:t>, </a:t>
            </a:r>
            <a:r>
              <a:rPr lang="zh-CN" altLang="en-US">
                <a:ea typeface="宋体" panose="02010600030101010101" pitchFamily="2" charset="-122"/>
              </a:rPr>
              <a:t>数字越大，优先级越高</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+ 1 =&gt; 0 *[] /[] =&gt;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priority(int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 // </a:t>
            </a:r>
            <a:r>
              <a:rPr lang="zh-CN" altLang="en-US">
                <a:ea typeface="宋体" panose="02010600030101010101" pitchFamily="2" charset="-122"/>
              </a:rPr>
              <a:t>不正确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boolean isOper(char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 == '+' || value == '-' || value == '/' || value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计算方法</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cal(int num1, int num2, 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switch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default: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先谈思路</a:t>
            </a:r>
            <a:endParaRPr lang="zh-CN" altLang="en-US">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扫描给出的计算表达式 </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如果是数字，就直接入数栈</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如果是操作符，就分两种情况比较</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3.1 </a:t>
            </a:r>
            <a:r>
              <a:rPr lang="zh-CN" altLang="en-US">
                <a:ea typeface="宋体" panose="02010600030101010101" pitchFamily="2" charset="-122"/>
              </a:rPr>
              <a:t>如果当前操作符栈为空，就入栈</a:t>
            </a:r>
            <a:endParaRPr lang="zh-CN" altLang="en-US">
              <a:ea typeface="宋体" panose="02010600030101010101" pitchFamily="2" charset="-122"/>
            </a:endParaRPr>
          </a:p>
          <a:p>
            <a:r>
              <a:rPr lang="en-US" altLang="zh-CN">
                <a:ea typeface="宋体" panose="02010600030101010101" pitchFamily="2" charset="-122"/>
              </a:rPr>
              <a:t>3.2 </a:t>
            </a:r>
            <a:r>
              <a:rPr lang="zh-CN" altLang="en-US">
                <a:ea typeface="宋体" panose="02010600030101010101" pitchFamily="2" charset="-122"/>
              </a:rPr>
              <a:t>如果操作符栈有操作符，就比较</a:t>
            </a:r>
            <a:r>
              <a:rPr lang="en-US" altLang="zh-CN">
                <a:ea typeface="宋体" panose="02010600030101010101" pitchFamily="2" charset="-122"/>
              </a:rPr>
              <a:t>.</a:t>
            </a:r>
            <a:r>
              <a:rPr lang="zh-CN" altLang="en-US">
                <a:ea typeface="宋体" panose="02010600030101010101" pitchFamily="2" charset="-122"/>
              </a:rPr>
              <a:t>如果当前操作符的优先级小于或者栈中的操作符，就要从数栈</a:t>
            </a:r>
            <a:r>
              <a:rPr lang="en-US" altLang="zh-CN">
                <a:ea typeface="宋体" panose="02010600030101010101" pitchFamily="2" charset="-122"/>
              </a:rPr>
              <a:t>pop</a:t>
            </a:r>
            <a:r>
              <a:rPr lang="zh-CN" altLang="en-US">
                <a:ea typeface="宋体" panose="02010600030101010101" pitchFamily="2" charset="-122"/>
              </a:rPr>
              <a:t>出两个数，从符号栈中</a:t>
            </a:r>
            <a:r>
              <a:rPr lang="en-US" altLang="zh-CN">
                <a:ea typeface="宋体" panose="02010600030101010101" pitchFamily="2" charset="-122"/>
              </a:rPr>
              <a:t>pop</a:t>
            </a:r>
            <a:r>
              <a:rPr lang="zh-CN" altLang="en-US">
                <a:ea typeface="宋体" panose="02010600030101010101" pitchFamily="2" charset="-122"/>
              </a:rPr>
              <a:t>出一个符号，运算结果入数栈</a:t>
            </a:r>
            <a:r>
              <a:rPr lang="en-US" altLang="zh-CN">
                <a:ea typeface="宋体" panose="02010600030101010101" pitchFamily="2" charset="-122"/>
              </a:rPr>
              <a:t>,</a:t>
            </a:r>
            <a:r>
              <a:rPr lang="zh-CN" altLang="en-US">
                <a:ea typeface="宋体" panose="02010600030101010101" pitchFamily="2" charset="-122"/>
              </a:rPr>
              <a:t>然后再把当前操作符入符号栈</a:t>
            </a:r>
            <a:endParaRPr lang="zh-CN" altLang="en-US">
              <a:ea typeface="宋体" panose="02010600030101010101" pitchFamily="2" charset="-122"/>
            </a:endParaRPr>
          </a:p>
          <a:p>
            <a:r>
              <a:rPr lang="en-US" altLang="zh-CN">
                <a:ea typeface="宋体" panose="02010600030101010101" pitchFamily="2" charset="-122"/>
              </a:rPr>
              <a:t>4. </a:t>
            </a:r>
            <a:r>
              <a:rPr lang="zh-CN" altLang="en-US">
                <a:ea typeface="宋体" panose="02010600030101010101" pitchFamily="2" charset="-122"/>
              </a:rPr>
              <a:t>当扫描完毕后，顺序弹出数栈和符号栈进行运算</a:t>
            </a:r>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先搞定 </a:t>
            </a:r>
            <a:r>
              <a:rPr lang="en-US" altLang="zh-CN">
                <a:ea typeface="宋体" panose="02010600030101010101" pitchFamily="2" charset="-122"/>
              </a:rPr>
              <a:t>3+2*6-2=13   // ////</a:t>
            </a:r>
            <a:r>
              <a:rPr lang="zh-CN" altLang="en-US">
                <a:ea typeface="宋体" panose="02010600030101010101" pitchFamily="2" charset="-122"/>
              </a:rPr>
              <a:t>多位数的 </a:t>
            </a:r>
            <a:r>
              <a:rPr lang="en-US" altLang="zh-CN">
                <a:ea typeface="宋体" panose="02010600030101010101" pitchFamily="2" charset="-122"/>
              </a:rPr>
              <a:t>30+2*6-2 &amp; "30+21*6-126"; </a:t>
            </a:r>
            <a:endParaRPr lang="en-US" altLang="zh-CN">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再搞定  </a:t>
            </a:r>
            <a:r>
              <a:rPr lang="en-US" altLang="zh-CN">
                <a:ea typeface="宋体" panose="02010600030101010101" pitchFamily="2" charset="-122"/>
              </a:rPr>
              <a:t>7*2*2-5+1-5*3-4  &amp; 7*2*2-5+1-50*3-4; // </a:t>
            </a:r>
            <a:endParaRPr lang="en-US" altLang="zh-CN">
              <a:ea typeface="宋体" panose="02010600030101010101" pitchFamily="2" charset="-122"/>
            </a:endParaRPr>
          </a:p>
          <a:p>
            <a:endParaRPr lang="en-US" altLang="zh-CN">
              <a:ea typeface="宋体" panose="02010600030101010101" pitchFamily="2" charset="-122"/>
            </a:endParaRPr>
          </a:p>
          <a:p>
            <a:r>
              <a:rPr lang="zh-CN" altLang="en-US" b="1">
                <a:ea typeface="宋体" panose="02010600030101010101" pitchFamily="2" charset="-122"/>
              </a:rPr>
              <a:t>给同学们说明目前完成代码的问题和</a:t>
            </a:r>
            <a:r>
              <a:rPr lang="en-US" altLang="zh-CN" b="1">
                <a:ea typeface="宋体" panose="02010600030101010101" pitchFamily="2" charset="-122"/>
              </a:rPr>
              <a:t>bug</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这个代码有</a:t>
            </a:r>
            <a:r>
              <a:rPr lang="en-US" altLang="zh-CN" baseline="0">
                <a:ea typeface="宋体" panose="02010600030101010101" pitchFamily="2" charset="-122"/>
              </a:rPr>
              <a:t>bug,</a:t>
            </a:r>
            <a:r>
              <a:rPr lang="zh-CN" altLang="en-US" baseline="0">
                <a:ea typeface="宋体" panose="02010600030101010101" pitchFamily="2" charset="-122"/>
              </a:rPr>
              <a:t>具体规律初步看起来如下</a:t>
            </a:r>
            <a:r>
              <a:rPr lang="en-US" altLang="zh-CN" baseline="0">
                <a:ea typeface="宋体" panose="02010600030101010101" pitchFamily="2" charset="-122"/>
              </a:rPr>
              <a:t>:</a:t>
            </a:r>
            <a:endParaRPr lang="en-US" altLang="zh-CN" baseline="0">
              <a:ea typeface="宋体" panose="02010600030101010101" pitchFamily="2" charset="-122"/>
            </a:endParaRPr>
          </a:p>
          <a:p>
            <a:endParaRPr lang="en-US" altLang="zh-CN" baseline="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 0k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 ok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endParaRPr lang="en-US" altLang="zh-CN" sz="1200" b="1"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endParaRPr lang="zh-CN" altLang="en-US" sz="1200" b="1" kern="1200">
              <a:solidFill>
                <a:schemeClr val="tx1"/>
              </a:solidFill>
              <a:effectLst/>
              <a:latin typeface="+mn-lt"/>
              <a:ea typeface="+mn-ea"/>
              <a:cs typeface="+mn-cs"/>
            </a:endParaRPr>
          </a:p>
          <a:p>
            <a:endParaRPr lang="en-US" altLang="zh-CN">
              <a:ea typeface="宋体" panose="02010600030101010101" pitchFamily="2" charset="-122"/>
            </a:endParaRPr>
          </a:p>
          <a:p>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思考</a:t>
            </a:r>
            <a:r>
              <a:rPr lang="en-US" altLang="zh-CN">
                <a:ea typeface="宋体" panose="02010600030101010101" pitchFamily="2" charset="-122"/>
              </a:rPr>
              <a:t>: </a:t>
            </a:r>
            <a:r>
              <a:rPr lang="zh-CN" altLang="en-US">
                <a:ea typeface="宋体" panose="02010600030101010101" pitchFamily="2" charset="-122"/>
              </a:rPr>
              <a:t>带上小括号，学员自行考虑</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//java</a:t>
            </a:r>
            <a:r>
              <a:rPr lang="zh-CN" altLang="en-US">
                <a:ea typeface="宋体" panose="02010600030101010101" pitchFamily="2" charset="-122"/>
              </a:rPr>
              <a:t>的代码</a:t>
            </a:r>
            <a:r>
              <a:rPr lang="en-US" altLang="zh-CN">
                <a:ea typeface="宋体" panose="02010600030101010101" pitchFamily="2" charset="-122"/>
              </a:rPr>
              <a:t>, </a:t>
            </a:r>
            <a:r>
              <a:rPr lang="zh-CN" altLang="en-US">
                <a:ea typeface="宋体" panose="02010600030101010101" pitchFamily="2" charset="-122"/>
              </a:rPr>
              <a:t>授课的步骤，先 </a:t>
            </a:r>
            <a:r>
              <a:rPr lang="en-US" altLang="zh-CN" b="1">
                <a:ea typeface="宋体" panose="02010600030101010101" pitchFamily="2" charset="-122"/>
              </a:rPr>
              <a:t>[</a:t>
            </a:r>
            <a:r>
              <a:rPr lang="zh-CN" altLang="en-US" b="1">
                <a:ea typeface="宋体" panose="02010600030101010101" pitchFamily="2" charset="-122"/>
              </a:rPr>
              <a:t>解决</a:t>
            </a:r>
            <a:r>
              <a:rPr lang="en-US" altLang="zh-CN" b="1">
                <a:ea typeface="宋体" panose="02010600030101010101" pitchFamily="2" charset="-122"/>
              </a:rPr>
              <a:t>: </a:t>
            </a:r>
            <a:r>
              <a:rPr lang="en-US" altLang="zh-CN"/>
              <a:t>3+2*6-2</a:t>
            </a:r>
            <a:r>
              <a:rPr lang="en-US" altLang="zh-CN" b="1">
                <a:ea typeface="宋体" panose="02010600030101010101" pitchFamily="2" charset="-122"/>
              </a:rPr>
              <a:t>]</a:t>
            </a:r>
            <a:r>
              <a:rPr lang="zh-CN" altLang="en-US" b="1">
                <a:ea typeface="宋体" panose="02010600030101010101" pitchFamily="2" charset="-122"/>
              </a:rPr>
              <a:t>， 然后逐步解决多位数的计算</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r>
              <a:rPr lang="zh-CN" altLang="en-US">
                <a:ea typeface="宋体" panose="02010600030101010101" pitchFamily="2" charset="-122"/>
              </a:rPr>
              <a:t>考虑对表达式加入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public class Calculator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val expression = "3101+4*(6-2)" =&gt; </a:t>
            </a:r>
            <a:r>
              <a:rPr lang="zh-CN" altLang="en-US">
                <a:ea typeface="宋体" panose="02010600030101010101" pitchFamily="2" charset="-122"/>
              </a:rPr>
              <a:t>开阔思路</a:t>
            </a:r>
            <a:r>
              <a:rPr lang="en-US" altLang="zh-CN">
                <a:ea typeface="宋体" panose="02010600030101010101" pitchFamily="2" charset="-122"/>
              </a:rPr>
              <a:t>[</a:t>
            </a:r>
            <a:r>
              <a:rPr lang="zh-CN" altLang="en-US">
                <a:ea typeface="宋体" panose="02010600030101010101" pitchFamily="2" charset="-122"/>
              </a:rPr>
              <a:t>编程</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expression = "7*2*2-5+1-5+3-4";</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numStack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operStack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思路</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1 ) </a:t>
            </a:r>
            <a:r>
              <a:rPr lang="zh-CN" altLang="en-US">
                <a:ea typeface="宋体" panose="02010600030101010101" pitchFamily="2" charset="-122"/>
              </a:rPr>
              <a:t>设计两个栈 </a:t>
            </a:r>
            <a:r>
              <a:rPr lang="en-US" altLang="zh-CN">
                <a:ea typeface="宋体" panose="02010600030101010101" pitchFamily="2" charset="-122"/>
              </a:rPr>
              <a:t>, </a:t>
            </a:r>
            <a:r>
              <a:rPr lang="zh-CN" altLang="en-US">
                <a:ea typeface="宋体" panose="02010600030101010101" pitchFamily="2" charset="-122"/>
              </a:rPr>
              <a:t>数栈，符号栈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对 </a:t>
            </a:r>
            <a:r>
              <a:rPr lang="en-US" altLang="zh-CN">
                <a:ea typeface="宋体" panose="02010600030101010101" pitchFamily="2" charset="-122"/>
              </a:rPr>
              <a:t>exp </a:t>
            </a:r>
            <a:r>
              <a:rPr lang="zh-CN" altLang="en-US">
                <a:ea typeface="宋体" panose="02010600030101010101" pitchFamily="2" charset="-122"/>
              </a:rPr>
              <a:t>进行扫描 </a:t>
            </a:r>
            <a:r>
              <a:rPr lang="en-US" altLang="zh-CN">
                <a:ea typeface="宋体" panose="02010600030101010101" pitchFamily="2" charset="-122"/>
              </a:rPr>
              <a:t>, </a:t>
            </a:r>
            <a:r>
              <a:rPr lang="zh-CN" altLang="en-US">
                <a:ea typeface="宋体" panose="02010600030101010101" pitchFamily="2" charset="-122"/>
              </a:rPr>
              <a:t>一个一个的取出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3)  </a:t>
            </a:r>
            <a:r>
              <a:rPr lang="zh-CN" altLang="en-US">
                <a:ea typeface="宋体" panose="02010600030101010101" pitchFamily="2" charset="-122"/>
              </a:rPr>
              <a:t>当取出的字符是数时，就直接入数栈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  </a:t>
            </a:r>
            <a:r>
              <a:rPr lang="zh-CN" altLang="en-US">
                <a:ea typeface="宋体" panose="02010600030101010101" pitchFamily="2" charset="-122"/>
              </a:rPr>
              <a:t>当取出的字符是符号时</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4.1 </a:t>
            </a:r>
            <a:r>
              <a:rPr lang="zh-CN" altLang="en-US">
                <a:ea typeface="宋体" panose="02010600030101010101" pitchFamily="2" charset="-122"/>
              </a:rPr>
              <a:t>如果当前符号栈没有数据，就直接入栈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4.2 </a:t>
            </a:r>
            <a:r>
              <a:rPr lang="zh-CN" altLang="en-US">
                <a:ea typeface="宋体" panose="02010600030101010101" pitchFamily="2" charset="-122"/>
              </a:rPr>
              <a:t>如果当前符号的优先级 小于等于符号栈的栈顶的符号的优先级，则取出该符号，并从数栈依次</a:t>
            </a:r>
            <a:r>
              <a:rPr lang="en-US" altLang="zh-CN">
                <a:ea typeface="宋体" panose="02010600030101010101" pitchFamily="2" charset="-122"/>
              </a:rPr>
              <a:t>pop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4.3 </a:t>
            </a:r>
            <a:r>
              <a:rPr lang="zh-CN" altLang="en-US">
                <a:ea typeface="宋体" panose="02010600030101010101" pitchFamily="2" charset="-122"/>
              </a:rPr>
              <a:t>反之，符号直接入符号栈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5) </a:t>
            </a:r>
            <a:r>
              <a:rPr lang="zh-CN" altLang="en-US">
                <a:ea typeface="宋体" panose="02010600030101010101" pitchFamily="2" charset="-122"/>
              </a:rPr>
              <a:t>当整个表达式扫描完毕后，依次从数栈和符号栈取出数据，进行运行，最后在数栈中的数据就是结果</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index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num1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num2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oper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char ch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keepNum = ""; // </a:t>
            </a:r>
            <a:r>
              <a:rPr lang="zh-CN" altLang="en-US">
                <a:ea typeface="宋体" panose="02010600030101010101" pitchFamily="2" charset="-122"/>
              </a:rPr>
              <a:t>再进行扫描时，保存上次的数字</a:t>
            </a:r>
            <a:r>
              <a:rPr lang="en-US" altLang="zh-CN">
                <a:ea typeface="宋体" panose="02010600030101010101" pitchFamily="2" charset="-122"/>
              </a:rPr>
              <a:t>ch ,</a:t>
            </a:r>
            <a:r>
              <a:rPr lang="zh-CN" altLang="en-US">
                <a:ea typeface="宋体" panose="02010600030101010101" pitchFamily="2" charset="-122"/>
              </a:rPr>
              <a:t>并进行拼接</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会循环的取出</a:t>
            </a:r>
            <a:r>
              <a:rPr lang="en-US" altLang="zh-CN">
                <a:ea typeface="宋体" panose="02010600030101010101" pitchFamily="2" charset="-122"/>
              </a:rPr>
              <a:t>expression </a:t>
            </a:r>
            <a:r>
              <a:rPr lang="zh-CN" altLang="en-US">
                <a:ea typeface="宋体" panose="02010600030101010101" pitchFamily="2" charset="-122"/>
              </a:rPr>
              <a:t>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扫描</a:t>
            </a:r>
            <a:r>
              <a:rPr lang="en-US" altLang="zh-CN">
                <a:ea typeface="宋体" panose="02010600030101010101" pitchFamily="2" charset="-122"/>
              </a:rPr>
              <a:t>expression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 = expression.substring(index, index + 1).charAt(0);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(operStack.isOper(ch)) { // </a:t>
            </a:r>
            <a:r>
              <a:rPr lang="zh-CN" altLang="en-US">
                <a:ea typeface="宋体" panose="02010600030101010101" pitchFamily="2" charset="-122"/>
              </a:rPr>
              <a:t>如果是操作符</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如果当前符号的优先级 小于等于符号栈的栈顶的符号的优先级，则取出该符号，并从数栈依次 </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(operStack.priority(ch) &lt;= operStack.priority(operStack.stack[operStack.top]))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入数字栈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把当前</a:t>
            </a:r>
            <a:r>
              <a:rPr lang="en-US" altLang="zh-CN">
                <a:ea typeface="宋体" panose="02010600030101010101" pitchFamily="2" charset="-122"/>
              </a:rPr>
              <a:t>ch</a:t>
            </a:r>
            <a:r>
              <a:rPr lang="zh-CN" altLang="en-US">
                <a:ea typeface="宋体" panose="02010600030101010101" pitchFamily="2" charset="-122"/>
              </a:rPr>
              <a:t>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如果当前的符号的优先级大于符号栈顶的符号优先级，直接入栈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符号就直接入栈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 // '+' =&gt; 43</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 // </a:t>
            </a:r>
            <a:r>
              <a:rPr lang="zh-CN" altLang="en-US">
                <a:ea typeface="宋体" panose="02010600030101010101" pitchFamily="2" charset="-122"/>
              </a:rPr>
              <a:t>是数</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处理多位数的逻辑</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keepNum += 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a:t>
            </a:r>
            <a:r>
              <a:rPr lang="en-US" altLang="zh-CN">
                <a:ea typeface="宋体" panose="02010600030101010101" pitchFamily="2" charset="-122"/>
              </a:rPr>
              <a:t>ch </a:t>
            </a:r>
            <a:r>
              <a:rPr lang="zh-CN" altLang="en-US">
                <a:ea typeface="宋体" panose="02010600030101010101" pitchFamily="2" charset="-122"/>
              </a:rPr>
              <a:t>已经是</a:t>
            </a:r>
            <a:r>
              <a:rPr lang="en-US" altLang="zh-CN">
                <a:ea typeface="宋体" panose="02010600030101010101" pitchFamily="2" charset="-122"/>
              </a:rPr>
              <a:t>expression </a:t>
            </a:r>
            <a:r>
              <a:rPr lang="zh-CN" altLang="en-US">
                <a:ea typeface="宋体" panose="02010600030101010101" pitchFamily="2" charset="-122"/>
              </a:rPr>
              <a:t>最后一个字符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 expression.length() - 1)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a:t>
            </a:r>
            <a:r>
              <a:rPr lang="en-US" altLang="zh-CN">
                <a:ea typeface="宋体" panose="02010600030101010101" pitchFamily="2" charset="-122"/>
              </a:rPr>
              <a:t>ch </a:t>
            </a:r>
            <a:r>
              <a:rPr lang="zh-CN" altLang="en-US">
                <a:ea typeface="宋体" panose="02010600030101010101" pitchFamily="2" charset="-122"/>
              </a:rPr>
              <a:t>的下一个字符是不是数字</a:t>
            </a:r>
            <a:r>
              <a:rPr lang="en-US" altLang="zh-CN">
                <a:ea typeface="宋体" panose="02010600030101010101" pitchFamily="2" charset="-122"/>
              </a:rPr>
              <a:t>, </a:t>
            </a:r>
            <a:r>
              <a:rPr lang="zh-CN" altLang="en-US">
                <a:ea typeface="宋体" panose="02010600030101010101" pitchFamily="2" charset="-122"/>
              </a:rPr>
              <a:t>如果是数字，则进行一次扫描，如果是操作符，就直接入栈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看到</a:t>
            </a:r>
            <a:r>
              <a:rPr lang="en-US" altLang="zh-CN">
                <a:ea typeface="宋体" panose="02010600030101010101" pitchFamily="2" charset="-122"/>
              </a:rPr>
              <a:t>expresson</a:t>
            </a:r>
            <a:r>
              <a:rPr lang="zh-CN" altLang="en-US">
                <a:ea typeface="宋体" panose="02010600030101010101" pitchFamily="2" charset="-122"/>
              </a:rPr>
              <a:t>的下一个字符时，不要真正的移动</a:t>
            </a:r>
            <a:r>
              <a:rPr lang="en-US" altLang="zh-CN">
                <a:ea typeface="宋体" panose="02010600030101010101" pitchFamily="2" charset="-122"/>
              </a:rPr>
              <a:t>index ,</a:t>
            </a:r>
            <a:r>
              <a:rPr lang="zh-CN" altLang="en-US">
                <a:ea typeface="宋体" panose="02010600030101010101" pitchFamily="2" charset="-122"/>
              </a:rPr>
              <a:t>只是探测一下</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(operStack.isOper(expression.substring(index + 1, index + 2).charAt(0)))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是操作符入栈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keepNum = ""; // </a:t>
            </a:r>
            <a:r>
              <a:rPr lang="zh-CN" altLang="en-US">
                <a:ea typeface="宋体" panose="02010600030101010101" pitchFamily="2" charset="-122"/>
              </a:rPr>
              <a:t>清空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numStack.push((ch + "").toInt) // ? '1' =&gt; 49 '3' "1"=&gt;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index </a:t>
            </a:r>
            <a:r>
              <a:rPr lang="zh-CN" altLang="en-US">
                <a:ea typeface="宋体" panose="02010600030101010101" pitchFamily="2" charset="-122"/>
              </a:rPr>
              <a:t>后移</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index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判断是否到表达式的最后</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&gt;= expression.length())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当整个表达式扫描完毕后，依次从数栈和符号栈取出数据，进行运行，最后在数栈中的数据就是结果</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numStack.push(res); // </a:t>
            </a:r>
            <a:r>
              <a:rPr lang="zh-CN" altLang="en-US">
                <a:ea typeface="宋体" panose="02010600030101010101" pitchFamily="2" charset="-122"/>
              </a:rPr>
              <a:t>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将数字栈的最后结果</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a:t>
            </a:r>
            <a:r>
              <a:rPr lang="zh-CN" altLang="en-US">
                <a:ea typeface="宋体" panose="02010600030101010101" pitchFamily="2" charset="-122"/>
              </a:rPr>
              <a:t>表达式 </a:t>
            </a:r>
            <a:r>
              <a:rPr lang="en-US" altLang="zh-CN">
                <a:ea typeface="宋体" panose="02010600030101010101" pitchFamily="2" charset="-122"/>
              </a:rPr>
              <a:t>%s = %d", expression, res2);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class ArrayStack2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private int maxSize;// </a:t>
            </a:r>
            <a:r>
              <a:rPr lang="zh-CN" altLang="en-US">
                <a:ea typeface="宋体" panose="02010600030101010101" pitchFamily="2" charset="-122"/>
              </a:rPr>
              <a:t>栈的大小</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stack;//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栈顶</a:t>
            </a:r>
            <a:r>
              <a:rPr lang="en-US" altLang="zh-CN">
                <a:ea typeface="宋体" panose="02010600030101010101" pitchFamily="2" charset="-122"/>
              </a:rPr>
              <a:t>, </a:t>
            </a:r>
            <a:r>
              <a:rPr lang="zh-CN" altLang="en-US">
                <a:ea typeface="宋体" panose="02010600030101010101" pitchFamily="2" charset="-122"/>
              </a:rPr>
              <a:t>初始化为</a:t>
            </a:r>
            <a:r>
              <a:rPr lang="en-US" altLang="zh-CN">
                <a:ea typeface="宋体" panose="02010600030101010101" pitchFamily="2" charset="-122"/>
              </a:rPr>
              <a:t>-1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ArrayStack2(int size)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maxSize = 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 = new int[maxSize];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栈满</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maxSize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入栈</a:t>
            </a:r>
            <a:r>
              <a:rPr lang="en-US" altLang="zh-CN">
                <a:ea typeface="宋体" panose="02010600030101010101" pitchFamily="2" charset="-122"/>
              </a:rPr>
              <a:t>, </a:t>
            </a:r>
            <a:r>
              <a:rPr lang="zh-CN" altLang="en-US">
                <a:ea typeface="宋体" panose="02010600030101010101" pitchFamily="2" charset="-122"/>
              </a:rPr>
              <a:t>放入数据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push(int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栈满</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stack[top] =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出栈</a:t>
            </a:r>
            <a:r>
              <a:rPr lang="en-US" altLang="zh-CN">
                <a:ea typeface="宋体" panose="02010600030101010101" pitchFamily="2" charset="-122"/>
              </a:rPr>
              <a:t>, </a:t>
            </a:r>
            <a:r>
              <a:rPr lang="zh-CN" altLang="en-US">
                <a:ea typeface="宋体" panose="02010600030101010101" pitchFamily="2" charset="-122"/>
              </a:rPr>
              <a:t>取出数据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pop()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throw new RuntimeException("</a:t>
            </a:r>
            <a:r>
              <a:rPr lang="zh-CN" altLang="en-US">
                <a:ea typeface="宋体" panose="02010600030101010101" pitchFamily="2" charset="-122"/>
              </a:rPr>
              <a:t>栈空</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value = stack[top];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遍历栈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栈空，没有数据</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for (int i = top; i &gt;= 0; i--)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System.out.printf("stack[%d]=%d\n", i, stack[i]);</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返回运算符的优先级</a:t>
            </a:r>
            <a:r>
              <a:rPr lang="en-US" altLang="zh-CN">
                <a:ea typeface="宋体" panose="02010600030101010101" pitchFamily="2" charset="-122"/>
              </a:rPr>
              <a:t>, </a:t>
            </a:r>
            <a:r>
              <a:rPr lang="zh-CN" altLang="en-US">
                <a:ea typeface="宋体" panose="02010600030101010101" pitchFamily="2" charset="-122"/>
              </a:rPr>
              <a:t>是程序员定</a:t>
            </a:r>
            <a:r>
              <a:rPr lang="en-US" altLang="zh-CN">
                <a:ea typeface="宋体" panose="02010600030101010101" pitchFamily="2" charset="-122"/>
              </a:rPr>
              <a:t>, </a:t>
            </a:r>
            <a:r>
              <a:rPr lang="zh-CN" altLang="en-US">
                <a:ea typeface="宋体" panose="02010600030101010101" pitchFamily="2" charset="-122"/>
              </a:rPr>
              <a:t>数字越大，优先级越高</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+ 1 =&gt; 0 *[] /[] =&gt;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priority(int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 // </a:t>
            </a:r>
            <a:r>
              <a:rPr lang="zh-CN" altLang="en-US">
                <a:ea typeface="宋体" panose="02010600030101010101" pitchFamily="2" charset="-122"/>
              </a:rPr>
              <a:t>不正确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boolean isOper(char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 == '+' || value == '-' || value == '/' || value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计算方法</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cal(int num1, int num2, 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switch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default: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先谈思路</a:t>
            </a:r>
            <a:endParaRPr lang="zh-CN" altLang="en-US">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扫描给出的计算表达式 </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如果是数字，就直接入数栈</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如果是操作符，就分两种情况比较</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3.1 </a:t>
            </a:r>
            <a:r>
              <a:rPr lang="zh-CN" altLang="en-US">
                <a:ea typeface="宋体" panose="02010600030101010101" pitchFamily="2" charset="-122"/>
              </a:rPr>
              <a:t>如果当前操作符栈为空，就入栈</a:t>
            </a:r>
            <a:endParaRPr lang="zh-CN" altLang="en-US">
              <a:ea typeface="宋体" panose="02010600030101010101" pitchFamily="2" charset="-122"/>
            </a:endParaRPr>
          </a:p>
          <a:p>
            <a:r>
              <a:rPr lang="en-US" altLang="zh-CN">
                <a:ea typeface="宋体" panose="02010600030101010101" pitchFamily="2" charset="-122"/>
              </a:rPr>
              <a:t>3.2 </a:t>
            </a:r>
            <a:r>
              <a:rPr lang="zh-CN" altLang="en-US">
                <a:ea typeface="宋体" panose="02010600030101010101" pitchFamily="2" charset="-122"/>
              </a:rPr>
              <a:t>如果操作符栈有操作符，就比较</a:t>
            </a:r>
            <a:r>
              <a:rPr lang="en-US" altLang="zh-CN">
                <a:ea typeface="宋体" panose="02010600030101010101" pitchFamily="2" charset="-122"/>
              </a:rPr>
              <a:t>.</a:t>
            </a:r>
            <a:r>
              <a:rPr lang="zh-CN" altLang="en-US">
                <a:ea typeface="宋体" panose="02010600030101010101" pitchFamily="2" charset="-122"/>
              </a:rPr>
              <a:t>如果当前操作符的优先级小于或者栈中的操作符，就要从数栈</a:t>
            </a:r>
            <a:r>
              <a:rPr lang="en-US" altLang="zh-CN">
                <a:ea typeface="宋体" panose="02010600030101010101" pitchFamily="2" charset="-122"/>
              </a:rPr>
              <a:t>pop</a:t>
            </a:r>
            <a:r>
              <a:rPr lang="zh-CN" altLang="en-US">
                <a:ea typeface="宋体" panose="02010600030101010101" pitchFamily="2" charset="-122"/>
              </a:rPr>
              <a:t>出两个数，从符号栈中</a:t>
            </a:r>
            <a:r>
              <a:rPr lang="en-US" altLang="zh-CN">
                <a:ea typeface="宋体" panose="02010600030101010101" pitchFamily="2" charset="-122"/>
              </a:rPr>
              <a:t>pop</a:t>
            </a:r>
            <a:r>
              <a:rPr lang="zh-CN" altLang="en-US">
                <a:ea typeface="宋体" panose="02010600030101010101" pitchFamily="2" charset="-122"/>
              </a:rPr>
              <a:t>出一个符号，运算结果入数栈</a:t>
            </a:r>
            <a:r>
              <a:rPr lang="en-US" altLang="zh-CN">
                <a:ea typeface="宋体" panose="02010600030101010101" pitchFamily="2" charset="-122"/>
              </a:rPr>
              <a:t>,</a:t>
            </a:r>
            <a:r>
              <a:rPr lang="zh-CN" altLang="en-US">
                <a:ea typeface="宋体" panose="02010600030101010101" pitchFamily="2" charset="-122"/>
              </a:rPr>
              <a:t>然后再把当前操作符入符号栈</a:t>
            </a:r>
            <a:endParaRPr lang="zh-CN" altLang="en-US">
              <a:ea typeface="宋体" panose="02010600030101010101" pitchFamily="2" charset="-122"/>
            </a:endParaRPr>
          </a:p>
          <a:p>
            <a:r>
              <a:rPr lang="en-US" altLang="zh-CN">
                <a:ea typeface="宋体" panose="02010600030101010101" pitchFamily="2" charset="-122"/>
              </a:rPr>
              <a:t>4. </a:t>
            </a:r>
            <a:r>
              <a:rPr lang="zh-CN" altLang="en-US">
                <a:ea typeface="宋体" panose="02010600030101010101" pitchFamily="2" charset="-122"/>
              </a:rPr>
              <a:t>当扫描完毕后，顺序弹出数栈和符号栈进行运算</a:t>
            </a:r>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先搞定 </a:t>
            </a:r>
            <a:r>
              <a:rPr lang="en-US" altLang="zh-CN">
                <a:ea typeface="宋体" panose="02010600030101010101" pitchFamily="2" charset="-122"/>
              </a:rPr>
              <a:t>3+2*6-2=13   // ////</a:t>
            </a:r>
            <a:r>
              <a:rPr lang="zh-CN" altLang="en-US">
                <a:ea typeface="宋体" panose="02010600030101010101" pitchFamily="2" charset="-122"/>
              </a:rPr>
              <a:t>多位数的 </a:t>
            </a:r>
            <a:r>
              <a:rPr lang="en-US" altLang="zh-CN">
                <a:ea typeface="宋体" panose="02010600030101010101" pitchFamily="2" charset="-122"/>
              </a:rPr>
              <a:t>30+2*6-2 &amp; "30+21*6-126"; </a:t>
            </a:r>
            <a:endParaRPr lang="en-US" altLang="zh-CN">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再搞定  </a:t>
            </a:r>
            <a:r>
              <a:rPr lang="en-US" altLang="zh-CN">
                <a:ea typeface="宋体" panose="02010600030101010101" pitchFamily="2" charset="-122"/>
              </a:rPr>
              <a:t>7*2*2-5+1-5*3-4  &amp; 7*2*2-5+1-50*3-4; // </a:t>
            </a:r>
            <a:endParaRPr lang="en-US" altLang="zh-CN">
              <a:ea typeface="宋体" panose="02010600030101010101" pitchFamily="2" charset="-122"/>
            </a:endParaRPr>
          </a:p>
          <a:p>
            <a:endParaRPr lang="en-US" altLang="zh-CN">
              <a:ea typeface="宋体" panose="02010600030101010101" pitchFamily="2" charset="-122"/>
            </a:endParaRPr>
          </a:p>
          <a:p>
            <a:r>
              <a:rPr lang="zh-CN" altLang="en-US" b="1">
                <a:ea typeface="宋体" panose="02010600030101010101" pitchFamily="2" charset="-122"/>
              </a:rPr>
              <a:t>给同学们说明目前完成代码的问题和</a:t>
            </a:r>
            <a:r>
              <a:rPr lang="en-US" altLang="zh-CN" b="1">
                <a:ea typeface="宋体" panose="02010600030101010101" pitchFamily="2" charset="-122"/>
              </a:rPr>
              <a:t>bug</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这个代码有</a:t>
            </a:r>
            <a:r>
              <a:rPr lang="en-US" altLang="zh-CN" baseline="0">
                <a:ea typeface="宋体" panose="02010600030101010101" pitchFamily="2" charset="-122"/>
              </a:rPr>
              <a:t>bug,</a:t>
            </a:r>
            <a:r>
              <a:rPr lang="zh-CN" altLang="en-US" baseline="0">
                <a:ea typeface="宋体" panose="02010600030101010101" pitchFamily="2" charset="-122"/>
              </a:rPr>
              <a:t>具体规律初步看起来如下</a:t>
            </a:r>
            <a:r>
              <a:rPr lang="en-US" altLang="zh-CN" baseline="0">
                <a:ea typeface="宋体" panose="02010600030101010101" pitchFamily="2" charset="-122"/>
              </a:rPr>
              <a:t>:</a:t>
            </a:r>
            <a:endParaRPr lang="en-US" altLang="zh-CN" baseline="0">
              <a:ea typeface="宋体" panose="02010600030101010101" pitchFamily="2" charset="-122"/>
            </a:endParaRPr>
          </a:p>
          <a:p>
            <a:endParaRPr lang="en-US" altLang="zh-CN" baseline="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 0k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 ok</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endParaRPr lang="en-US" altLang="zh-CN" sz="1200" b="1"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endParaRPr lang="zh-CN" altLang="en-US" sz="1200" b="1" kern="1200">
              <a:solidFill>
                <a:schemeClr val="tx1"/>
              </a:solidFill>
              <a:effectLst/>
              <a:latin typeface="+mn-lt"/>
              <a:ea typeface="+mn-ea"/>
              <a:cs typeface="+mn-cs"/>
            </a:endParaRPr>
          </a:p>
          <a:p>
            <a:endParaRPr lang="en-US" altLang="zh-CN">
              <a:ea typeface="宋体" panose="02010600030101010101" pitchFamily="2" charset="-122"/>
            </a:endParaRPr>
          </a:p>
          <a:p>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思考</a:t>
            </a:r>
            <a:r>
              <a:rPr lang="en-US" altLang="zh-CN">
                <a:ea typeface="宋体" panose="02010600030101010101" pitchFamily="2" charset="-122"/>
              </a:rPr>
              <a:t>: </a:t>
            </a:r>
            <a:r>
              <a:rPr lang="zh-CN" altLang="en-US">
                <a:ea typeface="宋体" panose="02010600030101010101" pitchFamily="2" charset="-122"/>
              </a:rPr>
              <a:t>带上小括号，学员自行考虑</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//java</a:t>
            </a:r>
            <a:r>
              <a:rPr lang="zh-CN" altLang="en-US">
                <a:ea typeface="宋体" panose="02010600030101010101" pitchFamily="2" charset="-122"/>
              </a:rPr>
              <a:t>的代码</a:t>
            </a:r>
            <a:r>
              <a:rPr lang="en-US" altLang="zh-CN">
                <a:ea typeface="宋体" panose="02010600030101010101" pitchFamily="2" charset="-122"/>
              </a:rPr>
              <a:t>, </a:t>
            </a:r>
            <a:r>
              <a:rPr lang="zh-CN" altLang="en-US">
                <a:ea typeface="宋体" panose="02010600030101010101" pitchFamily="2" charset="-122"/>
              </a:rPr>
              <a:t>授课的步骤，先 </a:t>
            </a:r>
            <a:r>
              <a:rPr lang="en-US" altLang="zh-CN" b="1">
                <a:ea typeface="宋体" panose="02010600030101010101" pitchFamily="2" charset="-122"/>
              </a:rPr>
              <a:t>[</a:t>
            </a:r>
            <a:r>
              <a:rPr lang="zh-CN" altLang="en-US" b="1">
                <a:ea typeface="宋体" panose="02010600030101010101" pitchFamily="2" charset="-122"/>
              </a:rPr>
              <a:t>解决</a:t>
            </a:r>
            <a:r>
              <a:rPr lang="en-US" altLang="zh-CN" b="1">
                <a:ea typeface="宋体" panose="02010600030101010101" pitchFamily="2" charset="-122"/>
              </a:rPr>
              <a:t>: </a:t>
            </a:r>
            <a:r>
              <a:rPr lang="en-US" altLang="zh-CN"/>
              <a:t>3+2*6-2</a:t>
            </a:r>
            <a:r>
              <a:rPr lang="en-US" altLang="zh-CN" b="1">
                <a:ea typeface="宋体" panose="02010600030101010101" pitchFamily="2" charset="-122"/>
              </a:rPr>
              <a:t>]</a:t>
            </a:r>
            <a:r>
              <a:rPr lang="zh-CN" altLang="en-US" b="1">
                <a:ea typeface="宋体" panose="02010600030101010101" pitchFamily="2" charset="-122"/>
              </a:rPr>
              <a:t>， 然后逐步解决多位数的计算</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r>
              <a:rPr lang="zh-CN" altLang="en-US">
                <a:ea typeface="宋体" panose="02010600030101010101" pitchFamily="2" charset="-122"/>
              </a:rPr>
              <a:t>考虑对表达式加入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public class Calculator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val expression = "3101+4*(6-2)" =&gt; </a:t>
            </a:r>
            <a:r>
              <a:rPr lang="zh-CN" altLang="en-US">
                <a:ea typeface="宋体" panose="02010600030101010101" pitchFamily="2" charset="-122"/>
              </a:rPr>
              <a:t>开阔思路</a:t>
            </a:r>
            <a:r>
              <a:rPr lang="en-US" altLang="zh-CN">
                <a:ea typeface="宋体" panose="02010600030101010101" pitchFamily="2" charset="-122"/>
              </a:rPr>
              <a:t>[</a:t>
            </a:r>
            <a:r>
              <a:rPr lang="zh-CN" altLang="en-US">
                <a:ea typeface="宋体" panose="02010600030101010101" pitchFamily="2" charset="-122"/>
              </a:rPr>
              <a:t>编程</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expression = "7*2*2-5+1-5+3-4";</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numStack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ArrayStack2 operStack = new ArrayStack2(10);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思路</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1 ) </a:t>
            </a:r>
            <a:r>
              <a:rPr lang="zh-CN" altLang="en-US">
                <a:ea typeface="宋体" panose="02010600030101010101" pitchFamily="2" charset="-122"/>
              </a:rPr>
              <a:t>设计两个栈 </a:t>
            </a:r>
            <a:r>
              <a:rPr lang="en-US" altLang="zh-CN">
                <a:ea typeface="宋体" panose="02010600030101010101" pitchFamily="2" charset="-122"/>
              </a:rPr>
              <a:t>, </a:t>
            </a:r>
            <a:r>
              <a:rPr lang="zh-CN" altLang="en-US">
                <a:ea typeface="宋体" panose="02010600030101010101" pitchFamily="2" charset="-122"/>
              </a:rPr>
              <a:t>数栈，符号栈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2)  </a:t>
            </a:r>
            <a:r>
              <a:rPr lang="zh-CN" altLang="en-US">
                <a:ea typeface="宋体" panose="02010600030101010101" pitchFamily="2" charset="-122"/>
              </a:rPr>
              <a:t>对 </a:t>
            </a:r>
            <a:r>
              <a:rPr lang="en-US" altLang="zh-CN">
                <a:ea typeface="宋体" panose="02010600030101010101" pitchFamily="2" charset="-122"/>
              </a:rPr>
              <a:t>exp </a:t>
            </a:r>
            <a:r>
              <a:rPr lang="zh-CN" altLang="en-US">
                <a:ea typeface="宋体" panose="02010600030101010101" pitchFamily="2" charset="-122"/>
              </a:rPr>
              <a:t>进行扫描 </a:t>
            </a:r>
            <a:r>
              <a:rPr lang="en-US" altLang="zh-CN">
                <a:ea typeface="宋体" panose="02010600030101010101" pitchFamily="2" charset="-122"/>
              </a:rPr>
              <a:t>, </a:t>
            </a:r>
            <a:r>
              <a:rPr lang="zh-CN" altLang="en-US">
                <a:ea typeface="宋体" panose="02010600030101010101" pitchFamily="2" charset="-122"/>
              </a:rPr>
              <a:t>一个一个的取出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3)  </a:t>
            </a:r>
            <a:r>
              <a:rPr lang="zh-CN" altLang="en-US">
                <a:ea typeface="宋体" panose="02010600030101010101" pitchFamily="2" charset="-122"/>
              </a:rPr>
              <a:t>当取出的字符是数时，就直接入数栈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  </a:t>
            </a:r>
            <a:r>
              <a:rPr lang="zh-CN" altLang="en-US">
                <a:ea typeface="宋体" panose="02010600030101010101" pitchFamily="2" charset="-122"/>
              </a:rPr>
              <a:t>当取出的字符是符号时</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4.1 </a:t>
            </a:r>
            <a:r>
              <a:rPr lang="zh-CN" altLang="en-US">
                <a:ea typeface="宋体" panose="02010600030101010101" pitchFamily="2" charset="-122"/>
              </a:rPr>
              <a:t>如果当前符号栈没有数据，就直接入栈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4.2 </a:t>
            </a:r>
            <a:r>
              <a:rPr lang="zh-CN" altLang="en-US">
                <a:ea typeface="宋体" panose="02010600030101010101" pitchFamily="2" charset="-122"/>
              </a:rPr>
              <a:t>如果当前符号的优先级 小于等于符号栈的栈顶的符号的优先级，则取出该符号，并从数栈依次</a:t>
            </a:r>
            <a:r>
              <a:rPr lang="en-US" altLang="zh-CN">
                <a:ea typeface="宋体" panose="02010600030101010101" pitchFamily="2" charset="-122"/>
              </a:rPr>
              <a:t>pop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4.3 </a:t>
            </a:r>
            <a:r>
              <a:rPr lang="zh-CN" altLang="en-US">
                <a:ea typeface="宋体" panose="02010600030101010101" pitchFamily="2" charset="-122"/>
              </a:rPr>
              <a:t>反之，符号直接入符号栈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5) </a:t>
            </a:r>
            <a:r>
              <a:rPr lang="zh-CN" altLang="en-US">
                <a:ea typeface="宋体" panose="02010600030101010101" pitchFamily="2" charset="-122"/>
              </a:rPr>
              <a:t>当整个表达式扫描完毕后，依次从数栈和符号栈取出数据，进行运行，最后在数栈中的数据就是结果</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index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num1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num2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oper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char ch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String keepNum = ""; // </a:t>
            </a:r>
            <a:r>
              <a:rPr lang="zh-CN" altLang="en-US">
                <a:ea typeface="宋体" panose="02010600030101010101" pitchFamily="2" charset="-122"/>
              </a:rPr>
              <a:t>再进行扫描时，保存上次的数字</a:t>
            </a:r>
            <a:r>
              <a:rPr lang="en-US" altLang="zh-CN">
                <a:ea typeface="宋体" panose="02010600030101010101" pitchFamily="2" charset="-122"/>
              </a:rPr>
              <a:t>ch ,</a:t>
            </a:r>
            <a:r>
              <a:rPr lang="zh-CN" altLang="en-US">
                <a:ea typeface="宋体" panose="02010600030101010101" pitchFamily="2" charset="-122"/>
              </a:rPr>
              <a:t>并进行拼接</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会循环的取出</a:t>
            </a:r>
            <a:r>
              <a:rPr lang="en-US" altLang="zh-CN">
                <a:ea typeface="宋体" panose="02010600030101010101" pitchFamily="2" charset="-122"/>
              </a:rPr>
              <a:t>expression </a:t>
            </a:r>
            <a:r>
              <a:rPr lang="zh-CN" altLang="en-US">
                <a:ea typeface="宋体" panose="02010600030101010101" pitchFamily="2" charset="-122"/>
              </a:rPr>
              <a:t>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扫描</a:t>
            </a:r>
            <a:r>
              <a:rPr lang="en-US" altLang="zh-CN">
                <a:ea typeface="宋体" panose="02010600030101010101" pitchFamily="2" charset="-122"/>
              </a:rPr>
              <a:t>expression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ch = expression.substring(index, index + 1).charAt(0);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(operStack.isOper(ch)) { // </a:t>
            </a:r>
            <a:r>
              <a:rPr lang="zh-CN" altLang="en-US">
                <a:ea typeface="宋体" panose="02010600030101010101" pitchFamily="2" charset="-122"/>
              </a:rPr>
              <a:t>如果是操作符</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如果当前符号的优先级 小于等于符号栈的栈顶的符号的优先级，则取出该符号，并从数栈依次 </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出两个数据，进行运算，将结果重新</a:t>
            </a:r>
            <a:r>
              <a:rPr lang="en-US" altLang="zh-CN">
                <a:ea typeface="宋体" panose="02010600030101010101" pitchFamily="2" charset="-122"/>
              </a:rPr>
              <a:t>puhs</a:t>
            </a:r>
            <a:r>
              <a:rPr lang="zh-CN" altLang="en-US">
                <a:ea typeface="宋体" panose="02010600030101010101" pitchFamily="2" charset="-122"/>
              </a:rPr>
              <a:t>到 数栈，再将当前符号</a:t>
            </a:r>
            <a:r>
              <a:rPr lang="en-US" altLang="zh-CN">
                <a:ea typeface="宋体" panose="02010600030101010101" pitchFamily="2" charset="-122"/>
              </a:rPr>
              <a:t>push </a:t>
            </a:r>
            <a:r>
              <a:rPr lang="zh-CN" altLang="en-US">
                <a:ea typeface="宋体" panose="02010600030101010101" pitchFamily="2" charset="-122"/>
              </a:rPr>
              <a:t>到符号栈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(operStack.priority(ch) &lt;= operStack.priority(operStack.stack[operStack.top]))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入数字栈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把当前</a:t>
            </a:r>
            <a:r>
              <a:rPr lang="en-US" altLang="zh-CN">
                <a:ea typeface="宋体" panose="02010600030101010101" pitchFamily="2" charset="-122"/>
              </a:rPr>
              <a:t>ch</a:t>
            </a:r>
            <a:r>
              <a:rPr lang="zh-CN" altLang="en-US">
                <a:ea typeface="宋体" panose="02010600030101010101" pitchFamily="2" charset="-122"/>
              </a:rPr>
              <a:t>入符号栈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如果当前的符号的优先级大于符号栈顶的符号优先级，直接入栈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符号就直接入栈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operStack.push(ch); // '+' =&gt; 43</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 // </a:t>
            </a:r>
            <a:r>
              <a:rPr lang="zh-CN" altLang="en-US">
                <a:ea typeface="宋体" panose="02010600030101010101" pitchFamily="2" charset="-122"/>
              </a:rPr>
              <a:t>是数</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处理多位数的逻辑</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keepNum += ch;</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如果</a:t>
            </a:r>
            <a:r>
              <a:rPr lang="en-US" altLang="zh-CN">
                <a:ea typeface="宋体" panose="02010600030101010101" pitchFamily="2" charset="-122"/>
              </a:rPr>
              <a:t>ch </a:t>
            </a:r>
            <a:r>
              <a:rPr lang="zh-CN" altLang="en-US">
                <a:ea typeface="宋体" panose="02010600030101010101" pitchFamily="2" charset="-122"/>
              </a:rPr>
              <a:t>已经是</a:t>
            </a:r>
            <a:r>
              <a:rPr lang="en-US" altLang="zh-CN">
                <a:ea typeface="宋体" panose="02010600030101010101" pitchFamily="2" charset="-122"/>
              </a:rPr>
              <a:t>expression </a:t>
            </a:r>
            <a:r>
              <a:rPr lang="zh-CN" altLang="en-US">
                <a:ea typeface="宋体" panose="02010600030101010101" pitchFamily="2" charset="-122"/>
              </a:rPr>
              <a:t>最后一个字符</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 expression.length() - 1)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a:t>
            </a:r>
            <a:r>
              <a:rPr lang="en-US" altLang="zh-CN">
                <a:ea typeface="宋体" panose="02010600030101010101" pitchFamily="2" charset="-122"/>
              </a:rPr>
              <a:t>ch </a:t>
            </a:r>
            <a:r>
              <a:rPr lang="zh-CN" altLang="en-US">
                <a:ea typeface="宋体" panose="02010600030101010101" pitchFamily="2" charset="-122"/>
              </a:rPr>
              <a:t>的下一个字符是不是数字</a:t>
            </a:r>
            <a:r>
              <a:rPr lang="en-US" altLang="zh-CN">
                <a:ea typeface="宋体" panose="02010600030101010101" pitchFamily="2" charset="-122"/>
              </a:rPr>
              <a:t>, </a:t>
            </a:r>
            <a:r>
              <a:rPr lang="zh-CN" altLang="en-US">
                <a:ea typeface="宋体" panose="02010600030101010101" pitchFamily="2" charset="-122"/>
              </a:rPr>
              <a:t>如果是数字，则进行一次扫描，如果是操作符，就直接入栈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看到</a:t>
            </a:r>
            <a:r>
              <a:rPr lang="en-US" altLang="zh-CN">
                <a:ea typeface="宋体" panose="02010600030101010101" pitchFamily="2" charset="-122"/>
              </a:rPr>
              <a:t>expresson</a:t>
            </a:r>
            <a:r>
              <a:rPr lang="zh-CN" altLang="en-US">
                <a:ea typeface="宋体" panose="02010600030101010101" pitchFamily="2" charset="-122"/>
              </a:rPr>
              <a:t>的下一个字符时，不要真正的移动</a:t>
            </a:r>
            <a:r>
              <a:rPr lang="en-US" altLang="zh-CN">
                <a:ea typeface="宋体" panose="02010600030101010101" pitchFamily="2" charset="-122"/>
              </a:rPr>
              <a:t>index ,</a:t>
            </a:r>
            <a:r>
              <a:rPr lang="zh-CN" altLang="en-US">
                <a:ea typeface="宋体" panose="02010600030101010101" pitchFamily="2" charset="-122"/>
              </a:rPr>
              <a:t>只是探测一下</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(operStack.isOper(expression.substring(index + 1, index + 2).charAt(0)))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是操作符入栈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numStack.push(Integer.parseInt(keepNum));</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keepNum = ""; // </a:t>
            </a:r>
            <a:r>
              <a:rPr lang="zh-CN" altLang="en-US">
                <a:ea typeface="宋体" panose="02010600030101010101" pitchFamily="2" charset="-122"/>
              </a:rPr>
              <a:t>清空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numStack.push((ch + "").toInt) // ? '1' =&gt; 49 '3' "1"=&gt;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index </a:t>
            </a:r>
            <a:r>
              <a:rPr lang="zh-CN" altLang="en-US">
                <a:ea typeface="宋体" panose="02010600030101010101" pitchFamily="2" charset="-122"/>
              </a:rPr>
              <a:t>后移</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index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判断是否到表达式的最后</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if (index &gt;= expression.length())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当整个表达式扫描完毕后，依次从数栈和符号栈取出数据，进行运行，最后在数栈中的数据就是结果</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while (true)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(operStack.isEmpty())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开始计算</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num1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oper = operStack.pop();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numStack.cal(num1, num2, oper);</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numStack.push(res); // </a:t>
            </a:r>
            <a:r>
              <a:rPr lang="zh-CN" altLang="en-US">
                <a:ea typeface="宋体" panose="02010600030101010101" pitchFamily="2" charset="-122"/>
              </a:rPr>
              <a:t>入栈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将数字栈的最后结果</a:t>
            </a:r>
            <a:r>
              <a:rPr lang="en-US" altLang="zh-CN">
                <a:ea typeface="宋体" panose="02010600030101010101" pitchFamily="2" charset="-122"/>
              </a:rPr>
              <a:t>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res2 = numStack.pop();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a:t>
            </a:r>
            <a:r>
              <a:rPr lang="zh-CN" altLang="en-US">
                <a:ea typeface="宋体" panose="02010600030101010101" pitchFamily="2" charset="-122"/>
              </a:rPr>
              <a:t>表达式 </a:t>
            </a:r>
            <a:r>
              <a:rPr lang="en-US" altLang="zh-CN">
                <a:ea typeface="宋体" panose="02010600030101010101" pitchFamily="2" charset="-122"/>
              </a:rPr>
              <a:t>%s = %d", expression, res2);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class ArrayStack2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private int maxSize;// </a:t>
            </a:r>
            <a:r>
              <a:rPr lang="zh-CN" altLang="en-US">
                <a:ea typeface="宋体" panose="02010600030101010101" pitchFamily="2" charset="-122"/>
              </a:rPr>
              <a:t>栈的大小</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stack;//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栈顶</a:t>
            </a:r>
            <a:r>
              <a:rPr lang="en-US" altLang="zh-CN">
                <a:ea typeface="宋体" panose="02010600030101010101" pitchFamily="2" charset="-122"/>
              </a:rPr>
              <a:t>, </a:t>
            </a:r>
            <a:r>
              <a:rPr lang="zh-CN" altLang="en-US">
                <a:ea typeface="宋体" panose="02010600030101010101" pitchFamily="2" charset="-122"/>
              </a:rPr>
              <a:t>初始化为</a:t>
            </a:r>
            <a:r>
              <a:rPr lang="en-US" altLang="zh-CN">
                <a:ea typeface="宋体" panose="02010600030101010101" pitchFamily="2" charset="-122"/>
              </a:rPr>
              <a:t>-1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ArrayStack2(int size)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maxSize = 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 = new int[maxSize];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栈满</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maxSize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栈空</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boolean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入栈</a:t>
            </a:r>
            <a:r>
              <a:rPr lang="en-US" altLang="zh-CN">
                <a:ea typeface="宋体" panose="02010600030101010101" pitchFamily="2" charset="-122"/>
              </a:rPr>
              <a:t>, </a:t>
            </a:r>
            <a:r>
              <a:rPr lang="zh-CN" altLang="en-US">
                <a:ea typeface="宋体" panose="02010600030101010101" pitchFamily="2" charset="-122"/>
              </a:rPr>
              <a:t>放入数据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push(int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(isFull())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栈满</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stack[top] =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出栈</a:t>
            </a:r>
            <a:r>
              <a:rPr lang="en-US" altLang="zh-CN">
                <a:ea typeface="宋体" panose="02010600030101010101" pitchFamily="2" charset="-122"/>
              </a:rPr>
              <a:t>, </a:t>
            </a:r>
            <a:r>
              <a:rPr lang="zh-CN" altLang="en-US">
                <a:ea typeface="宋体" panose="02010600030101010101" pitchFamily="2" charset="-122"/>
              </a:rPr>
              <a:t>取出数据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pop()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throw new RuntimeException("</a:t>
            </a:r>
            <a:r>
              <a:rPr lang="zh-CN" altLang="en-US">
                <a:ea typeface="宋体" panose="02010600030101010101" pitchFamily="2" charset="-122"/>
              </a:rPr>
              <a:t>栈空</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value = stack[top];</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top -=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遍历栈</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void list()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(isEmpty())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System.out.println("</a:t>
            </a:r>
            <a:r>
              <a:rPr lang="zh-CN" altLang="en-US">
                <a:ea typeface="宋体" panose="02010600030101010101" pitchFamily="2" charset="-122"/>
              </a:rPr>
              <a:t>栈空，没有数据</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for (int i = top; i &gt;= 0; i--)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System.out.printf("stack[%d]=%d\n", i, stack[i]);</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返回运算符的优先级</a:t>
            </a:r>
            <a:r>
              <a:rPr lang="en-US" altLang="zh-CN">
                <a:ea typeface="宋体" panose="02010600030101010101" pitchFamily="2" charset="-122"/>
              </a:rPr>
              <a:t>, </a:t>
            </a:r>
            <a:r>
              <a:rPr lang="zh-CN" altLang="en-US">
                <a:ea typeface="宋体" panose="02010600030101010101" pitchFamily="2" charset="-122"/>
              </a:rPr>
              <a:t>是程序员定</a:t>
            </a:r>
            <a:r>
              <a:rPr lang="en-US" altLang="zh-CN">
                <a:ea typeface="宋体" panose="02010600030101010101" pitchFamily="2" charset="-122"/>
              </a:rPr>
              <a:t>, </a:t>
            </a:r>
            <a:r>
              <a:rPr lang="zh-CN" altLang="en-US">
                <a:ea typeface="宋体" panose="02010600030101010101" pitchFamily="2" charset="-122"/>
              </a:rPr>
              <a:t>数字越大，优先级越高</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 + 1 =&gt; 0 *[] /[] =&gt;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int priority(int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if (oper == '+' || oper ==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else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-1; // </a:t>
            </a:r>
            <a:r>
              <a:rPr lang="zh-CN" altLang="en-US">
                <a:ea typeface="宋体" panose="02010600030101010101" pitchFamily="2" charset="-122"/>
              </a:rPr>
              <a:t>不正确</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public boolean isOper(char value)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value == '+' || value == '-' || value == '/' || value ==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 </a:t>
            </a:r>
            <a:r>
              <a:rPr lang="zh-CN" altLang="en-US">
                <a:ea typeface="宋体" panose="02010600030101010101" pitchFamily="2" charset="-122"/>
              </a:rPr>
              <a:t>计算方法</a:t>
            </a:r>
            <a:endParaRPr lang="zh-CN" altLang="en-US">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a:ea typeface="宋体" panose="02010600030101010101" pitchFamily="2" charset="-122"/>
              </a:rPr>
              <a:t>	</a:t>
            </a:r>
            <a:r>
              <a:rPr lang="en-US" altLang="zh-CN">
                <a:ea typeface="宋体" panose="02010600030101010101" pitchFamily="2" charset="-122"/>
              </a:rPr>
              <a:t>public int cal(int num1, int num2, int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int res = 0;</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switch (oper)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num1 * num2;</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case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res = num2 / num1;</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default:</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break;</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return res;</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package com.atguigu.reversepolishcal;</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import java.util.ArrayList;</a:t>
            </a:r>
            <a:endParaRPr lang="en-US" altLang="zh-CN">
              <a:ea typeface="宋体" panose="02010600030101010101" pitchFamily="2" charset="-122"/>
            </a:endParaRPr>
          </a:p>
          <a:p>
            <a:r>
              <a:rPr lang="en-US" altLang="zh-CN">
                <a:ea typeface="宋体" panose="02010600030101010101" pitchFamily="2" charset="-122"/>
              </a:rPr>
              <a:t>import java.util.List;</a:t>
            </a:r>
            <a:endParaRPr lang="en-US" altLang="zh-CN">
              <a:ea typeface="宋体" panose="02010600030101010101" pitchFamily="2" charset="-122"/>
            </a:endParaRPr>
          </a:p>
          <a:p>
            <a:r>
              <a:rPr lang="en-US" altLang="zh-CN">
                <a:ea typeface="宋体" panose="02010600030101010101" pitchFamily="2" charset="-122"/>
              </a:rPr>
              <a:t>import java.util.Stack;</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public class ReversePolishCalCase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public static void main(String[] args)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举例</a:t>
            </a:r>
            <a:r>
              <a:rPr lang="en-US" altLang="zh-CN">
                <a:ea typeface="宋体" panose="02010600030101010101" pitchFamily="2" charset="-122"/>
              </a:rPr>
              <a:t>1: 2 + (3-4) =&gt; 2 3 4 -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举例</a:t>
            </a:r>
            <a:r>
              <a:rPr lang="en-US" altLang="zh-CN">
                <a:ea typeface="宋体" panose="02010600030101010101" pitchFamily="2" charset="-122"/>
              </a:rPr>
              <a:t>2: 4 * 5 - 8 + 60 + 8 / 2 = 4 5 * 8 - 60 + 8 2 / +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举例</a:t>
            </a:r>
            <a:r>
              <a:rPr lang="en-US" altLang="zh-CN">
                <a:ea typeface="宋体" panose="02010600030101010101" pitchFamily="2" charset="-122"/>
              </a:rPr>
              <a:t>3: (3+4)×5-6 =&gt; 3 4 + 5 * 6 -</a:t>
            </a:r>
            <a:endParaRPr lang="en-US" altLang="zh-CN">
              <a:ea typeface="宋体" panose="02010600030101010101" pitchFamily="2" charset="-122"/>
            </a:endParaRPr>
          </a:p>
          <a:p>
            <a:r>
              <a:rPr lang="en-US" altLang="zh-CN">
                <a:ea typeface="宋体" panose="02010600030101010101" pitchFamily="2" charset="-122"/>
              </a:rPr>
              <a:t>		//String suffixExperss = "4 5 * 8 - 60 + 8 2 / +";</a:t>
            </a:r>
            <a:endParaRPr lang="en-US" altLang="zh-CN">
              <a:ea typeface="宋体" panose="02010600030101010101" pitchFamily="2" charset="-122"/>
            </a:endParaRPr>
          </a:p>
          <a:p>
            <a:r>
              <a:rPr lang="en-US" altLang="zh-CN">
                <a:ea typeface="宋体" panose="02010600030101010101" pitchFamily="2" charset="-122"/>
              </a:rPr>
              <a:t>		//String suffixExperss = "2 3 4 - +";</a:t>
            </a:r>
            <a:endParaRPr lang="en-US" altLang="zh-CN">
              <a:ea typeface="宋体" panose="02010600030101010101" pitchFamily="2" charset="-122"/>
            </a:endParaRPr>
          </a:p>
          <a:p>
            <a:r>
              <a:rPr lang="en-US" altLang="zh-CN">
                <a:ea typeface="宋体" panose="02010600030101010101" pitchFamily="2" charset="-122"/>
              </a:rPr>
              <a:t>		String suffixExperss = "3 4 + 5 * 6 -";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ReversePolishCal reversePolishCal = new ReversePolishCal();</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List &lt;String&gt; suffixExpressionList = reversePolishCal.getListBySuffixExpression(suffixExperss);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System.out.println("</a:t>
            </a:r>
            <a:r>
              <a:rPr lang="zh-CN" altLang="en-US">
                <a:ea typeface="宋体" panose="02010600030101010101" pitchFamily="2" charset="-122"/>
              </a:rPr>
              <a:t>计算结果</a:t>
            </a:r>
            <a:r>
              <a:rPr lang="en-US" altLang="zh-CN">
                <a:ea typeface="宋体" panose="02010600030101010101" pitchFamily="2" charset="-122"/>
              </a:rPr>
              <a:t>:"+ reversePolishCal.calculate(suffixExpressionList));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class ReversePolishCal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将一个后缀表达式，依次放入到</a:t>
            </a:r>
            <a:r>
              <a:rPr lang="en-US" altLang="zh-CN">
                <a:ea typeface="宋体" panose="02010600030101010101" pitchFamily="2" charset="-122"/>
              </a:rPr>
              <a:t>List&lt;String&gt;</a:t>
            </a:r>
            <a:r>
              <a:rPr lang="zh-CN" altLang="en-US">
                <a:ea typeface="宋体" panose="02010600030101010101" pitchFamily="2" charset="-122"/>
              </a:rPr>
              <a:t>中</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public List&lt;String&gt; getListBySuffixExpression(String suffixExpression) {</a:t>
            </a:r>
            <a:endParaRPr lang="en-US" altLang="zh-CN">
              <a:ea typeface="宋体" panose="02010600030101010101" pitchFamily="2" charset="-122"/>
            </a:endParaRPr>
          </a:p>
          <a:p>
            <a:r>
              <a:rPr lang="en-US" altLang="zh-CN">
                <a:ea typeface="宋体" panose="02010600030101010101" pitchFamily="2" charset="-122"/>
              </a:rPr>
              <a:t>		String[] split = suffixExpression.split(" ");</a:t>
            </a:r>
            <a:endParaRPr lang="en-US" altLang="zh-CN">
              <a:ea typeface="宋体" panose="02010600030101010101" pitchFamily="2" charset="-122"/>
            </a:endParaRPr>
          </a:p>
          <a:p>
            <a:r>
              <a:rPr lang="en-US" altLang="zh-CN">
                <a:ea typeface="宋体" panose="02010600030101010101" pitchFamily="2" charset="-122"/>
              </a:rPr>
              <a:t>		List&lt;String&gt; list = new ArrayList&lt;String&gt;();</a:t>
            </a:r>
            <a:endParaRPr lang="en-US" altLang="zh-CN">
              <a:ea typeface="宋体" panose="02010600030101010101" pitchFamily="2" charset="-122"/>
            </a:endParaRPr>
          </a:p>
          <a:p>
            <a:r>
              <a:rPr lang="en-US" altLang="zh-CN">
                <a:ea typeface="宋体" panose="02010600030101010101" pitchFamily="2" charset="-122"/>
              </a:rPr>
              <a:t>		for (String element : split) {</a:t>
            </a:r>
            <a:endParaRPr lang="en-US" altLang="zh-CN">
              <a:ea typeface="宋体" panose="02010600030101010101" pitchFamily="2" charset="-122"/>
            </a:endParaRPr>
          </a:p>
          <a:p>
            <a:r>
              <a:rPr lang="en-US" altLang="zh-CN">
                <a:ea typeface="宋体" panose="02010600030101010101" pitchFamily="2" charset="-122"/>
              </a:rPr>
              <a:t>			list.add(element);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list;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endParaRPr lang="en-US" altLang="zh-CN">
              <a:ea typeface="宋体" panose="02010600030101010101" pitchFamily="2" charset="-122"/>
            </a:endParaRPr>
          </a:p>
          <a:p>
            <a:r>
              <a:rPr lang="en-US" altLang="zh-CN">
                <a:ea typeface="宋体" panose="02010600030101010101" pitchFamily="2" charset="-122"/>
              </a:rPr>
              <a:t>	 * @param ls </a:t>
            </a:r>
            <a:r>
              <a:rPr lang="zh-CN" altLang="en-US">
                <a:ea typeface="宋体" panose="02010600030101010101" pitchFamily="2" charset="-122"/>
              </a:rPr>
              <a:t>是一个按照逆波兰表达式得到衣蛾</a:t>
            </a:r>
            <a:r>
              <a:rPr lang="en-US" altLang="zh-CN">
                <a:ea typeface="宋体" panose="02010600030101010101" pitchFamily="2" charset="-122"/>
              </a:rPr>
              <a:t>List </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int calculate(List&lt;String&gt; ls) {</a:t>
            </a:r>
            <a:endParaRPr lang="en-US" altLang="zh-CN">
              <a:ea typeface="宋体" panose="02010600030101010101" pitchFamily="2" charset="-122"/>
            </a:endParaRPr>
          </a:p>
          <a:p>
            <a:r>
              <a:rPr lang="en-US" altLang="zh-CN">
                <a:ea typeface="宋体" panose="02010600030101010101" pitchFamily="2" charset="-122"/>
              </a:rPr>
              <a:t>    	Stack&lt;String&gt; s=new Stack&lt;String&gt;();</a:t>
            </a:r>
            <a:endParaRPr lang="en-US" altLang="zh-CN">
              <a:ea typeface="宋体" panose="02010600030101010101" pitchFamily="2" charset="-122"/>
            </a:endParaRPr>
          </a:p>
          <a:p>
            <a:r>
              <a:rPr lang="en-US" altLang="zh-CN">
                <a:ea typeface="宋体" panose="02010600030101010101" pitchFamily="2" charset="-122"/>
              </a:rPr>
              <a:t>        for (String str : ls) {</a:t>
            </a:r>
            <a:endParaRPr lang="en-US" altLang="zh-CN">
              <a:ea typeface="宋体" panose="02010600030101010101" pitchFamily="2" charset="-122"/>
            </a:endParaRPr>
          </a:p>
          <a:p>
            <a:r>
              <a:rPr lang="en-US" altLang="zh-CN">
                <a:ea typeface="宋体" panose="02010600030101010101" pitchFamily="2" charset="-122"/>
              </a:rPr>
              <a:t>            if (str.matches("\\d+")) {</a:t>
            </a:r>
            <a:endParaRPr lang="en-US" altLang="zh-CN">
              <a:ea typeface="宋体" panose="02010600030101010101" pitchFamily="2" charset="-122"/>
            </a:endParaRPr>
          </a:p>
          <a:p>
            <a:r>
              <a:rPr lang="en-US" altLang="zh-CN">
                <a:ea typeface="宋体" panose="02010600030101010101" pitchFamily="2" charset="-122"/>
              </a:rPr>
              <a:t>                s.push(str);</a:t>
            </a:r>
            <a:endParaRPr lang="en-US" altLang="zh-CN">
              <a:ea typeface="宋体" panose="02010600030101010101" pitchFamily="2" charset="-122"/>
            </a:endParaRPr>
          </a:p>
          <a:p>
            <a:r>
              <a:rPr lang="en-US" altLang="zh-CN">
                <a:ea typeface="宋体" panose="02010600030101010101" pitchFamily="2" charset="-122"/>
              </a:rPr>
              <a:t>            } else {</a:t>
            </a:r>
            <a:endParaRPr lang="en-US" altLang="zh-CN">
              <a:ea typeface="宋体" panose="02010600030101010101" pitchFamily="2" charset="-122"/>
            </a:endParaRPr>
          </a:p>
          <a:p>
            <a:r>
              <a:rPr lang="en-US" altLang="zh-CN">
                <a:ea typeface="宋体" panose="02010600030101010101" pitchFamily="2" charset="-122"/>
              </a:rPr>
              <a:t>                int b = Integer.parseInt(s.pop());</a:t>
            </a:r>
            <a:endParaRPr lang="en-US" altLang="zh-CN">
              <a:ea typeface="宋体" panose="02010600030101010101" pitchFamily="2" charset="-122"/>
            </a:endParaRPr>
          </a:p>
          <a:p>
            <a:r>
              <a:rPr lang="en-US" altLang="zh-CN">
                <a:ea typeface="宋体" panose="02010600030101010101" pitchFamily="2" charset="-122"/>
              </a:rPr>
              <a:t>                int a = Integer.parseInt(s.pop());</a:t>
            </a:r>
            <a:endParaRPr lang="en-US" altLang="zh-CN">
              <a:ea typeface="宋体" panose="02010600030101010101" pitchFamily="2" charset="-122"/>
            </a:endParaRPr>
          </a:p>
          <a:p>
            <a:r>
              <a:rPr lang="en-US" altLang="zh-CN">
                <a:ea typeface="宋体" panose="02010600030101010101" pitchFamily="2" charset="-122"/>
              </a:rPr>
              <a:t>                int result=0;</a:t>
            </a:r>
            <a:endParaRPr lang="en-US" altLang="zh-CN">
              <a:ea typeface="宋体" panose="02010600030101010101" pitchFamily="2" charset="-122"/>
            </a:endParaRPr>
          </a:p>
          <a:p>
            <a:r>
              <a:rPr lang="en-US" altLang="zh-CN">
                <a:ea typeface="宋体" panose="02010600030101010101" pitchFamily="2" charset="-122"/>
              </a:rPr>
              <a:t>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a:t>
            </a:r>
            <a:endParaRPr lang="en-US" altLang="zh-CN">
              <a:ea typeface="宋体" panose="02010600030101010101" pitchFamily="2" charset="-122"/>
            </a:endParaRPr>
          </a:p>
          <a:p>
            <a:r>
              <a:rPr lang="en-US" altLang="zh-CN">
                <a:ea typeface="宋体" panose="02010600030101010101" pitchFamily="2" charset="-122"/>
              </a:rPr>
              <a:t>                	throw new RuntimeException("</a:t>
            </a:r>
            <a:r>
              <a:rPr lang="zh-CN" altLang="en-US">
                <a:ea typeface="宋体" panose="02010600030101010101" pitchFamily="2" charset="-122"/>
              </a:rPr>
              <a:t>符号错误</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s.push("" + result);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//System.out.println(s.peek()); </a:t>
            </a:r>
            <a:endParaRPr lang="en-US" altLang="zh-CN">
              <a:ea typeface="宋体" panose="02010600030101010101" pitchFamily="2" charset="-122"/>
            </a:endParaRPr>
          </a:p>
          <a:p>
            <a:r>
              <a:rPr lang="en-US" altLang="zh-CN">
                <a:ea typeface="宋体" panose="02010600030101010101" pitchFamily="2" charset="-122"/>
              </a:rPr>
              <a:t>        return Integer.parseInt(s.pop());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class Operation {</a:t>
            </a:r>
            <a:endParaRPr lang="en-US" altLang="zh-CN">
              <a:ea typeface="宋体" panose="02010600030101010101" pitchFamily="2" charset="-122"/>
            </a:endParaRPr>
          </a:p>
          <a:p>
            <a:r>
              <a:rPr lang="en-US" altLang="zh-CN">
                <a:ea typeface="宋体" panose="02010600030101010101" pitchFamily="2" charset="-122"/>
              </a:rPr>
              <a:t>    private static int ADDITION=1;</a:t>
            </a:r>
            <a:endParaRPr lang="en-US" altLang="zh-CN">
              <a:ea typeface="宋体" panose="02010600030101010101" pitchFamily="2" charset="-122"/>
            </a:endParaRPr>
          </a:p>
          <a:p>
            <a:r>
              <a:rPr lang="en-US" altLang="zh-CN">
                <a:ea typeface="宋体" panose="02010600030101010101" pitchFamily="2" charset="-122"/>
              </a:rPr>
              <a:t>    private static int SUBTRACTION=1;</a:t>
            </a:r>
            <a:endParaRPr lang="en-US" altLang="zh-CN">
              <a:ea typeface="宋体" panose="02010600030101010101" pitchFamily="2" charset="-122"/>
            </a:endParaRPr>
          </a:p>
          <a:p>
            <a:r>
              <a:rPr lang="en-US" altLang="zh-CN">
                <a:ea typeface="宋体" panose="02010600030101010101" pitchFamily="2" charset="-122"/>
              </a:rPr>
              <a:t>    private static int MULTIPLICATION=2;</a:t>
            </a:r>
            <a:endParaRPr lang="en-US" altLang="zh-CN">
              <a:ea typeface="宋体" panose="02010600030101010101" pitchFamily="2" charset="-122"/>
            </a:endParaRPr>
          </a:p>
          <a:p>
            <a:r>
              <a:rPr lang="en-US" altLang="zh-CN">
                <a:ea typeface="宋体" panose="02010600030101010101" pitchFamily="2" charset="-122"/>
              </a:rPr>
              <a:t>    private static int DIVISION=2;</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public static int getValue(String operation){</a:t>
            </a:r>
            <a:endParaRPr lang="en-US" altLang="zh-CN">
              <a:ea typeface="宋体" panose="02010600030101010101" pitchFamily="2" charset="-122"/>
            </a:endParaRPr>
          </a:p>
          <a:p>
            <a:r>
              <a:rPr lang="en-US" altLang="zh-CN">
                <a:ea typeface="宋体" panose="02010600030101010101" pitchFamily="2" charset="-122"/>
              </a:rPr>
              <a:t>        int result;</a:t>
            </a:r>
            <a:endParaRPr lang="en-US" altLang="zh-CN">
              <a:ea typeface="宋体" panose="02010600030101010101" pitchFamily="2" charset="-122"/>
            </a:endParaRPr>
          </a:p>
          <a:p>
            <a:r>
              <a:rPr lang="en-US" altLang="zh-CN">
                <a:ea typeface="宋体" panose="02010600030101010101" pitchFamily="2" charset="-122"/>
              </a:rPr>
              <a:t>        switch (operation){</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result=ADDITION;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result=SUBTRACTION;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result=MULTIPLICATION;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result=DIVISION;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default:</a:t>
            </a:r>
            <a:endParaRPr lang="en-US" altLang="zh-CN">
              <a:ea typeface="宋体" panose="02010600030101010101" pitchFamily="2" charset="-122"/>
            </a:endParaRPr>
          </a:p>
          <a:p>
            <a:r>
              <a:rPr lang="en-US" altLang="zh-CN">
                <a:ea typeface="宋体" panose="02010600030101010101" pitchFamily="2" charset="-122"/>
              </a:rPr>
              <a:t>//                System.out.println("</a:t>
            </a:r>
            <a:r>
              <a:rPr lang="zh-CN" altLang="en-US">
                <a:ea typeface="宋体" panose="02010600030101010101" pitchFamily="2" charset="-122"/>
              </a:rPr>
              <a:t>不存在该运算符</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result=0;</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result;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代码如下：在员逆波兰计算器增加代码即可</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package com.atguigu.reversepolishcal;</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import java.util.ArrayList;</a:t>
            </a:r>
            <a:endParaRPr lang="en-US" altLang="zh-CN">
              <a:ea typeface="宋体" panose="02010600030101010101" pitchFamily="2" charset="-122"/>
            </a:endParaRPr>
          </a:p>
          <a:p>
            <a:r>
              <a:rPr lang="en-US" altLang="zh-CN">
                <a:ea typeface="宋体" panose="02010600030101010101" pitchFamily="2" charset="-122"/>
              </a:rPr>
              <a:t>import java.util.List;</a:t>
            </a:r>
            <a:endParaRPr lang="en-US" altLang="zh-CN">
              <a:ea typeface="宋体" panose="02010600030101010101" pitchFamily="2" charset="-122"/>
            </a:endParaRPr>
          </a:p>
          <a:p>
            <a:r>
              <a:rPr lang="en-US" altLang="zh-CN">
                <a:ea typeface="宋体" panose="02010600030101010101" pitchFamily="2" charset="-122"/>
              </a:rPr>
              <a:t>import java.util.Stack;</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public class ReversePolishCalCase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public static void main(String[] args)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举例</a:t>
            </a:r>
            <a:r>
              <a:rPr lang="en-US" altLang="zh-CN">
                <a:ea typeface="宋体" panose="02010600030101010101" pitchFamily="2" charset="-122"/>
              </a:rPr>
              <a:t>1: 2 + (3-4) =&gt; 2 3 4 -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举例</a:t>
            </a:r>
            <a:r>
              <a:rPr lang="en-US" altLang="zh-CN">
                <a:ea typeface="宋体" panose="02010600030101010101" pitchFamily="2" charset="-122"/>
              </a:rPr>
              <a:t>2: 4 * 5 - 8 + 60 + 8 / 2 = 4 5 * 8 - 60 + 8 2 / +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举例</a:t>
            </a:r>
            <a:r>
              <a:rPr lang="en-US" altLang="zh-CN">
                <a:ea typeface="宋体" panose="02010600030101010101" pitchFamily="2" charset="-122"/>
              </a:rPr>
              <a:t>3: (3+4)×5-6 =&gt; 3 4 + 5 * 6 -</a:t>
            </a:r>
            <a:endParaRPr lang="en-US" altLang="zh-CN">
              <a:ea typeface="宋体" panose="02010600030101010101" pitchFamily="2" charset="-122"/>
            </a:endParaRPr>
          </a:p>
          <a:p>
            <a:r>
              <a:rPr lang="en-US" altLang="zh-CN">
                <a:ea typeface="宋体" panose="02010600030101010101" pitchFamily="2" charset="-122"/>
              </a:rPr>
              <a:t>		//String suffixExperss = "4 5 * 8 - 60 + 8 2 / +";</a:t>
            </a:r>
            <a:endParaRPr lang="en-US" altLang="zh-CN">
              <a:ea typeface="宋体" panose="02010600030101010101" pitchFamily="2" charset="-122"/>
            </a:endParaRPr>
          </a:p>
          <a:p>
            <a:r>
              <a:rPr lang="en-US" altLang="zh-CN">
                <a:ea typeface="宋体" panose="02010600030101010101" pitchFamily="2" charset="-122"/>
              </a:rPr>
              <a:t>		//String suffixExperss = "2 3 4 - +";</a:t>
            </a:r>
            <a:endParaRPr lang="en-US" altLang="zh-CN">
              <a:ea typeface="宋体" panose="02010600030101010101" pitchFamily="2" charset="-122"/>
            </a:endParaRPr>
          </a:p>
          <a:p>
            <a:r>
              <a:rPr lang="en-US" altLang="zh-CN">
                <a:ea typeface="宋体" panose="02010600030101010101" pitchFamily="2" charset="-122"/>
              </a:rPr>
              <a:t>//		String suffixExperss = "3 4 + 5 * 6 -";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ReversePolishCal reversePolishCal = new ReversePolishCal();</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List &lt;String&gt; suffixExpressionList = reversePolishCal.getListBySuffixExpression(suffixExperss);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System.out.println("</a:t>
            </a:r>
            <a:r>
              <a:rPr lang="zh-CN" altLang="en-US">
                <a:ea typeface="宋体" panose="02010600030101010101" pitchFamily="2" charset="-122"/>
              </a:rPr>
              <a:t>计算结果</a:t>
            </a:r>
            <a:r>
              <a:rPr lang="en-US" altLang="zh-CN">
                <a:ea typeface="宋体" panose="02010600030101010101" pitchFamily="2" charset="-122"/>
              </a:rPr>
              <a:t>:"+ reversePolishCal.calculate(suffixExpressionList));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测试输入中缀表达式是否能计算成功</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String infixExpression = "4*5-8+60+8/2";</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List&lt;String&gt; infixExpressionList = reversePolishCal.toInfixExpression(infixExpression);</a:t>
            </a:r>
            <a:endParaRPr lang="en-US" altLang="zh-CN">
              <a:ea typeface="宋体" panose="02010600030101010101" pitchFamily="2" charset="-122"/>
            </a:endParaRPr>
          </a:p>
          <a:p>
            <a:r>
              <a:rPr lang="en-US" altLang="zh-CN">
                <a:ea typeface="宋体" panose="02010600030101010101" pitchFamily="2" charset="-122"/>
              </a:rPr>
              <a:t>        List&lt;String&gt; suffixExpressionList2 = reversePolishCal.parseSuffixExpression(infixExpressionList);</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输出后缀表达式</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for(String ele : suffixExpressionList2) {</a:t>
            </a:r>
            <a:endParaRPr lang="en-US" altLang="zh-CN">
              <a:ea typeface="宋体" panose="02010600030101010101" pitchFamily="2" charset="-122"/>
            </a:endParaRPr>
          </a:p>
          <a:p>
            <a:r>
              <a:rPr lang="en-US" altLang="zh-CN">
                <a:ea typeface="宋体" panose="02010600030101010101" pitchFamily="2" charset="-122"/>
              </a:rPr>
              <a:t>        	System.out.print(ele + "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System.out.println();</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输出结果</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计算结果</a:t>
            </a:r>
            <a:r>
              <a:rPr lang="en-US" altLang="zh-CN">
                <a:ea typeface="宋体" panose="02010600030101010101" pitchFamily="2" charset="-122"/>
              </a:rPr>
              <a:t>:"+ reversePolishCal.calculate(suffixExpressionList2));</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class ReversePolishCal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把字符串转换成中序表达式 </a:t>
            </a:r>
            <a:r>
              <a:rPr lang="en-US" altLang="zh-CN">
                <a:ea typeface="宋体" panose="02010600030101010101" pitchFamily="2" charset="-122"/>
              </a:rPr>
              <a:t>: </a:t>
            </a:r>
            <a:r>
              <a:rPr lang="zh-CN" altLang="en-US">
                <a:ea typeface="宋体" panose="02010600030101010101" pitchFamily="2" charset="-122"/>
              </a:rPr>
              <a:t>比如 </a:t>
            </a:r>
            <a:r>
              <a:rPr lang="en-US" altLang="zh-CN">
                <a:ea typeface="宋体" panose="02010600030101010101" pitchFamily="2" charset="-122"/>
              </a:rPr>
              <a:t>2+(3-4), </a:t>
            </a:r>
            <a:r>
              <a:rPr lang="zh-CN" altLang="en-US">
                <a:ea typeface="宋体" panose="02010600030101010101" pitchFamily="2" charset="-122"/>
              </a:rPr>
              <a:t>并放入到</a:t>
            </a:r>
            <a:r>
              <a:rPr lang="en-US" altLang="zh-CN">
                <a:ea typeface="宋体" panose="02010600030101010101" pitchFamily="2" charset="-122"/>
              </a:rPr>
              <a:t>List</a:t>
            </a:r>
            <a:r>
              <a:rPr lang="zh-CN" altLang="en-US">
                <a:ea typeface="宋体" panose="02010600030101010101" pitchFamily="2" charset="-122"/>
              </a:rPr>
              <a:t>中</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s</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List&lt;String&gt; toInfixExpression(String infixExpression) {</a:t>
            </a:r>
            <a:endParaRPr lang="en-US" altLang="zh-CN">
              <a:ea typeface="宋体" panose="02010600030101010101" pitchFamily="2" charset="-122"/>
            </a:endParaRPr>
          </a:p>
          <a:p>
            <a:r>
              <a:rPr lang="en-US" altLang="zh-CN">
                <a:ea typeface="宋体" panose="02010600030101010101" pitchFamily="2" charset="-122"/>
              </a:rPr>
              <a:t>        List&lt;String&gt; ls = new ArrayList&lt;String&gt;();//</a:t>
            </a:r>
            <a:r>
              <a:rPr lang="zh-CN" altLang="en-US">
                <a:ea typeface="宋体" panose="02010600030101010101" pitchFamily="2" charset="-122"/>
              </a:rPr>
              <a:t>存储中序表达式</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int i = 0;</a:t>
            </a:r>
            <a:endParaRPr lang="en-US" altLang="zh-CN">
              <a:ea typeface="宋体" panose="02010600030101010101" pitchFamily="2" charset="-122"/>
            </a:endParaRPr>
          </a:p>
          <a:p>
            <a:r>
              <a:rPr lang="en-US" altLang="zh-CN">
                <a:ea typeface="宋体" panose="02010600030101010101" pitchFamily="2" charset="-122"/>
              </a:rPr>
              <a:t>        String str;</a:t>
            </a:r>
            <a:endParaRPr lang="en-US" altLang="zh-CN">
              <a:ea typeface="宋体" panose="02010600030101010101" pitchFamily="2" charset="-122"/>
            </a:endParaRPr>
          </a:p>
          <a:p>
            <a:r>
              <a:rPr lang="en-US" altLang="zh-CN">
                <a:ea typeface="宋体" panose="02010600030101010101" pitchFamily="2" charset="-122"/>
              </a:rPr>
              <a:t>        char c;</a:t>
            </a:r>
            <a:endParaRPr lang="en-US" altLang="zh-CN">
              <a:ea typeface="宋体" panose="02010600030101010101" pitchFamily="2" charset="-122"/>
            </a:endParaRPr>
          </a:p>
          <a:p>
            <a:r>
              <a:rPr lang="en-US" altLang="zh-CN">
                <a:ea typeface="宋体" panose="02010600030101010101" pitchFamily="2" charset="-122"/>
              </a:rPr>
              <a:t>        do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如果</a:t>
            </a:r>
            <a:r>
              <a:rPr lang="en-US" altLang="zh-CN">
                <a:ea typeface="宋体" panose="02010600030101010101" pitchFamily="2" charset="-122"/>
              </a:rPr>
              <a:t>c </a:t>
            </a:r>
            <a:r>
              <a:rPr lang="zh-CN" altLang="en-US">
                <a:ea typeface="宋体" panose="02010600030101010101" pitchFamily="2" charset="-122"/>
              </a:rPr>
              <a:t>在 </a:t>
            </a:r>
            <a:r>
              <a:rPr lang="en-US" altLang="zh-CN">
                <a:ea typeface="宋体" panose="02010600030101010101" pitchFamily="2" charset="-122"/>
              </a:rPr>
              <a:t>&lt; 48 </a:t>
            </a:r>
            <a:r>
              <a:rPr lang="zh-CN" altLang="en-US">
                <a:ea typeface="宋体" panose="02010600030101010101" pitchFamily="2" charset="-122"/>
              </a:rPr>
              <a:t>或者 </a:t>
            </a:r>
            <a:r>
              <a:rPr lang="en-US" altLang="zh-CN">
                <a:ea typeface="宋体" panose="02010600030101010101" pitchFamily="2" charset="-122"/>
              </a:rPr>
              <a:t>&gt; 57 </a:t>
            </a:r>
            <a:r>
              <a:rPr lang="zh-CN" altLang="en-US">
                <a:ea typeface="宋体" panose="02010600030101010101" pitchFamily="2" charset="-122"/>
              </a:rPr>
              <a:t>说明是符号</a:t>
            </a:r>
            <a:r>
              <a:rPr lang="en-US" altLang="zh-CN">
                <a:ea typeface="宋体" panose="02010600030101010101" pitchFamily="2" charset="-122"/>
              </a:rPr>
              <a:t>, </a:t>
            </a:r>
            <a:r>
              <a:rPr lang="zh-CN" altLang="en-US">
                <a:ea typeface="宋体" panose="02010600030101010101" pitchFamily="2" charset="-122"/>
              </a:rPr>
              <a:t>这里没有判断是 </a:t>
            </a:r>
            <a:r>
              <a:rPr lang="en-US" altLang="zh-CN">
                <a:ea typeface="宋体" panose="02010600030101010101" pitchFamily="2" charset="-122"/>
              </a:rPr>
              <a:t>+ , - , * , / </a:t>
            </a:r>
            <a:r>
              <a:rPr lang="zh-CN" altLang="en-US">
                <a:ea typeface="宋体" panose="02010600030101010101" pitchFamily="2" charset="-122"/>
              </a:rPr>
              <a:t>等等</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if ((c = infixExpression.charAt(i)) &lt; 48 || (c = infixExpression.charAt(i)) &gt; 57) {</a:t>
            </a:r>
            <a:endParaRPr lang="en-US" altLang="zh-CN">
              <a:ea typeface="宋体" panose="02010600030101010101" pitchFamily="2" charset="-122"/>
            </a:endParaRPr>
          </a:p>
          <a:p>
            <a:r>
              <a:rPr lang="en-US" altLang="zh-CN">
                <a:ea typeface="宋体" panose="02010600030101010101" pitchFamily="2" charset="-122"/>
              </a:rPr>
              <a:t>                ls.add("" + c);</a:t>
            </a:r>
            <a:endParaRPr lang="en-US" altLang="zh-CN">
              <a:ea typeface="宋体" panose="02010600030101010101" pitchFamily="2" charset="-122"/>
            </a:endParaRPr>
          </a:p>
          <a:p>
            <a:r>
              <a:rPr lang="en-US" altLang="zh-CN">
                <a:ea typeface="宋体" panose="02010600030101010101" pitchFamily="2" charset="-122"/>
              </a:rPr>
              <a:t>                i++;</a:t>
            </a:r>
            <a:endParaRPr lang="en-US" altLang="zh-CN">
              <a:ea typeface="宋体" panose="02010600030101010101" pitchFamily="2" charset="-122"/>
            </a:endParaRPr>
          </a:p>
          <a:p>
            <a:r>
              <a:rPr lang="en-US" altLang="zh-CN">
                <a:ea typeface="宋体" panose="02010600030101010101" pitchFamily="2" charset="-122"/>
              </a:rPr>
              <a:t>            } else { // </a:t>
            </a:r>
            <a:r>
              <a:rPr lang="zh-CN" altLang="en-US">
                <a:ea typeface="宋体" panose="02010600030101010101" pitchFamily="2" charset="-122"/>
              </a:rPr>
              <a:t>说明是数字，要进行拼接处理</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str = "";</a:t>
            </a:r>
            <a:endParaRPr lang="en-US" altLang="zh-CN">
              <a:ea typeface="宋体" panose="02010600030101010101" pitchFamily="2" charset="-122"/>
            </a:endParaRPr>
          </a:p>
          <a:p>
            <a:r>
              <a:rPr lang="en-US" altLang="zh-CN">
                <a:ea typeface="宋体" panose="02010600030101010101" pitchFamily="2" charset="-122"/>
              </a:rPr>
              <a:t>                while (i &lt; infixExpression.length() &amp;&amp; (c = infixExpression.charAt(i)) &gt;= 48</a:t>
            </a:r>
            <a:endParaRPr lang="en-US" altLang="zh-CN">
              <a:ea typeface="宋体" panose="02010600030101010101" pitchFamily="2" charset="-122"/>
            </a:endParaRPr>
          </a:p>
          <a:p>
            <a:r>
              <a:rPr lang="en-US" altLang="zh-CN">
                <a:ea typeface="宋体" panose="02010600030101010101" pitchFamily="2" charset="-122"/>
              </a:rPr>
              <a:t>                        &amp;&amp; (c = infixExpression.charAt(i)) &lt;= 57) {</a:t>
            </a:r>
            <a:endParaRPr lang="en-US" altLang="zh-CN">
              <a:ea typeface="宋体" panose="02010600030101010101" pitchFamily="2" charset="-122"/>
            </a:endParaRPr>
          </a:p>
          <a:p>
            <a:r>
              <a:rPr lang="en-US" altLang="zh-CN">
                <a:ea typeface="宋体" panose="02010600030101010101" pitchFamily="2" charset="-122"/>
              </a:rPr>
              <a:t>                    str += c;</a:t>
            </a:r>
            <a:endParaRPr lang="en-US" altLang="zh-CN">
              <a:ea typeface="宋体" panose="02010600030101010101" pitchFamily="2" charset="-122"/>
            </a:endParaRPr>
          </a:p>
          <a:p>
            <a:r>
              <a:rPr lang="en-US" altLang="zh-CN">
                <a:ea typeface="宋体" panose="02010600030101010101" pitchFamily="2" charset="-122"/>
              </a:rPr>
              <a:t>                    i++;</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ls.add(str);</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 while (i &lt; infixExpression.length());</a:t>
            </a:r>
            <a:endParaRPr lang="en-US" altLang="zh-CN">
              <a:ea typeface="宋体" panose="02010600030101010101" pitchFamily="2" charset="-122"/>
            </a:endParaRPr>
          </a:p>
          <a:p>
            <a:r>
              <a:rPr lang="en-US" altLang="zh-CN">
                <a:ea typeface="宋体" panose="02010600030101010101" pitchFamily="2" charset="-122"/>
              </a:rPr>
              <a:t>        return ls;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将一个中缀表达式对应的</a:t>
            </a:r>
            <a:r>
              <a:rPr lang="en-US" altLang="zh-CN">
                <a:ea typeface="宋体" panose="02010600030101010101" pitchFamily="2" charset="-122"/>
              </a:rPr>
              <a:t>List </a:t>
            </a:r>
            <a:r>
              <a:rPr lang="zh-CN" altLang="en-US">
                <a:ea typeface="宋体" panose="02010600030101010101" pitchFamily="2" charset="-122"/>
              </a:rPr>
              <a:t>转成 转换成逆波兰表达式</a:t>
            </a:r>
            <a:r>
              <a:rPr lang="en-US" altLang="zh-CN">
                <a:ea typeface="宋体" panose="02010600030101010101" pitchFamily="2" charset="-122"/>
              </a:rPr>
              <a:t>, </a:t>
            </a:r>
            <a:r>
              <a:rPr lang="zh-CN" altLang="en-US">
                <a:ea typeface="宋体" panose="02010600030101010101" pitchFamily="2" charset="-122"/>
              </a:rPr>
              <a:t>放入到</a:t>
            </a:r>
            <a:r>
              <a:rPr lang="en-US" altLang="zh-CN">
                <a:ea typeface="宋体" panose="02010600030101010101" pitchFamily="2" charset="-122"/>
              </a:rPr>
              <a:t>List</a:t>
            </a:r>
            <a:r>
              <a:rPr lang="zh-CN" altLang="en-US">
                <a:ea typeface="宋体" panose="02010600030101010101" pitchFamily="2" charset="-122"/>
              </a:rPr>
              <a:t>中</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ls</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List&lt;String&gt; parseSuffixExpression(List&lt;String&gt; ls) {</a:t>
            </a:r>
            <a:endParaRPr lang="en-US" altLang="zh-CN">
              <a:ea typeface="宋体" panose="02010600030101010101" pitchFamily="2" charset="-122"/>
            </a:endParaRPr>
          </a:p>
          <a:p>
            <a:r>
              <a:rPr lang="en-US" altLang="zh-CN">
                <a:ea typeface="宋体" panose="02010600030101010101" pitchFamily="2" charset="-122"/>
              </a:rPr>
              <a:t>        Stack&lt;String&gt; s1=new Stack&lt;String&gt;();</a:t>
            </a:r>
            <a:endParaRPr lang="en-US" altLang="zh-CN">
              <a:ea typeface="宋体" panose="02010600030101010101" pitchFamily="2" charset="-122"/>
            </a:endParaRPr>
          </a:p>
          <a:p>
            <a:r>
              <a:rPr lang="en-US" altLang="zh-CN">
                <a:ea typeface="宋体" panose="02010600030101010101" pitchFamily="2" charset="-122"/>
              </a:rPr>
              <a:t>        Stack&lt;String&gt; s2=new Stack&lt;String&gt;();</a:t>
            </a:r>
            <a:endParaRPr lang="en-US" altLang="zh-CN">
              <a:ea typeface="宋体" panose="02010600030101010101" pitchFamily="2" charset="-122"/>
            </a:endParaRPr>
          </a:p>
          <a:p>
            <a:r>
              <a:rPr lang="en-US" altLang="zh-CN">
                <a:ea typeface="宋体" panose="02010600030101010101" pitchFamily="2" charset="-122"/>
              </a:rPr>
              <a:t>        List&lt;String&gt; lss = new ArrayList&lt;String&gt;();</a:t>
            </a:r>
            <a:endParaRPr lang="en-US" altLang="zh-CN">
              <a:ea typeface="宋体" panose="02010600030101010101" pitchFamily="2" charset="-122"/>
            </a:endParaRPr>
          </a:p>
          <a:p>
            <a:r>
              <a:rPr lang="en-US" altLang="zh-CN">
                <a:ea typeface="宋体" panose="02010600030101010101" pitchFamily="2" charset="-122"/>
              </a:rPr>
              <a:t>        for (String ss : ls) {</a:t>
            </a:r>
            <a:endParaRPr lang="en-US" altLang="zh-CN">
              <a:ea typeface="宋体" panose="02010600030101010101" pitchFamily="2" charset="-122"/>
            </a:endParaRPr>
          </a:p>
          <a:p>
            <a:r>
              <a:rPr lang="en-US" altLang="zh-CN">
                <a:ea typeface="宋体" panose="02010600030101010101" pitchFamily="2" charset="-122"/>
              </a:rPr>
              <a:t>            if (ss.matches("\\d+")) {</a:t>
            </a:r>
            <a:endParaRPr lang="en-US" altLang="zh-CN">
              <a:ea typeface="宋体" panose="02010600030101010101" pitchFamily="2" charset="-122"/>
            </a:endParaRPr>
          </a:p>
          <a:p>
            <a:r>
              <a:rPr lang="en-US" altLang="zh-CN">
                <a:ea typeface="宋体" panose="02010600030101010101" pitchFamily="2" charset="-122"/>
              </a:rPr>
              <a:t>                lss.add(ss);</a:t>
            </a:r>
            <a:endParaRPr lang="en-US" altLang="zh-CN">
              <a:ea typeface="宋体" panose="02010600030101010101" pitchFamily="2" charset="-122"/>
            </a:endParaRPr>
          </a:p>
          <a:p>
            <a:r>
              <a:rPr lang="en-US" altLang="zh-CN">
                <a:ea typeface="宋体" panose="02010600030101010101" pitchFamily="2" charset="-122"/>
              </a:rPr>
              <a:t>            } else if (ss.equals("(")) {</a:t>
            </a:r>
            <a:endParaRPr lang="en-US" altLang="zh-CN">
              <a:ea typeface="宋体" panose="02010600030101010101" pitchFamily="2" charset="-122"/>
            </a:endParaRPr>
          </a:p>
          <a:p>
            <a:r>
              <a:rPr lang="en-US" altLang="zh-CN">
                <a:ea typeface="宋体" panose="02010600030101010101" pitchFamily="2" charset="-122"/>
              </a:rPr>
              <a:t>                s1.push(ss);</a:t>
            </a:r>
            <a:endParaRPr lang="en-US" altLang="zh-CN">
              <a:ea typeface="宋体" panose="02010600030101010101" pitchFamily="2" charset="-122"/>
            </a:endParaRPr>
          </a:p>
          <a:p>
            <a:r>
              <a:rPr lang="en-US" altLang="zh-CN">
                <a:ea typeface="宋体" panose="02010600030101010101" pitchFamily="2" charset="-122"/>
              </a:rPr>
              <a:t>            } else if (ss.equals(")"))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while (!s1.peek().equals("(")) {</a:t>
            </a:r>
            <a:endParaRPr lang="en-US" altLang="zh-CN">
              <a:ea typeface="宋体" panose="02010600030101010101" pitchFamily="2" charset="-122"/>
            </a:endParaRPr>
          </a:p>
          <a:p>
            <a:r>
              <a:rPr lang="en-US" altLang="zh-CN">
                <a:ea typeface="宋体" panose="02010600030101010101" pitchFamily="2" charset="-122"/>
              </a:rPr>
              <a:t>                    lss.add(s1.pop());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s1.pop();</a:t>
            </a:r>
            <a:endParaRPr lang="en-US" altLang="zh-CN">
              <a:ea typeface="宋体" panose="02010600030101010101" pitchFamily="2" charset="-122"/>
            </a:endParaRPr>
          </a:p>
          <a:p>
            <a:r>
              <a:rPr lang="en-US" altLang="zh-CN">
                <a:ea typeface="宋体" panose="02010600030101010101" pitchFamily="2" charset="-122"/>
              </a:rPr>
              <a:t>            } else {</a:t>
            </a:r>
            <a:endParaRPr lang="en-US" altLang="zh-CN">
              <a:ea typeface="宋体" panose="02010600030101010101" pitchFamily="2" charset="-122"/>
            </a:endParaRPr>
          </a:p>
          <a:p>
            <a:r>
              <a:rPr lang="en-US" altLang="zh-CN">
                <a:ea typeface="宋体" panose="02010600030101010101" pitchFamily="2" charset="-122"/>
              </a:rPr>
              <a:t>                while (s1.size() != 0 &amp;&amp; Operation.getValue(s1.peek()) &gt;= Operation.getValue(ss)) {</a:t>
            </a:r>
            <a:endParaRPr lang="en-US" altLang="zh-CN">
              <a:ea typeface="宋体" panose="02010600030101010101" pitchFamily="2" charset="-122"/>
            </a:endParaRPr>
          </a:p>
          <a:p>
            <a:r>
              <a:rPr lang="en-US" altLang="zh-CN">
                <a:ea typeface="宋体" panose="02010600030101010101" pitchFamily="2" charset="-122"/>
              </a:rPr>
              <a:t>                    lss.add(s1.pop());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s1.push(ss);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while (s1.size() != 0) {</a:t>
            </a:r>
            <a:endParaRPr lang="en-US" altLang="zh-CN">
              <a:ea typeface="宋体" panose="02010600030101010101" pitchFamily="2" charset="-122"/>
            </a:endParaRPr>
          </a:p>
          <a:p>
            <a:r>
              <a:rPr lang="en-US" altLang="zh-CN">
                <a:ea typeface="宋体" panose="02010600030101010101" pitchFamily="2" charset="-122"/>
              </a:rPr>
              <a:t>            lss.add(s1.pop());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lss;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将一个后缀表达式，依次放入到</a:t>
            </a:r>
            <a:r>
              <a:rPr lang="en-US" altLang="zh-CN">
                <a:ea typeface="宋体" panose="02010600030101010101" pitchFamily="2" charset="-122"/>
              </a:rPr>
              <a:t>List&lt;String&gt;</a:t>
            </a:r>
            <a:r>
              <a:rPr lang="zh-CN" altLang="en-US">
                <a:ea typeface="宋体" panose="02010600030101010101" pitchFamily="2" charset="-122"/>
              </a:rPr>
              <a:t>中</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public List&lt;String&gt; getListBySuffixExpression(String suffixExpression) {</a:t>
            </a:r>
            <a:endParaRPr lang="en-US" altLang="zh-CN">
              <a:ea typeface="宋体" panose="02010600030101010101" pitchFamily="2" charset="-122"/>
            </a:endParaRPr>
          </a:p>
          <a:p>
            <a:r>
              <a:rPr lang="en-US" altLang="zh-CN">
                <a:ea typeface="宋体" panose="02010600030101010101" pitchFamily="2" charset="-122"/>
              </a:rPr>
              <a:t>		String[] split = suffixExpression.split(" ");</a:t>
            </a:r>
            <a:endParaRPr lang="en-US" altLang="zh-CN">
              <a:ea typeface="宋体" panose="02010600030101010101" pitchFamily="2" charset="-122"/>
            </a:endParaRPr>
          </a:p>
          <a:p>
            <a:r>
              <a:rPr lang="en-US" altLang="zh-CN">
                <a:ea typeface="宋体" panose="02010600030101010101" pitchFamily="2" charset="-122"/>
              </a:rPr>
              <a:t>		List&lt;String&gt; list = new ArrayList&lt;String&gt;();</a:t>
            </a:r>
            <a:endParaRPr lang="en-US" altLang="zh-CN">
              <a:ea typeface="宋体" panose="02010600030101010101" pitchFamily="2" charset="-122"/>
            </a:endParaRPr>
          </a:p>
          <a:p>
            <a:r>
              <a:rPr lang="en-US" altLang="zh-CN">
                <a:ea typeface="宋体" panose="02010600030101010101" pitchFamily="2" charset="-122"/>
              </a:rPr>
              <a:t>		for (String element : split) {</a:t>
            </a:r>
            <a:endParaRPr lang="en-US" altLang="zh-CN">
              <a:ea typeface="宋体" panose="02010600030101010101" pitchFamily="2" charset="-122"/>
            </a:endParaRPr>
          </a:p>
          <a:p>
            <a:r>
              <a:rPr lang="en-US" altLang="zh-CN">
                <a:ea typeface="宋体" panose="02010600030101010101" pitchFamily="2" charset="-122"/>
              </a:rPr>
              <a:t>			list.add(element);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list;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endParaRPr lang="en-US" altLang="zh-CN">
              <a:ea typeface="宋体" panose="02010600030101010101" pitchFamily="2" charset="-122"/>
            </a:endParaRPr>
          </a:p>
          <a:p>
            <a:r>
              <a:rPr lang="en-US" altLang="zh-CN">
                <a:ea typeface="宋体" panose="02010600030101010101" pitchFamily="2" charset="-122"/>
              </a:rPr>
              <a:t>	 * @param ls </a:t>
            </a:r>
            <a:r>
              <a:rPr lang="zh-CN" altLang="en-US">
                <a:ea typeface="宋体" panose="02010600030101010101" pitchFamily="2" charset="-122"/>
              </a:rPr>
              <a:t>是一个按照逆波兰表达式得到衣蛾</a:t>
            </a:r>
            <a:r>
              <a:rPr lang="en-US" altLang="zh-CN">
                <a:ea typeface="宋体" panose="02010600030101010101" pitchFamily="2" charset="-122"/>
              </a:rPr>
              <a:t>List </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int calculate(List&lt;String&gt; ls) {</a:t>
            </a:r>
            <a:endParaRPr lang="en-US" altLang="zh-CN">
              <a:ea typeface="宋体" panose="02010600030101010101" pitchFamily="2" charset="-122"/>
            </a:endParaRPr>
          </a:p>
          <a:p>
            <a:r>
              <a:rPr lang="en-US" altLang="zh-CN">
                <a:ea typeface="宋体" panose="02010600030101010101" pitchFamily="2" charset="-122"/>
              </a:rPr>
              <a:t>    	Stack&lt;String&gt; s=new Stack&lt;String&gt;();</a:t>
            </a:r>
            <a:endParaRPr lang="en-US" altLang="zh-CN">
              <a:ea typeface="宋体" panose="02010600030101010101" pitchFamily="2" charset="-122"/>
            </a:endParaRPr>
          </a:p>
          <a:p>
            <a:r>
              <a:rPr lang="en-US" altLang="zh-CN">
                <a:ea typeface="宋体" panose="02010600030101010101" pitchFamily="2" charset="-122"/>
              </a:rPr>
              <a:t>        for (String str : ls) {</a:t>
            </a:r>
            <a:endParaRPr lang="en-US" altLang="zh-CN">
              <a:ea typeface="宋体" panose="02010600030101010101" pitchFamily="2" charset="-122"/>
            </a:endParaRPr>
          </a:p>
          <a:p>
            <a:r>
              <a:rPr lang="en-US" altLang="zh-CN">
                <a:ea typeface="宋体" panose="02010600030101010101" pitchFamily="2" charset="-122"/>
              </a:rPr>
              <a:t>            if (str.matches("\\d+")) {</a:t>
            </a:r>
            <a:endParaRPr lang="en-US" altLang="zh-CN">
              <a:ea typeface="宋体" panose="02010600030101010101" pitchFamily="2" charset="-122"/>
            </a:endParaRPr>
          </a:p>
          <a:p>
            <a:r>
              <a:rPr lang="en-US" altLang="zh-CN">
                <a:ea typeface="宋体" panose="02010600030101010101" pitchFamily="2" charset="-122"/>
              </a:rPr>
              <a:t>                s.push(str);</a:t>
            </a:r>
            <a:endParaRPr lang="en-US" altLang="zh-CN">
              <a:ea typeface="宋体" panose="02010600030101010101" pitchFamily="2" charset="-122"/>
            </a:endParaRPr>
          </a:p>
          <a:p>
            <a:r>
              <a:rPr lang="en-US" altLang="zh-CN">
                <a:ea typeface="宋体" panose="02010600030101010101" pitchFamily="2" charset="-122"/>
              </a:rPr>
              <a:t>            } else {</a:t>
            </a:r>
            <a:endParaRPr lang="en-US" altLang="zh-CN">
              <a:ea typeface="宋体" panose="02010600030101010101" pitchFamily="2" charset="-122"/>
            </a:endParaRPr>
          </a:p>
          <a:p>
            <a:r>
              <a:rPr lang="en-US" altLang="zh-CN">
                <a:ea typeface="宋体" panose="02010600030101010101" pitchFamily="2" charset="-122"/>
              </a:rPr>
              <a:t>                int b = Integer.parseInt(s.pop());</a:t>
            </a:r>
            <a:endParaRPr lang="en-US" altLang="zh-CN">
              <a:ea typeface="宋体" panose="02010600030101010101" pitchFamily="2" charset="-122"/>
            </a:endParaRPr>
          </a:p>
          <a:p>
            <a:r>
              <a:rPr lang="en-US" altLang="zh-CN">
                <a:ea typeface="宋体" panose="02010600030101010101" pitchFamily="2" charset="-122"/>
              </a:rPr>
              <a:t>                int a = Integer.parseInt(s.pop());</a:t>
            </a:r>
            <a:endParaRPr lang="en-US" altLang="zh-CN">
              <a:ea typeface="宋体" panose="02010600030101010101" pitchFamily="2" charset="-122"/>
            </a:endParaRPr>
          </a:p>
          <a:p>
            <a:r>
              <a:rPr lang="en-US" altLang="zh-CN">
                <a:ea typeface="宋体" panose="02010600030101010101" pitchFamily="2" charset="-122"/>
              </a:rPr>
              <a:t>                int result=0;</a:t>
            </a:r>
            <a:endParaRPr lang="en-US" altLang="zh-CN">
              <a:ea typeface="宋体" panose="02010600030101010101" pitchFamily="2" charset="-122"/>
            </a:endParaRPr>
          </a:p>
          <a:p>
            <a:r>
              <a:rPr lang="en-US" altLang="zh-CN">
                <a:ea typeface="宋体" panose="02010600030101010101" pitchFamily="2" charset="-122"/>
              </a:rPr>
              <a:t>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if (str.equals("/")) {</a:t>
            </a:r>
            <a:endParaRPr lang="en-US" altLang="zh-CN">
              <a:ea typeface="宋体" panose="02010600030101010101" pitchFamily="2" charset="-122"/>
            </a:endParaRPr>
          </a:p>
          <a:p>
            <a:r>
              <a:rPr lang="en-US" altLang="zh-CN">
                <a:ea typeface="宋体" panose="02010600030101010101" pitchFamily="2" charset="-122"/>
              </a:rPr>
              <a:t>                    result = a / b;</a:t>
            </a:r>
            <a:endParaRPr lang="en-US" altLang="zh-CN">
              <a:ea typeface="宋体" panose="02010600030101010101" pitchFamily="2" charset="-122"/>
            </a:endParaRPr>
          </a:p>
          <a:p>
            <a:r>
              <a:rPr lang="en-US" altLang="zh-CN">
                <a:ea typeface="宋体" panose="02010600030101010101" pitchFamily="2" charset="-122"/>
              </a:rPr>
              <a:t>                } else {</a:t>
            </a:r>
            <a:endParaRPr lang="en-US" altLang="zh-CN">
              <a:ea typeface="宋体" panose="02010600030101010101" pitchFamily="2" charset="-122"/>
            </a:endParaRPr>
          </a:p>
          <a:p>
            <a:r>
              <a:rPr lang="en-US" altLang="zh-CN">
                <a:ea typeface="宋体" panose="02010600030101010101" pitchFamily="2" charset="-122"/>
              </a:rPr>
              <a:t>                	throw new RuntimeException("</a:t>
            </a:r>
            <a:r>
              <a:rPr lang="zh-CN" altLang="en-US">
                <a:ea typeface="宋体" panose="02010600030101010101" pitchFamily="2" charset="-122"/>
              </a:rPr>
              <a:t>符号错误</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s.push("" + result);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//System.out.println(s.peek()); </a:t>
            </a:r>
            <a:endParaRPr lang="en-US" altLang="zh-CN">
              <a:ea typeface="宋体" panose="02010600030101010101" pitchFamily="2" charset="-122"/>
            </a:endParaRPr>
          </a:p>
          <a:p>
            <a:r>
              <a:rPr lang="en-US" altLang="zh-CN">
                <a:ea typeface="宋体" panose="02010600030101010101" pitchFamily="2" charset="-122"/>
              </a:rPr>
              <a:t>        return Integer.parseInt(s.pop());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class Operation {</a:t>
            </a:r>
            <a:endParaRPr lang="en-US" altLang="zh-CN">
              <a:ea typeface="宋体" panose="02010600030101010101" pitchFamily="2" charset="-122"/>
            </a:endParaRPr>
          </a:p>
          <a:p>
            <a:r>
              <a:rPr lang="en-US" altLang="zh-CN">
                <a:ea typeface="宋体" panose="02010600030101010101" pitchFamily="2" charset="-122"/>
              </a:rPr>
              <a:t>    private static int ADDITION=1;</a:t>
            </a:r>
            <a:endParaRPr lang="en-US" altLang="zh-CN">
              <a:ea typeface="宋体" panose="02010600030101010101" pitchFamily="2" charset="-122"/>
            </a:endParaRPr>
          </a:p>
          <a:p>
            <a:r>
              <a:rPr lang="en-US" altLang="zh-CN">
                <a:ea typeface="宋体" panose="02010600030101010101" pitchFamily="2" charset="-122"/>
              </a:rPr>
              <a:t>    private static int SUBTRACTION=1;</a:t>
            </a:r>
            <a:endParaRPr lang="en-US" altLang="zh-CN">
              <a:ea typeface="宋体" panose="02010600030101010101" pitchFamily="2" charset="-122"/>
            </a:endParaRPr>
          </a:p>
          <a:p>
            <a:r>
              <a:rPr lang="en-US" altLang="zh-CN">
                <a:ea typeface="宋体" panose="02010600030101010101" pitchFamily="2" charset="-122"/>
              </a:rPr>
              <a:t>    private static int MULTIPLICATION=2;</a:t>
            </a:r>
            <a:endParaRPr lang="en-US" altLang="zh-CN">
              <a:ea typeface="宋体" panose="02010600030101010101" pitchFamily="2" charset="-122"/>
            </a:endParaRPr>
          </a:p>
          <a:p>
            <a:r>
              <a:rPr lang="en-US" altLang="zh-CN">
                <a:ea typeface="宋体" panose="02010600030101010101" pitchFamily="2" charset="-122"/>
              </a:rPr>
              <a:t>    private static int DIVISION=2;</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public static int getValue(String operation){</a:t>
            </a:r>
            <a:endParaRPr lang="en-US" altLang="zh-CN">
              <a:ea typeface="宋体" panose="02010600030101010101" pitchFamily="2" charset="-122"/>
            </a:endParaRPr>
          </a:p>
          <a:p>
            <a:r>
              <a:rPr lang="en-US" altLang="zh-CN">
                <a:ea typeface="宋体" panose="02010600030101010101" pitchFamily="2" charset="-122"/>
              </a:rPr>
              <a:t>        int result;</a:t>
            </a:r>
            <a:endParaRPr lang="en-US" altLang="zh-CN">
              <a:ea typeface="宋体" panose="02010600030101010101" pitchFamily="2" charset="-122"/>
            </a:endParaRPr>
          </a:p>
          <a:p>
            <a:r>
              <a:rPr lang="en-US" altLang="zh-CN">
                <a:ea typeface="宋体" panose="02010600030101010101" pitchFamily="2" charset="-122"/>
              </a:rPr>
              <a:t>        switch (operation){</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result=ADDITION;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result=SUBTRACTION;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result=MULTIPLICATION;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case "/":</a:t>
            </a:r>
            <a:endParaRPr lang="en-US" altLang="zh-CN">
              <a:ea typeface="宋体" panose="02010600030101010101" pitchFamily="2" charset="-122"/>
            </a:endParaRPr>
          </a:p>
          <a:p>
            <a:r>
              <a:rPr lang="en-US" altLang="zh-CN">
                <a:ea typeface="宋体" panose="02010600030101010101" pitchFamily="2" charset="-122"/>
              </a:rPr>
              <a:t>                result=DIVISION;</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default:</a:t>
            </a:r>
            <a:endParaRPr lang="en-US" altLang="zh-CN">
              <a:ea typeface="宋体" panose="02010600030101010101" pitchFamily="2" charset="-122"/>
            </a:endParaRPr>
          </a:p>
          <a:p>
            <a:r>
              <a:rPr lang="en-US" altLang="zh-CN">
                <a:ea typeface="宋体" panose="02010600030101010101" pitchFamily="2" charset="-122"/>
              </a:rPr>
              <a:t>//                System.out.println("</a:t>
            </a:r>
            <a:r>
              <a:rPr lang="zh-CN" altLang="en-US">
                <a:ea typeface="宋体" panose="02010600030101010101" pitchFamily="2" charset="-122"/>
              </a:rPr>
              <a:t>不存在该运算符</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result=0;</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result;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package com.atguigu.reversepolishcal;</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import java.util.ArrayList;</a:t>
            </a:r>
            <a:endParaRPr lang="en-US" altLang="zh-CN">
              <a:ea typeface="宋体" panose="02010600030101010101" pitchFamily="2" charset="-122"/>
            </a:endParaRPr>
          </a:p>
          <a:p>
            <a:r>
              <a:rPr lang="en-US" altLang="zh-CN">
                <a:ea typeface="宋体" panose="02010600030101010101" pitchFamily="2" charset="-122"/>
              </a:rPr>
              <a:t>import java.util.Collections;</a:t>
            </a:r>
            <a:endParaRPr lang="en-US" altLang="zh-CN">
              <a:ea typeface="宋体" panose="02010600030101010101" pitchFamily="2" charset="-122"/>
            </a:endParaRPr>
          </a:p>
          <a:p>
            <a:r>
              <a:rPr lang="en-US" altLang="zh-CN">
                <a:ea typeface="宋体" panose="02010600030101010101" pitchFamily="2" charset="-122"/>
              </a:rPr>
              <a:t>import java.util.List;</a:t>
            </a:r>
            <a:endParaRPr lang="en-US" altLang="zh-CN">
              <a:ea typeface="宋体" panose="02010600030101010101" pitchFamily="2" charset="-122"/>
            </a:endParaRPr>
          </a:p>
          <a:p>
            <a:r>
              <a:rPr lang="en-US" altLang="zh-CN">
                <a:ea typeface="宋体" panose="02010600030101010101" pitchFamily="2" charset="-122"/>
              </a:rPr>
              <a:t>import java.util.Stack;</a:t>
            </a:r>
            <a:endParaRPr lang="en-US" altLang="zh-CN">
              <a:ea typeface="宋体" panose="02010600030101010101" pitchFamily="2" charset="-122"/>
            </a:endParaRPr>
          </a:p>
          <a:p>
            <a:r>
              <a:rPr lang="en-US" altLang="zh-CN">
                <a:ea typeface="宋体" panose="02010600030101010101" pitchFamily="2" charset="-122"/>
              </a:rPr>
              <a:t>import java.util.regex.Pattern;</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public class ReversePolishMultiCalc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匹配 </a:t>
            </a:r>
            <a:r>
              <a:rPr lang="en-US" altLang="zh-CN">
                <a:ea typeface="宋体" panose="02010600030101010101" pitchFamily="2" charset="-122"/>
              </a:rPr>
              <a:t>+ - * / ( ) </a:t>
            </a:r>
            <a:r>
              <a:rPr lang="zh-CN" altLang="en-US">
                <a:ea typeface="宋体" panose="02010600030101010101" pitchFamily="2" charset="-122"/>
              </a:rPr>
              <a:t>运算符</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static final String SYMBOL =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static final String LEFT = "(";</a:t>
            </a:r>
            <a:endParaRPr lang="en-US" altLang="zh-CN">
              <a:ea typeface="宋体" panose="02010600030101010101" pitchFamily="2" charset="-122"/>
            </a:endParaRPr>
          </a:p>
          <a:p>
            <a:r>
              <a:rPr lang="en-US" altLang="zh-CN">
                <a:ea typeface="宋体" panose="02010600030101010101" pitchFamily="2" charset="-122"/>
              </a:rPr>
              <a:t>    static final String RIGHT = ")";</a:t>
            </a:r>
            <a:endParaRPr lang="en-US" altLang="zh-CN">
              <a:ea typeface="宋体" panose="02010600030101010101" pitchFamily="2" charset="-122"/>
            </a:endParaRPr>
          </a:p>
          <a:p>
            <a:r>
              <a:rPr lang="en-US" altLang="zh-CN">
                <a:ea typeface="宋体" panose="02010600030101010101" pitchFamily="2" charset="-122"/>
              </a:rPr>
              <a:t>    static final String ADD = "+";</a:t>
            </a:r>
            <a:endParaRPr lang="en-US" altLang="zh-CN">
              <a:ea typeface="宋体" panose="02010600030101010101" pitchFamily="2" charset="-122"/>
            </a:endParaRPr>
          </a:p>
          <a:p>
            <a:r>
              <a:rPr lang="en-US" altLang="zh-CN">
                <a:ea typeface="宋体" panose="02010600030101010101" pitchFamily="2" charset="-122"/>
              </a:rPr>
              <a:t>    static final String MINUS= "-";</a:t>
            </a:r>
            <a:endParaRPr lang="en-US" altLang="zh-CN">
              <a:ea typeface="宋体" panose="02010600030101010101" pitchFamily="2" charset="-122"/>
            </a:endParaRPr>
          </a:p>
          <a:p>
            <a:r>
              <a:rPr lang="en-US" altLang="zh-CN">
                <a:ea typeface="宋体" panose="02010600030101010101" pitchFamily="2" charset="-122"/>
              </a:rPr>
              <a:t>    static final String TIMES = "*";</a:t>
            </a:r>
            <a:endParaRPr lang="en-US" altLang="zh-CN">
              <a:ea typeface="宋体" panose="02010600030101010101" pitchFamily="2" charset="-122"/>
            </a:endParaRPr>
          </a:p>
          <a:p>
            <a:r>
              <a:rPr lang="en-US" altLang="zh-CN">
                <a:ea typeface="宋体" panose="02010600030101010101" pitchFamily="2" charset="-122"/>
              </a:rPr>
              <a:t>    static final String DIVISION =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加減 </a:t>
            </a:r>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static final int LEVEL_01 = 1;</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乘除 * </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static final int LEVEL_02 = 2;</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括号</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static final int LEVEL_HIGH = Integer.MAX_VALUE;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static Stack&lt;String&gt; stack = new Stack&lt;&gt;();</a:t>
            </a:r>
            <a:endParaRPr lang="en-US" altLang="zh-CN">
              <a:ea typeface="宋体" panose="02010600030101010101" pitchFamily="2" charset="-122"/>
            </a:endParaRPr>
          </a:p>
          <a:p>
            <a:r>
              <a:rPr lang="en-US" altLang="zh-CN">
                <a:ea typeface="宋体" panose="02010600030101010101" pitchFamily="2" charset="-122"/>
              </a:rPr>
              <a:t>    static List&lt;String&gt; data = Collections.synchronizedList(new ArrayList&lt;String&gt;());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去除所有空白符</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s</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String replaceAllBlank(String s ){</a:t>
            </a:r>
            <a:endParaRPr lang="en-US" altLang="zh-CN">
              <a:ea typeface="宋体" panose="02010600030101010101" pitchFamily="2" charset="-122"/>
            </a:endParaRPr>
          </a:p>
          <a:p>
            <a:r>
              <a:rPr lang="en-US" altLang="zh-CN">
                <a:ea typeface="宋体" panose="02010600030101010101" pitchFamily="2" charset="-122"/>
              </a:rPr>
              <a:t>        // \\s+ </a:t>
            </a:r>
            <a:r>
              <a:rPr lang="zh-CN" altLang="en-US">
                <a:ea typeface="宋体" panose="02010600030101010101" pitchFamily="2" charset="-122"/>
              </a:rPr>
              <a:t>匹配任何空白字符，包括空格、制表符、换页符等等</a:t>
            </a:r>
            <a:r>
              <a:rPr lang="en-US" altLang="zh-CN">
                <a:ea typeface="宋体" panose="02010600030101010101" pitchFamily="2" charset="-122"/>
              </a:rPr>
              <a:t>, </a:t>
            </a:r>
            <a:r>
              <a:rPr lang="zh-CN" altLang="en-US">
                <a:ea typeface="宋体" panose="02010600030101010101" pitchFamily="2" charset="-122"/>
              </a:rPr>
              <a:t>等价于</a:t>
            </a:r>
            <a:r>
              <a:rPr lang="en-US" altLang="zh-CN">
                <a:ea typeface="宋体" panose="02010600030101010101" pitchFamily="2" charset="-122"/>
              </a:rPr>
              <a:t>[ \f\n\r\t\v]</a:t>
            </a:r>
            <a:endParaRPr lang="en-US" altLang="zh-CN">
              <a:ea typeface="宋体" panose="02010600030101010101" pitchFamily="2" charset="-122"/>
            </a:endParaRPr>
          </a:p>
          <a:p>
            <a:r>
              <a:rPr lang="en-US" altLang="zh-CN">
                <a:ea typeface="宋体" panose="02010600030101010101" pitchFamily="2" charset="-122"/>
              </a:rPr>
              <a:t>        return s.replaceAll("\\s+","");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判断是不是数字 </a:t>
            </a:r>
            <a:r>
              <a:rPr lang="en-US" altLang="zh-CN">
                <a:ea typeface="宋体" panose="02010600030101010101" pitchFamily="2" charset="-122"/>
              </a:rPr>
              <a:t>int double long float</a:t>
            </a:r>
            <a:endParaRPr lang="en-US" altLang="zh-CN">
              <a:ea typeface="宋体" panose="02010600030101010101" pitchFamily="2" charset="-122"/>
            </a:endParaRPr>
          </a:p>
          <a:p>
            <a:r>
              <a:rPr lang="en-US" altLang="zh-CN">
                <a:ea typeface="宋体" panose="02010600030101010101" pitchFamily="2" charset="-122"/>
              </a:rPr>
              <a:t>     * @param s</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boolean isNumber(String s){</a:t>
            </a:r>
            <a:endParaRPr lang="en-US" altLang="zh-CN">
              <a:ea typeface="宋体" panose="02010600030101010101" pitchFamily="2" charset="-122"/>
            </a:endParaRPr>
          </a:p>
          <a:p>
            <a:r>
              <a:rPr lang="en-US" altLang="zh-CN">
                <a:ea typeface="宋体" panose="02010600030101010101" pitchFamily="2" charset="-122"/>
              </a:rPr>
              <a:t>        Pattern pattern = Pattern.compile("^[-\\+]?[.\\d]*$");</a:t>
            </a:r>
            <a:endParaRPr lang="en-US" altLang="zh-CN">
              <a:ea typeface="宋体" panose="02010600030101010101" pitchFamily="2" charset="-122"/>
            </a:endParaRPr>
          </a:p>
          <a:p>
            <a:r>
              <a:rPr lang="en-US" altLang="zh-CN">
                <a:ea typeface="宋体" panose="02010600030101010101" pitchFamily="2" charset="-122"/>
              </a:rPr>
              <a:t>        return pattern.matcher(s).matches();</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判断是不是运算符</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s</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boolean isSymbol(String s){</a:t>
            </a:r>
            <a:endParaRPr lang="en-US" altLang="zh-CN">
              <a:ea typeface="宋体" panose="02010600030101010101" pitchFamily="2" charset="-122"/>
            </a:endParaRPr>
          </a:p>
          <a:p>
            <a:r>
              <a:rPr lang="en-US" altLang="zh-CN">
                <a:ea typeface="宋体" panose="02010600030101010101" pitchFamily="2" charset="-122"/>
              </a:rPr>
              <a:t>        return s.matches(SYMBOL);</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匹配运算等级</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s</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int calcLevel(String s){</a:t>
            </a:r>
            <a:endParaRPr lang="en-US" altLang="zh-CN">
              <a:ea typeface="宋体" panose="02010600030101010101" pitchFamily="2" charset="-122"/>
            </a:endParaRPr>
          </a:p>
          <a:p>
            <a:r>
              <a:rPr lang="en-US" altLang="zh-CN">
                <a:ea typeface="宋体" panose="02010600030101010101" pitchFamily="2" charset="-122"/>
              </a:rPr>
              <a:t>        if("+".equals(s) || "-".equals(s)){</a:t>
            </a:r>
            <a:endParaRPr lang="en-US" altLang="zh-CN">
              <a:ea typeface="宋体" panose="02010600030101010101" pitchFamily="2" charset="-122"/>
            </a:endParaRPr>
          </a:p>
          <a:p>
            <a:r>
              <a:rPr lang="en-US" altLang="zh-CN">
                <a:ea typeface="宋体" panose="02010600030101010101" pitchFamily="2" charset="-122"/>
              </a:rPr>
              <a:t>            return LEVEL_01;</a:t>
            </a:r>
            <a:endParaRPr lang="en-US" altLang="zh-CN">
              <a:ea typeface="宋体" panose="02010600030101010101" pitchFamily="2" charset="-122"/>
            </a:endParaRPr>
          </a:p>
          <a:p>
            <a:r>
              <a:rPr lang="en-US" altLang="zh-CN">
                <a:ea typeface="宋体" panose="02010600030101010101" pitchFamily="2" charset="-122"/>
              </a:rPr>
              <a:t>        } else if("*".equals(s) || "/".equals(s)){</a:t>
            </a:r>
            <a:endParaRPr lang="en-US" altLang="zh-CN">
              <a:ea typeface="宋体" panose="02010600030101010101" pitchFamily="2" charset="-122"/>
            </a:endParaRPr>
          </a:p>
          <a:p>
            <a:r>
              <a:rPr lang="en-US" altLang="zh-CN">
                <a:ea typeface="宋体" panose="02010600030101010101" pitchFamily="2" charset="-122"/>
              </a:rPr>
              <a:t>            return LEVEL_02;</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LEVEL_HIGH;</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匹配</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s</a:t>
            </a:r>
            <a:endParaRPr lang="en-US" altLang="zh-CN">
              <a:ea typeface="宋体" panose="02010600030101010101" pitchFamily="2" charset="-122"/>
            </a:endParaRPr>
          </a:p>
          <a:p>
            <a:r>
              <a:rPr lang="en-US" altLang="zh-CN">
                <a:ea typeface="宋体" panose="02010600030101010101" pitchFamily="2" charset="-122"/>
              </a:rPr>
              <a:t>     * @throws Exception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List&lt;String&gt; doMatch (String s) throws Exception{</a:t>
            </a:r>
            <a:endParaRPr lang="en-US" altLang="zh-CN">
              <a:ea typeface="宋体" panose="02010600030101010101" pitchFamily="2" charset="-122"/>
            </a:endParaRPr>
          </a:p>
          <a:p>
            <a:r>
              <a:rPr lang="en-US" altLang="zh-CN">
                <a:ea typeface="宋体" panose="02010600030101010101" pitchFamily="2" charset="-122"/>
              </a:rPr>
              <a:t>        if(s == null || "".equals(s.trim())) throw new RuntimeException("data is empty");</a:t>
            </a:r>
            <a:endParaRPr lang="en-US" altLang="zh-CN">
              <a:ea typeface="宋体" panose="02010600030101010101" pitchFamily="2" charset="-122"/>
            </a:endParaRPr>
          </a:p>
          <a:p>
            <a:r>
              <a:rPr lang="en-US" altLang="zh-CN">
                <a:ea typeface="宋体" panose="02010600030101010101" pitchFamily="2" charset="-122"/>
              </a:rPr>
              <a:t>        if(!isNumber(s.charAt(0)+"")) throw new RuntimeException("data illeagle,start not with a number");</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 = replaceAllBlank(s);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String each;</a:t>
            </a:r>
            <a:endParaRPr lang="en-US" altLang="zh-CN">
              <a:ea typeface="宋体" panose="02010600030101010101" pitchFamily="2" charset="-122"/>
            </a:endParaRPr>
          </a:p>
          <a:p>
            <a:r>
              <a:rPr lang="en-US" altLang="zh-CN">
                <a:ea typeface="宋体" panose="02010600030101010101" pitchFamily="2" charset="-122"/>
              </a:rPr>
              <a:t>        int start = 0;</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for (int i = 0; i &lt; s.length(); i++) {</a:t>
            </a:r>
            <a:endParaRPr lang="en-US" altLang="zh-CN">
              <a:ea typeface="宋体" panose="02010600030101010101" pitchFamily="2" charset="-122"/>
            </a:endParaRPr>
          </a:p>
          <a:p>
            <a:r>
              <a:rPr lang="en-US" altLang="zh-CN">
                <a:ea typeface="宋体" panose="02010600030101010101" pitchFamily="2" charset="-122"/>
              </a:rPr>
              <a:t>            if(isSymbol(s.charAt(i)+"")){</a:t>
            </a:r>
            <a:endParaRPr lang="en-US" altLang="zh-CN">
              <a:ea typeface="宋体" panose="02010600030101010101" pitchFamily="2" charset="-122"/>
            </a:endParaRPr>
          </a:p>
          <a:p>
            <a:r>
              <a:rPr lang="en-US" altLang="zh-CN">
                <a:ea typeface="宋体" panose="02010600030101010101" pitchFamily="2" charset="-122"/>
              </a:rPr>
              <a:t>                each = s.charAt(i)+"";</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栈为空，</a:t>
            </a:r>
            <a:r>
              <a:rPr lang="en-US" altLang="zh-CN">
                <a:ea typeface="宋体" panose="02010600030101010101" pitchFamily="2" charset="-122"/>
              </a:rPr>
              <a:t>(</a:t>
            </a:r>
            <a:r>
              <a:rPr lang="zh-CN" altLang="en-US">
                <a:ea typeface="宋体" panose="02010600030101010101" pitchFamily="2" charset="-122"/>
              </a:rPr>
              <a:t>操作符，或者 操作符优先级大于栈顶优先级 </a:t>
            </a:r>
            <a:r>
              <a:rPr lang="en-US" altLang="zh-CN">
                <a:ea typeface="宋体" panose="02010600030101010101" pitchFamily="2" charset="-122"/>
              </a:rPr>
              <a:t>&amp;&amp; </a:t>
            </a:r>
            <a:r>
              <a:rPr lang="zh-CN" altLang="en-US">
                <a:ea typeface="宋体" panose="02010600030101010101" pitchFamily="2" charset="-122"/>
              </a:rPr>
              <a:t>操作符优先级不是</a:t>
            </a:r>
            <a:r>
              <a:rPr lang="en-US" altLang="zh-CN">
                <a:ea typeface="宋体" panose="02010600030101010101" pitchFamily="2" charset="-122"/>
              </a:rPr>
              <a:t>( )</a:t>
            </a:r>
            <a:r>
              <a:rPr lang="zh-CN" altLang="en-US">
                <a:ea typeface="宋体" panose="02010600030101010101" pitchFamily="2" charset="-122"/>
              </a:rPr>
              <a:t>的优先级 及是 </a:t>
            </a:r>
            <a:r>
              <a:rPr lang="en-US" altLang="zh-CN">
                <a:ea typeface="宋体" panose="02010600030101010101" pitchFamily="2" charset="-122"/>
              </a:rPr>
              <a:t>) </a:t>
            </a:r>
            <a:r>
              <a:rPr lang="zh-CN" altLang="en-US">
                <a:ea typeface="宋体" panose="02010600030101010101" pitchFamily="2" charset="-122"/>
              </a:rPr>
              <a:t>不能直接入栈</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if(stack.isEmpty() || LEFT.equals(each)</a:t>
            </a:r>
            <a:endParaRPr lang="en-US" altLang="zh-CN">
              <a:ea typeface="宋体" panose="02010600030101010101" pitchFamily="2" charset="-122"/>
            </a:endParaRPr>
          </a:p>
          <a:p>
            <a:r>
              <a:rPr lang="en-US" altLang="zh-CN">
                <a:ea typeface="宋体" panose="02010600030101010101" pitchFamily="2" charset="-122"/>
              </a:rPr>
              <a:t>                        || ((calcLevel(each) &gt; calcLevel(stack.peek())) &amp;&amp; calcLevel(each) &lt; LEVEL_HIGH)){</a:t>
            </a:r>
            <a:endParaRPr lang="en-US" altLang="zh-CN">
              <a:ea typeface="宋体" panose="02010600030101010101" pitchFamily="2" charset="-122"/>
            </a:endParaRPr>
          </a:p>
          <a:p>
            <a:r>
              <a:rPr lang="en-US" altLang="zh-CN">
                <a:ea typeface="宋体" panose="02010600030101010101" pitchFamily="2" charset="-122"/>
              </a:rPr>
              <a:t>                    stack.push(each);</a:t>
            </a:r>
            <a:endParaRPr lang="en-US" altLang="zh-CN">
              <a:ea typeface="宋体" panose="02010600030101010101" pitchFamily="2" charset="-122"/>
            </a:endParaRPr>
          </a:p>
          <a:p>
            <a:r>
              <a:rPr lang="en-US" altLang="zh-CN">
                <a:ea typeface="宋体" panose="02010600030101010101" pitchFamily="2" charset="-122"/>
              </a:rPr>
              <a:t>                }else if( !stack.isEmpty() &amp;&amp; calcLevel(each) &lt;= calcLevel(stack.peek())){</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栈非空，操作符优先级小于等于栈顶优先级时出栈入列，直到栈为空，或者遇到了</a:t>
            </a:r>
            <a:r>
              <a:rPr lang="en-US" altLang="zh-CN">
                <a:ea typeface="宋体" panose="02010600030101010101" pitchFamily="2" charset="-122"/>
              </a:rPr>
              <a:t>(</a:t>
            </a:r>
            <a:r>
              <a:rPr lang="zh-CN" altLang="en-US">
                <a:ea typeface="宋体" panose="02010600030101010101" pitchFamily="2" charset="-122"/>
              </a:rPr>
              <a:t>，最后操作符入栈</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while (!stack.isEmpty() &amp;&amp; calcLevel(each) &lt;= calcLevel(stack.peek()) ){</a:t>
            </a:r>
            <a:endParaRPr lang="en-US" altLang="zh-CN">
              <a:ea typeface="宋体" panose="02010600030101010101" pitchFamily="2" charset="-122"/>
            </a:endParaRPr>
          </a:p>
          <a:p>
            <a:r>
              <a:rPr lang="en-US" altLang="zh-CN">
                <a:ea typeface="宋体" panose="02010600030101010101" pitchFamily="2" charset="-122"/>
              </a:rPr>
              <a:t>                        if(calcLevel(stack.peek()) == LEVEL_HIGH){</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data.add(stack.pop());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stack.push(each);</a:t>
            </a:r>
            <a:endParaRPr lang="en-US" altLang="zh-CN">
              <a:ea typeface="宋体" panose="02010600030101010101" pitchFamily="2" charset="-122"/>
            </a:endParaRPr>
          </a:p>
          <a:p>
            <a:r>
              <a:rPr lang="en-US" altLang="zh-CN">
                <a:ea typeface="宋体" panose="02010600030101010101" pitchFamily="2" charset="-122"/>
              </a:rPr>
              <a:t>                }else if(RIGHT.equals(each)){</a:t>
            </a:r>
            <a:endParaRPr lang="en-US" altLang="zh-CN">
              <a:ea typeface="宋体" panose="02010600030101010101" pitchFamily="2" charset="-122"/>
            </a:endParaRPr>
          </a:p>
          <a:p>
            <a:r>
              <a:rPr lang="en-US" altLang="zh-CN">
                <a:ea typeface="宋体" panose="02010600030101010101" pitchFamily="2" charset="-122"/>
              </a:rPr>
              <a:t>                    // ) </a:t>
            </a:r>
            <a:r>
              <a:rPr lang="zh-CN" altLang="en-US">
                <a:ea typeface="宋体" panose="02010600030101010101" pitchFamily="2" charset="-122"/>
              </a:rPr>
              <a:t>操作符，依次出栈入列直到空栈或者遇到了第一个</a:t>
            </a:r>
            <a:r>
              <a:rPr lang="en-US" altLang="zh-CN">
                <a:ea typeface="宋体" panose="02010600030101010101" pitchFamily="2" charset="-122"/>
              </a:rPr>
              <a:t>)</a:t>
            </a:r>
            <a:r>
              <a:rPr lang="zh-CN" altLang="en-US">
                <a:ea typeface="宋体" panose="02010600030101010101" pitchFamily="2" charset="-122"/>
              </a:rPr>
              <a:t>操作符，此时</a:t>
            </a:r>
            <a:r>
              <a:rPr lang="en-US" altLang="zh-CN">
                <a:ea typeface="宋体" panose="02010600030101010101" pitchFamily="2" charset="-122"/>
              </a:rPr>
              <a:t>)</a:t>
            </a:r>
            <a:r>
              <a:rPr lang="zh-CN" altLang="en-US">
                <a:ea typeface="宋体" panose="02010600030101010101" pitchFamily="2" charset="-122"/>
              </a:rPr>
              <a:t>出栈</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while (!stack.isEmpty() &amp;&amp; LEVEL_HIGH &gt;= calcLevel(stack.peek())){</a:t>
            </a:r>
            <a:endParaRPr lang="en-US" altLang="zh-CN">
              <a:ea typeface="宋体" panose="02010600030101010101" pitchFamily="2" charset="-122"/>
            </a:endParaRPr>
          </a:p>
          <a:p>
            <a:r>
              <a:rPr lang="en-US" altLang="zh-CN">
                <a:ea typeface="宋体" panose="02010600030101010101" pitchFamily="2" charset="-122"/>
              </a:rPr>
              <a:t>                        if(LEVEL_HIGH == calcLevel(stack.peek())){</a:t>
            </a:r>
            <a:endParaRPr lang="en-US" altLang="zh-CN">
              <a:ea typeface="宋体" panose="02010600030101010101" pitchFamily="2" charset="-122"/>
            </a:endParaRPr>
          </a:p>
          <a:p>
            <a:r>
              <a:rPr lang="en-US" altLang="zh-CN">
                <a:ea typeface="宋体" panose="02010600030101010101" pitchFamily="2" charset="-122"/>
              </a:rPr>
              <a:t>                            stack.pop();</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data.add(stack.pop());</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start = i ;    //</a:t>
            </a:r>
            <a:r>
              <a:rPr lang="zh-CN" altLang="en-US">
                <a:ea typeface="宋体" panose="02010600030101010101" pitchFamily="2" charset="-122"/>
              </a:rPr>
              <a:t>前一个运算符的位置</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}else if( i == s.length()-1 || isSymbol(s.charAt(i+1)+"") ){</a:t>
            </a:r>
            <a:endParaRPr lang="en-US" altLang="zh-CN">
              <a:ea typeface="宋体" panose="02010600030101010101" pitchFamily="2" charset="-122"/>
            </a:endParaRPr>
          </a:p>
          <a:p>
            <a:r>
              <a:rPr lang="en-US" altLang="zh-CN">
                <a:ea typeface="宋体" panose="02010600030101010101" pitchFamily="2" charset="-122"/>
              </a:rPr>
              <a:t>                each = start == 0 ? s.substring(start,i+1) : s.substring(start+1,i+1);</a:t>
            </a:r>
            <a:endParaRPr lang="en-US" altLang="zh-CN">
              <a:ea typeface="宋体" panose="02010600030101010101" pitchFamily="2" charset="-122"/>
            </a:endParaRPr>
          </a:p>
          <a:p>
            <a:r>
              <a:rPr lang="en-US" altLang="zh-CN">
                <a:ea typeface="宋体" panose="02010600030101010101" pitchFamily="2" charset="-122"/>
              </a:rPr>
              <a:t>                if(isNumber(each)) {</a:t>
            </a:r>
            <a:endParaRPr lang="en-US" altLang="zh-CN">
              <a:ea typeface="宋体" panose="02010600030101010101" pitchFamily="2" charset="-122"/>
            </a:endParaRPr>
          </a:p>
          <a:p>
            <a:r>
              <a:rPr lang="en-US" altLang="zh-CN">
                <a:ea typeface="宋体" panose="02010600030101010101" pitchFamily="2" charset="-122"/>
              </a:rPr>
              <a:t>                    data.add(each);</a:t>
            </a:r>
            <a:endParaRPr lang="en-US" altLang="zh-CN">
              <a:ea typeface="宋体" panose="02010600030101010101" pitchFamily="2" charset="-122"/>
            </a:endParaRPr>
          </a:p>
          <a:p>
            <a:r>
              <a:rPr lang="en-US" altLang="zh-CN">
                <a:ea typeface="宋体" panose="02010600030101010101" pitchFamily="2" charset="-122"/>
              </a:rPr>
              <a:t>                    continue;</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throw new RuntimeException("data not match number");</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如果栈里还有元素，此时元素需要依次出栈入列，可以想象栈里剩下栈顶为</a:t>
            </a:r>
            <a:r>
              <a:rPr lang="en-US" altLang="zh-CN">
                <a:ea typeface="宋体" panose="02010600030101010101" pitchFamily="2" charset="-122"/>
              </a:rPr>
              <a:t>/</a:t>
            </a:r>
            <a:r>
              <a:rPr lang="zh-CN" altLang="en-US">
                <a:ea typeface="宋体" panose="02010600030101010101" pitchFamily="2" charset="-122"/>
              </a:rPr>
              <a:t>，栈底为</a:t>
            </a:r>
            <a:r>
              <a:rPr lang="en-US" altLang="zh-CN">
                <a:ea typeface="宋体" panose="02010600030101010101" pitchFamily="2" charset="-122"/>
              </a:rPr>
              <a:t>+</a:t>
            </a:r>
            <a:r>
              <a:rPr lang="zh-CN" altLang="en-US">
                <a:ea typeface="宋体" panose="02010600030101010101" pitchFamily="2" charset="-122"/>
              </a:rPr>
              <a:t>，应该依次出栈入列，可以直接翻转整个</a:t>
            </a:r>
            <a:r>
              <a:rPr lang="en-US" altLang="zh-CN">
                <a:ea typeface="宋体" panose="02010600030101010101" pitchFamily="2" charset="-122"/>
              </a:rPr>
              <a:t>stack </a:t>
            </a:r>
            <a:r>
              <a:rPr lang="zh-CN" altLang="en-US">
                <a:ea typeface="宋体" panose="02010600030101010101" pitchFamily="2" charset="-122"/>
              </a:rPr>
              <a:t>添加到队列</a:t>
            </a:r>
            <a:endParaRPr lang="zh-CN" altLang="en-US">
              <a:ea typeface="宋体" panose="02010600030101010101" pitchFamily="2" charset="-122"/>
            </a:endParaRPr>
          </a:p>
          <a:p>
            <a:r>
              <a:rPr lang="zh-CN" altLang="en-US">
                <a:ea typeface="宋体" panose="02010600030101010101" pitchFamily="2" charset="-122"/>
              </a:rPr>
              <a:t>        </a:t>
            </a:r>
            <a:r>
              <a:rPr lang="en-US" altLang="zh-CN">
                <a:ea typeface="宋体" panose="02010600030101010101" pitchFamily="2" charset="-122"/>
              </a:rPr>
              <a:t>Collections.reverse(stack);</a:t>
            </a:r>
            <a:endParaRPr lang="en-US" altLang="zh-CN">
              <a:ea typeface="宋体" panose="02010600030101010101" pitchFamily="2" charset="-122"/>
            </a:endParaRPr>
          </a:p>
          <a:p>
            <a:r>
              <a:rPr lang="en-US" altLang="zh-CN">
                <a:ea typeface="宋体" panose="02010600030101010101" pitchFamily="2" charset="-122"/>
              </a:rPr>
              <a:t>        data.addAll(new ArrayList&lt;&gt;(stack));</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System.out.println(data);</a:t>
            </a:r>
            <a:endParaRPr lang="en-US" altLang="zh-CN">
              <a:ea typeface="宋体" panose="02010600030101010101" pitchFamily="2" charset="-122"/>
            </a:endParaRPr>
          </a:p>
          <a:p>
            <a:r>
              <a:rPr lang="en-US" altLang="zh-CN">
                <a:ea typeface="宋体" panose="02010600030101010101" pitchFamily="2" charset="-122"/>
              </a:rPr>
              <a:t>        return data;</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算出结果</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list</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Double doCalc(List&lt;String&gt; list){</a:t>
            </a:r>
            <a:endParaRPr lang="en-US" altLang="zh-CN">
              <a:ea typeface="宋体" panose="02010600030101010101" pitchFamily="2" charset="-122"/>
            </a:endParaRPr>
          </a:p>
          <a:p>
            <a:r>
              <a:rPr lang="en-US" altLang="zh-CN">
                <a:ea typeface="宋体" panose="02010600030101010101" pitchFamily="2" charset="-122"/>
              </a:rPr>
              <a:t>        Double d = 0d;</a:t>
            </a:r>
            <a:endParaRPr lang="en-US" altLang="zh-CN">
              <a:ea typeface="宋体" panose="02010600030101010101" pitchFamily="2" charset="-122"/>
            </a:endParaRPr>
          </a:p>
          <a:p>
            <a:r>
              <a:rPr lang="en-US" altLang="zh-CN">
                <a:ea typeface="宋体" panose="02010600030101010101" pitchFamily="2" charset="-122"/>
              </a:rPr>
              <a:t>        if(list == null || list.isEmpty()){</a:t>
            </a:r>
            <a:endParaRPr lang="en-US" altLang="zh-CN">
              <a:ea typeface="宋体" panose="02010600030101010101" pitchFamily="2" charset="-122"/>
            </a:endParaRPr>
          </a:p>
          <a:p>
            <a:r>
              <a:rPr lang="en-US" altLang="zh-CN">
                <a:ea typeface="宋体" panose="02010600030101010101" pitchFamily="2" charset="-122"/>
              </a:rPr>
              <a:t>            return null;</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if (list.size() == 1){</a:t>
            </a:r>
            <a:endParaRPr lang="en-US" altLang="zh-CN">
              <a:ea typeface="宋体" panose="02010600030101010101" pitchFamily="2" charset="-122"/>
            </a:endParaRPr>
          </a:p>
          <a:p>
            <a:r>
              <a:rPr lang="en-US" altLang="zh-CN">
                <a:ea typeface="宋体" panose="02010600030101010101" pitchFamily="2" charset="-122"/>
              </a:rPr>
              <a:t>            System.out.println(list);</a:t>
            </a:r>
            <a:endParaRPr lang="en-US" altLang="zh-CN">
              <a:ea typeface="宋体" panose="02010600030101010101" pitchFamily="2" charset="-122"/>
            </a:endParaRPr>
          </a:p>
          <a:p>
            <a:r>
              <a:rPr lang="en-US" altLang="zh-CN">
                <a:ea typeface="宋体" panose="02010600030101010101" pitchFamily="2" charset="-122"/>
              </a:rPr>
              <a:t>            d = Double.valueOf(list.get(0));</a:t>
            </a:r>
            <a:endParaRPr lang="en-US" altLang="zh-CN">
              <a:ea typeface="宋体" panose="02010600030101010101" pitchFamily="2" charset="-122"/>
            </a:endParaRPr>
          </a:p>
          <a:p>
            <a:r>
              <a:rPr lang="en-US" altLang="zh-CN">
                <a:ea typeface="宋体" panose="02010600030101010101" pitchFamily="2" charset="-122"/>
              </a:rPr>
              <a:t>            return d;</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ArrayList&lt;String&gt; list1 = new ArrayList&lt;&gt;();</a:t>
            </a:r>
            <a:endParaRPr lang="en-US" altLang="zh-CN">
              <a:ea typeface="宋体" panose="02010600030101010101" pitchFamily="2" charset="-122"/>
            </a:endParaRPr>
          </a:p>
          <a:p>
            <a:r>
              <a:rPr lang="en-US" altLang="zh-CN">
                <a:ea typeface="宋体" panose="02010600030101010101" pitchFamily="2" charset="-122"/>
              </a:rPr>
              <a:t>        for (int i = 0; i &lt; list.size(); i++) {</a:t>
            </a:r>
            <a:endParaRPr lang="en-US" altLang="zh-CN">
              <a:ea typeface="宋体" panose="02010600030101010101" pitchFamily="2" charset="-122"/>
            </a:endParaRPr>
          </a:p>
          <a:p>
            <a:r>
              <a:rPr lang="en-US" altLang="zh-CN">
                <a:ea typeface="宋体" panose="02010600030101010101" pitchFamily="2" charset="-122"/>
              </a:rPr>
              <a:t>            list1.add(list.get(i));</a:t>
            </a:r>
            <a:endParaRPr lang="en-US" altLang="zh-CN">
              <a:ea typeface="宋体" panose="02010600030101010101" pitchFamily="2" charset="-122"/>
            </a:endParaRPr>
          </a:p>
          <a:p>
            <a:r>
              <a:rPr lang="en-US" altLang="zh-CN">
                <a:ea typeface="宋体" panose="02010600030101010101" pitchFamily="2" charset="-122"/>
              </a:rPr>
              <a:t>            if(isSymbol(list.get(i))){</a:t>
            </a:r>
            <a:endParaRPr lang="en-US" altLang="zh-CN">
              <a:ea typeface="宋体" panose="02010600030101010101" pitchFamily="2" charset="-122"/>
            </a:endParaRPr>
          </a:p>
          <a:p>
            <a:r>
              <a:rPr lang="en-US" altLang="zh-CN">
                <a:ea typeface="宋体" panose="02010600030101010101" pitchFamily="2" charset="-122"/>
              </a:rPr>
              <a:t>                Double d1 = doTheMath(list.get(i - 2), list.get(i - 1), list.get(i));</a:t>
            </a:r>
            <a:endParaRPr lang="en-US" altLang="zh-CN">
              <a:ea typeface="宋体" panose="02010600030101010101" pitchFamily="2" charset="-122"/>
            </a:endParaRPr>
          </a:p>
          <a:p>
            <a:r>
              <a:rPr lang="en-US" altLang="zh-CN">
                <a:ea typeface="宋体" panose="02010600030101010101" pitchFamily="2" charset="-122"/>
              </a:rPr>
              <a:t>                list1.remove(i);</a:t>
            </a:r>
            <a:endParaRPr lang="en-US" altLang="zh-CN">
              <a:ea typeface="宋体" panose="02010600030101010101" pitchFamily="2" charset="-122"/>
            </a:endParaRPr>
          </a:p>
          <a:p>
            <a:r>
              <a:rPr lang="en-US" altLang="zh-CN">
                <a:ea typeface="宋体" panose="02010600030101010101" pitchFamily="2" charset="-122"/>
              </a:rPr>
              <a:t>                list1.remove(i-1);</a:t>
            </a:r>
            <a:endParaRPr lang="en-US" altLang="zh-CN">
              <a:ea typeface="宋体" panose="02010600030101010101" pitchFamily="2" charset="-122"/>
            </a:endParaRPr>
          </a:p>
          <a:p>
            <a:r>
              <a:rPr lang="en-US" altLang="zh-CN">
                <a:ea typeface="宋体" panose="02010600030101010101" pitchFamily="2" charset="-122"/>
              </a:rPr>
              <a:t>                list1.set(i-2,d1+"");</a:t>
            </a:r>
            <a:endParaRPr lang="en-US" altLang="zh-CN">
              <a:ea typeface="宋体" panose="02010600030101010101" pitchFamily="2" charset="-122"/>
            </a:endParaRPr>
          </a:p>
          <a:p>
            <a:r>
              <a:rPr lang="en-US" altLang="zh-CN">
                <a:ea typeface="宋体" panose="02010600030101010101" pitchFamily="2" charset="-122"/>
              </a:rPr>
              <a:t>                list1.addAll(list.subList(i+1,list.size()));</a:t>
            </a:r>
            <a:endParaRPr lang="en-US" altLang="zh-CN">
              <a:ea typeface="宋体" panose="02010600030101010101" pitchFamily="2" charset="-122"/>
            </a:endParaRPr>
          </a:p>
          <a:p>
            <a:r>
              <a:rPr lang="en-US" altLang="zh-CN">
                <a:ea typeface="宋体" panose="02010600030101010101" pitchFamily="2" charset="-122"/>
              </a:rPr>
              <a:t>                break;</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doCalc(list1);</a:t>
            </a:r>
            <a:endParaRPr lang="en-US" altLang="zh-CN">
              <a:ea typeface="宋体" panose="02010600030101010101" pitchFamily="2" charset="-122"/>
            </a:endParaRPr>
          </a:p>
          <a:p>
            <a:r>
              <a:rPr lang="en-US" altLang="zh-CN">
                <a:ea typeface="宋体" panose="02010600030101010101" pitchFamily="2" charset="-122"/>
              </a:rPr>
              <a:t>        return d;</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 </a:t>
            </a:r>
            <a:r>
              <a:rPr lang="zh-CN" altLang="en-US">
                <a:ea typeface="宋体" panose="02010600030101010101" pitchFamily="2" charset="-122"/>
              </a:rPr>
              <a:t>运算</a:t>
            </a:r>
            <a:endParaRPr lang="zh-CN" altLang="en-US">
              <a:ea typeface="宋体" panose="02010600030101010101" pitchFamily="2" charset="-122"/>
            </a:endParaRPr>
          </a:p>
          <a:p>
            <a:r>
              <a:rPr lang="zh-CN" altLang="en-US">
                <a:ea typeface="宋体" panose="02010600030101010101" pitchFamily="2" charset="-122"/>
              </a:rPr>
              <a:t>     * </a:t>
            </a:r>
            <a:r>
              <a:rPr lang="en-US" altLang="zh-CN">
                <a:ea typeface="宋体" panose="02010600030101010101" pitchFamily="2" charset="-122"/>
              </a:rPr>
              <a:t>@param s1</a:t>
            </a:r>
            <a:endParaRPr lang="en-US" altLang="zh-CN">
              <a:ea typeface="宋体" panose="02010600030101010101" pitchFamily="2" charset="-122"/>
            </a:endParaRPr>
          </a:p>
          <a:p>
            <a:r>
              <a:rPr lang="en-US" altLang="zh-CN">
                <a:ea typeface="宋体" panose="02010600030101010101" pitchFamily="2" charset="-122"/>
              </a:rPr>
              <a:t>     * @param s2</a:t>
            </a:r>
            <a:endParaRPr lang="en-US" altLang="zh-CN">
              <a:ea typeface="宋体" panose="02010600030101010101" pitchFamily="2" charset="-122"/>
            </a:endParaRPr>
          </a:p>
          <a:p>
            <a:r>
              <a:rPr lang="en-US" altLang="zh-CN">
                <a:ea typeface="宋体" panose="02010600030101010101" pitchFamily="2" charset="-122"/>
              </a:rPr>
              <a:t>     * @param symbol</a:t>
            </a:r>
            <a:endParaRPr lang="en-US" altLang="zh-CN">
              <a:ea typeface="宋体" panose="02010600030101010101" pitchFamily="2" charset="-122"/>
            </a:endParaRPr>
          </a:p>
          <a:p>
            <a:r>
              <a:rPr lang="en-US" altLang="zh-CN">
                <a:ea typeface="宋体" panose="02010600030101010101" pitchFamily="2" charset="-122"/>
              </a:rPr>
              <a:t>     * @return</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public static Double doTheMath(String s1,String s2,String symbol){</a:t>
            </a:r>
            <a:endParaRPr lang="en-US" altLang="zh-CN">
              <a:ea typeface="宋体" panose="02010600030101010101" pitchFamily="2" charset="-122"/>
            </a:endParaRPr>
          </a:p>
          <a:p>
            <a:r>
              <a:rPr lang="en-US" altLang="zh-CN">
                <a:ea typeface="宋体" panose="02010600030101010101" pitchFamily="2" charset="-122"/>
              </a:rPr>
              <a:t>        Double result ;</a:t>
            </a:r>
            <a:endParaRPr lang="en-US" altLang="zh-CN">
              <a:ea typeface="宋体" panose="02010600030101010101" pitchFamily="2" charset="-122"/>
            </a:endParaRPr>
          </a:p>
          <a:p>
            <a:r>
              <a:rPr lang="en-US" altLang="zh-CN">
                <a:ea typeface="宋体" panose="02010600030101010101" pitchFamily="2" charset="-122"/>
              </a:rPr>
              <a:t>        switch (symbol){</a:t>
            </a:r>
            <a:endParaRPr lang="en-US" altLang="zh-CN">
              <a:ea typeface="宋体" panose="02010600030101010101" pitchFamily="2" charset="-122"/>
            </a:endParaRPr>
          </a:p>
          <a:p>
            <a:r>
              <a:rPr lang="en-US" altLang="zh-CN">
                <a:ea typeface="宋体" panose="02010600030101010101" pitchFamily="2" charset="-122"/>
              </a:rPr>
              <a:t>            case ADD : result = Double.valueOf(s1) + Double.valueOf(s2); break;</a:t>
            </a:r>
            <a:endParaRPr lang="en-US" altLang="zh-CN">
              <a:ea typeface="宋体" panose="02010600030101010101" pitchFamily="2" charset="-122"/>
            </a:endParaRPr>
          </a:p>
          <a:p>
            <a:r>
              <a:rPr lang="en-US" altLang="zh-CN">
                <a:ea typeface="宋体" panose="02010600030101010101" pitchFamily="2" charset="-122"/>
              </a:rPr>
              <a:t>            case MINUS : result = Double.valueOf(s1) - Double.valueOf(s2); break;</a:t>
            </a:r>
            <a:endParaRPr lang="en-US" altLang="zh-CN">
              <a:ea typeface="宋体" panose="02010600030101010101" pitchFamily="2" charset="-122"/>
            </a:endParaRPr>
          </a:p>
          <a:p>
            <a:r>
              <a:rPr lang="en-US" altLang="zh-CN">
                <a:ea typeface="宋体" panose="02010600030101010101" pitchFamily="2" charset="-122"/>
              </a:rPr>
              <a:t>            case TIMES : result = Double.valueOf(s1) * Double.valueOf(s2); break;</a:t>
            </a:r>
            <a:endParaRPr lang="en-US" altLang="zh-CN">
              <a:ea typeface="宋体" panose="02010600030101010101" pitchFamily="2" charset="-122"/>
            </a:endParaRPr>
          </a:p>
          <a:p>
            <a:r>
              <a:rPr lang="en-US" altLang="zh-CN">
                <a:ea typeface="宋体" panose="02010600030101010101" pitchFamily="2" charset="-122"/>
              </a:rPr>
              <a:t>            case DIVISION : result = Double.valueOf(s1) / Double.valueOf(s2); break;</a:t>
            </a:r>
            <a:endParaRPr lang="en-US" altLang="zh-CN">
              <a:ea typeface="宋体" panose="02010600030101010101" pitchFamily="2" charset="-122"/>
            </a:endParaRPr>
          </a:p>
          <a:p>
            <a:r>
              <a:rPr lang="en-US" altLang="zh-CN">
                <a:ea typeface="宋体" panose="02010600030101010101" pitchFamily="2" charset="-122"/>
              </a:rPr>
              <a:t>            default : result = null;</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return result;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public static void main(String[] args) {</a:t>
            </a:r>
            <a:endParaRPr lang="en-US" altLang="zh-CN">
              <a:ea typeface="宋体" panose="02010600030101010101" pitchFamily="2" charset="-122"/>
            </a:endParaRPr>
          </a:p>
          <a:p>
            <a:r>
              <a:rPr lang="en-US" altLang="zh-CN">
                <a:ea typeface="宋体" panose="02010600030101010101" pitchFamily="2" charset="-122"/>
              </a:rPr>
              <a:t>        //String math = "9+(3-1)*3+10/2";</a:t>
            </a:r>
            <a:endParaRPr lang="en-US" altLang="zh-CN">
              <a:ea typeface="宋体" panose="02010600030101010101" pitchFamily="2" charset="-122"/>
            </a:endParaRPr>
          </a:p>
          <a:p>
            <a:r>
              <a:rPr lang="en-US" altLang="zh-CN">
                <a:ea typeface="宋体" panose="02010600030101010101" pitchFamily="2" charset="-122"/>
              </a:rPr>
              <a:t>        String math = "12.8 + (2 - 3.55)*4+10/5.0";</a:t>
            </a:r>
            <a:endParaRPr lang="en-US" altLang="zh-CN">
              <a:ea typeface="宋体" panose="02010600030101010101" pitchFamily="2" charset="-122"/>
            </a:endParaRPr>
          </a:p>
          <a:p>
            <a:r>
              <a:rPr lang="en-US" altLang="zh-CN">
                <a:ea typeface="宋体" panose="02010600030101010101" pitchFamily="2" charset="-122"/>
              </a:rPr>
              <a:t>        try {</a:t>
            </a:r>
            <a:endParaRPr lang="en-US" altLang="zh-CN">
              <a:ea typeface="宋体" panose="02010600030101010101" pitchFamily="2" charset="-122"/>
            </a:endParaRPr>
          </a:p>
          <a:p>
            <a:r>
              <a:rPr lang="en-US" altLang="zh-CN">
                <a:ea typeface="宋体" panose="02010600030101010101" pitchFamily="2" charset="-122"/>
              </a:rPr>
              <a:t>            doCalc(doMatch(math));</a:t>
            </a:r>
            <a:endParaRPr lang="en-US" altLang="zh-CN">
              <a:ea typeface="宋体" panose="02010600030101010101" pitchFamily="2" charset="-122"/>
            </a:endParaRPr>
          </a:p>
          <a:p>
            <a:r>
              <a:rPr lang="en-US" altLang="zh-CN">
                <a:ea typeface="宋体" panose="02010600030101010101" pitchFamily="2" charset="-122"/>
              </a:rPr>
              <a:t>        } catch (Exception e) {</a:t>
            </a:r>
            <a:endParaRPr lang="en-US" altLang="zh-CN">
              <a:ea typeface="宋体" panose="02010600030101010101" pitchFamily="2" charset="-122"/>
            </a:endParaRPr>
          </a:p>
          <a:p>
            <a:r>
              <a:rPr lang="en-US" altLang="zh-CN">
                <a:ea typeface="宋体" panose="02010600030101010101" pitchFamily="2" charset="-122"/>
              </a:rPr>
              <a:t>            e.printStackTrace();</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给同学们演示下这个案例，说明小球移动的路线是可以通过递归来确定的。</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1)</a:t>
            </a:r>
            <a:r>
              <a:rPr lang="en-US" altLang="zh-CN" baseline="0">
                <a:ea typeface="宋体" panose="02010600030101010101" pitchFamily="2" charset="-122"/>
              </a:rPr>
              <a:t> </a:t>
            </a:r>
            <a:r>
              <a:rPr lang="zh-CN" altLang="en-US" baseline="0">
                <a:ea typeface="宋体" panose="02010600030101010101" pitchFamily="2" charset="-122"/>
              </a:rPr>
              <a:t>参考前面我们讲过的递归调用，再给同学们回顾下</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大数据经典算法</a:t>
            </a:r>
            <a:r>
              <a:rPr lang="en-US" altLang="zh-CN" sz="1200" b="1" kern="1200">
                <a:solidFill>
                  <a:schemeClr val="tx1"/>
                </a:solidFill>
                <a:effectLst/>
                <a:latin typeface="+mn-lt"/>
                <a:ea typeface="+mn-ea"/>
                <a:cs typeface="+mn-cs"/>
              </a:rPr>
              <a:t>: </a:t>
            </a:r>
            <a:endParaRPr lang="en-US" altLang="zh-CN" sz="1200" b="1" kern="1200">
              <a:solidFill>
                <a:schemeClr val="tx1"/>
              </a:solidFill>
              <a:effectLst/>
              <a:latin typeface="+mn-lt"/>
              <a:ea typeface="+mn-ea"/>
              <a:cs typeface="+mn-cs"/>
            </a:endParaRPr>
          </a:p>
          <a:p>
            <a:r>
              <a:rPr lang="zh-CN" altLang="en-US" sz="1200" b="1" kern="1200">
                <a:solidFill>
                  <a:schemeClr val="tx1"/>
                </a:solidFill>
                <a:effectLst/>
                <a:latin typeface="+mn-lt"/>
                <a:ea typeface="+mn-ea"/>
                <a:cs typeface="+mn-cs"/>
              </a:rPr>
              <a:t>人工智能和机器学习算法： 图像识别算法，语音识别算法，数据挖掘算法</a:t>
            </a: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 </a:t>
            </a:r>
            <a:r>
              <a:rPr lang="zh-CN" altLang="en-US" sz="1200" b="1" kern="1200">
                <a:solidFill>
                  <a:schemeClr val="tx1"/>
                </a:solidFill>
                <a:effectLst/>
                <a:latin typeface="+mn-lt"/>
                <a:ea typeface="+mn-ea"/>
                <a:cs typeface="+mn-cs"/>
              </a:rPr>
              <a:t>二分查找算法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非递归</a:t>
            </a:r>
            <a:r>
              <a:rPr lang="en-US" altLang="zh-CN" sz="1200" b="1" kern="1200">
                <a:solidFill>
                  <a:schemeClr val="tx1"/>
                </a:solidFill>
                <a:effectLst/>
                <a:latin typeface="+mn-lt"/>
                <a:ea typeface="+mn-ea"/>
                <a:cs typeface="+mn-cs"/>
              </a:rPr>
              <a:t>) [</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2. </a:t>
            </a:r>
            <a:r>
              <a:rPr lang="zh-CN" altLang="en-US" sz="1200" b="1" kern="1200">
                <a:solidFill>
                  <a:schemeClr val="tx1"/>
                </a:solidFill>
                <a:effectLst/>
                <a:latin typeface="+mn-lt"/>
                <a:ea typeface="+mn-ea"/>
                <a:cs typeface="+mn-cs"/>
              </a:rPr>
              <a:t>分治算法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3. </a:t>
            </a:r>
            <a:r>
              <a:rPr lang="zh-CN" altLang="en-US" sz="1200" b="1" kern="1200">
                <a:solidFill>
                  <a:schemeClr val="tx1"/>
                </a:solidFill>
                <a:effectLst/>
                <a:latin typeface="+mn-lt"/>
                <a:ea typeface="+mn-ea"/>
                <a:cs typeface="+mn-cs"/>
              </a:rPr>
              <a:t>动态规划算法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4. </a:t>
            </a:r>
            <a:r>
              <a:rPr lang="zh-CN" altLang="en-US" sz="1200" b="1" kern="1200">
                <a:solidFill>
                  <a:schemeClr val="tx1"/>
                </a:solidFill>
                <a:effectLst/>
                <a:latin typeface="+mn-lt"/>
                <a:ea typeface="+mn-ea"/>
                <a:cs typeface="+mn-cs"/>
              </a:rPr>
              <a:t>贪心算法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5. KMP</a:t>
            </a:r>
            <a:r>
              <a:rPr lang="zh-CN" altLang="en-US" sz="1200" b="1" kern="1200">
                <a:solidFill>
                  <a:schemeClr val="tx1"/>
                </a:solidFill>
                <a:effectLst/>
                <a:latin typeface="+mn-lt"/>
                <a:ea typeface="+mn-ea"/>
                <a:cs typeface="+mn-cs"/>
              </a:rPr>
              <a:t>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6. </a:t>
            </a:r>
            <a:r>
              <a:rPr lang="zh-CN" altLang="en-US" sz="1200" b="1" kern="1200">
                <a:solidFill>
                  <a:schemeClr val="tx1"/>
                </a:solidFill>
                <a:effectLst/>
                <a:latin typeface="+mn-lt"/>
                <a:ea typeface="+mn-ea"/>
                <a:cs typeface="+mn-cs"/>
              </a:rPr>
              <a:t>马踏棋盘算法</a:t>
            </a:r>
            <a:endParaRPr lang="zh-CN" altLang="en-US"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7. </a:t>
            </a:r>
            <a:r>
              <a:rPr lang="zh-CN" altLang="en-US" sz="1200" b="1" kern="1200">
                <a:solidFill>
                  <a:schemeClr val="tx1"/>
                </a:solidFill>
                <a:effectLst/>
                <a:latin typeface="+mn-lt"/>
                <a:ea typeface="+mn-ea"/>
                <a:cs typeface="+mn-cs"/>
              </a:rPr>
              <a:t>带权最小生成树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普利姆算法</a:t>
            </a:r>
            <a:endParaRPr lang="zh-CN" altLang="en-US"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8. </a:t>
            </a:r>
            <a:r>
              <a:rPr lang="zh-CN" altLang="en-US" sz="1200" b="1" kern="1200">
                <a:solidFill>
                  <a:schemeClr val="tx1"/>
                </a:solidFill>
                <a:effectLst/>
                <a:latin typeface="+mn-lt"/>
                <a:ea typeface="+mn-ea"/>
                <a:cs typeface="+mn-cs"/>
              </a:rPr>
              <a:t>最小树生成树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克鲁斯卡尔算法</a:t>
            </a:r>
            <a:endParaRPr lang="zh-CN" altLang="en-US"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9. </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迪杰斯特拉算法</a:t>
            </a:r>
            <a:endParaRPr lang="zh-CN" altLang="en-US"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10.</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弗洛伊德算法</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a:ea typeface="宋体" panose="02010600030101010101" pitchFamily="2" charset="-122"/>
              </a:rPr>
              <a:t>---</a:t>
            </a:r>
            <a:r>
              <a:rPr lang="zh-CN" altLang="en-US">
                <a:ea typeface="宋体" panose="02010600030101010101" pitchFamily="2" charset="-122"/>
              </a:rPr>
              <a:t>带学员看 资料的</a:t>
            </a:r>
            <a:r>
              <a:rPr lang="en-US" altLang="zh-CN">
                <a:ea typeface="宋体" panose="02010600030101010101" pitchFamily="2" charset="-122"/>
              </a:rPr>
              <a:t>-&gt;google</a:t>
            </a:r>
            <a:r>
              <a:rPr lang="zh-CN" altLang="en-US">
                <a:ea typeface="宋体" panose="02010600030101010101" pitchFamily="2" charset="-122"/>
              </a:rPr>
              <a:t>算法编程大赛</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注解版</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endParaRPr lang="en-US" altLang="zh-CN"/>
          </a:p>
          <a:p>
            <a:pPr marL="342900" lvl="0" indent="-342900">
              <a:buAutoNum type="arabicParenR"/>
            </a:pPr>
            <a:r>
              <a:rPr lang="zh-CN" altLang="en-US"/>
              <a:t>方法的局部变量是独立的，不会相互影响</a:t>
            </a:r>
            <a:endParaRPr lang="en-US" altLang="zh-CN"/>
          </a:p>
          <a:p>
            <a:pPr marL="342900" lvl="0" indent="-342900">
              <a:buAutoNum type="arabicParenR"/>
            </a:pPr>
            <a:r>
              <a:rPr lang="zh-CN" altLang="en-US"/>
              <a:t>方法中使用的变量是引用类型，则各个栈就会共享该数据空间</a:t>
            </a:r>
            <a:r>
              <a:rPr lang="en-US" altLang="zh-CN"/>
              <a:t>.</a:t>
            </a:r>
            <a:endParaRPr lang="en-US" altLang="zh-CN"/>
          </a:p>
          <a:p>
            <a:pPr marL="342900" lvl="0" indent="-342900">
              <a:buAutoNum type="arabicParenR"/>
            </a:pPr>
            <a:r>
              <a:rPr lang="zh-CN" altLang="en-US"/>
              <a:t>递归必须向退出递归的条件逼近，否则就是无限递归，死龟了</a:t>
            </a:r>
            <a:r>
              <a:rPr lang="en-US" altLang="zh-CN"/>
              <a:t>:)</a:t>
            </a:r>
            <a:endParaRPr lang="en-US" altLang="zh-CN"/>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pPr eaLnBrk="1" hangingPunct="1"/>
            <a:r>
              <a:rPr lang="zh-CN" altLang="en-US"/>
              <a:t>思考</a:t>
            </a:r>
            <a:r>
              <a:rPr lang="en-US" altLang="zh-CN"/>
              <a:t>: </a:t>
            </a:r>
            <a:r>
              <a:rPr lang="zh-CN" altLang="en-US"/>
              <a:t>如何求出最短路径</a:t>
            </a:r>
            <a:r>
              <a:rPr lang="en-US" altLang="zh-CN"/>
              <a:t>? =&gt; </a:t>
            </a:r>
            <a:r>
              <a:rPr lang="zh-CN" altLang="en-US"/>
              <a:t>最简单的方法就是对上下左右的找路策略进行穷举，然后比较哪个最短即可</a:t>
            </a:r>
            <a:r>
              <a:rPr lang="en-US" altLang="zh-CN"/>
              <a:t>.</a:t>
            </a:r>
            <a:endParaRPr lang="en-US" altLang="zh-CN"/>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MiGong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地图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map = new int[8][7];</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上下全部置</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for(int i = 0 ; i&lt;7;i++){</a:t>
            </a:r>
            <a:endParaRPr lang="en-US" altLang="zh-CN">
              <a:ea typeface="宋体" panose="02010600030101010101" pitchFamily="2" charset="-122"/>
            </a:endParaRPr>
          </a:p>
          <a:p>
            <a:pPr eaLnBrk="1" hangingPunct="1"/>
            <a:r>
              <a:rPr lang="en-US" altLang="zh-CN">
                <a:ea typeface="宋体" panose="02010600030101010101" pitchFamily="2" charset="-122"/>
              </a:rPr>
              <a:t>	    	map[0][i] = 1;</a:t>
            </a:r>
            <a:endParaRPr lang="en-US" altLang="zh-CN">
              <a:ea typeface="宋体" panose="02010600030101010101" pitchFamily="2" charset="-122"/>
            </a:endParaRPr>
          </a:p>
          <a:p>
            <a:pPr eaLnBrk="1" hangingPunct="1"/>
            <a:r>
              <a:rPr lang="en-US" altLang="zh-CN">
                <a:ea typeface="宋体" panose="02010600030101010101" pitchFamily="2" charset="-122"/>
              </a:rPr>
              <a:t>	    	map[7][i]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左右全部置</a:t>
            </a:r>
            <a:r>
              <a:rPr lang="en-US" altLang="zh-CN">
                <a:ea typeface="宋体" panose="02010600030101010101" pitchFamily="2" charset="-122"/>
              </a:rPr>
              <a:t>1</a:t>
            </a:r>
            <a:endParaRPr lang="en-US" altLang="zh-CN">
              <a:ea typeface="宋体" panose="02010600030101010101" pitchFamily="2" charset="-122"/>
            </a:endParaRPr>
          </a:p>
          <a:p>
            <a:pPr eaLnBrk="1" hangingPunct="1"/>
            <a:r>
              <a:rPr lang="en-US" altLang="zh-CN">
                <a:ea typeface="宋体" panose="02010600030101010101" pitchFamily="2" charset="-122"/>
              </a:rPr>
              <a:t>	    for (int i = 0; i&lt; 8; i++) {</a:t>
            </a:r>
            <a:endParaRPr lang="en-US" altLang="zh-CN">
              <a:ea typeface="宋体" panose="02010600030101010101" pitchFamily="2" charset="-122"/>
            </a:endParaRPr>
          </a:p>
          <a:p>
            <a:pPr eaLnBrk="1" hangingPunct="1"/>
            <a:r>
              <a:rPr lang="en-US" altLang="zh-CN">
                <a:ea typeface="宋体" panose="02010600030101010101" pitchFamily="2" charset="-122"/>
              </a:rPr>
              <a:t>	    	map[i][0] = 1;</a:t>
            </a:r>
            <a:endParaRPr lang="en-US" altLang="zh-CN">
              <a:ea typeface="宋体" panose="02010600030101010101" pitchFamily="2" charset="-122"/>
            </a:endParaRPr>
          </a:p>
          <a:p>
            <a:pPr eaLnBrk="1" hangingPunct="1"/>
            <a:r>
              <a:rPr lang="en-US" altLang="zh-CN">
                <a:ea typeface="宋体" panose="02010600030101010101" pitchFamily="2" charset="-122"/>
              </a:rPr>
              <a:t>	    	map[i][6]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设置挡板</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map[3][1] = 1;</a:t>
            </a:r>
            <a:endParaRPr lang="en-US" altLang="zh-CN">
              <a:ea typeface="宋体" panose="02010600030101010101" pitchFamily="2" charset="-122"/>
            </a:endParaRPr>
          </a:p>
          <a:p>
            <a:pPr eaLnBrk="1" hangingPunct="1"/>
            <a:r>
              <a:rPr lang="en-US" altLang="zh-CN">
                <a:ea typeface="宋体" panose="02010600030101010101" pitchFamily="2" charset="-122"/>
              </a:rPr>
              <a:t>	    map[3][2] = 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打印地图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for(int i = 0; i&lt; 8; i++) {</a:t>
            </a:r>
            <a:endParaRPr lang="en-US" altLang="zh-CN">
              <a:ea typeface="宋体" panose="02010600030101010101" pitchFamily="2" charset="-122"/>
            </a:endParaRPr>
          </a:p>
          <a:p>
            <a:pPr eaLnBrk="1" hangingPunct="1"/>
            <a:r>
              <a:rPr lang="en-US" altLang="zh-CN">
                <a:ea typeface="宋体" panose="02010600030101010101" pitchFamily="2" charset="-122"/>
              </a:rPr>
              <a:t>		   for (int j=0;j &lt;7;j++) {</a:t>
            </a:r>
            <a:endParaRPr lang="en-US" altLang="zh-CN">
              <a:ea typeface="宋体" panose="02010600030101010101" pitchFamily="2" charset="-122"/>
            </a:endParaRPr>
          </a:p>
          <a:p>
            <a:pPr eaLnBrk="1" hangingPunct="1"/>
            <a:r>
              <a:rPr lang="en-US" altLang="zh-CN">
                <a:ea typeface="宋体" panose="02010600030101010101" pitchFamily="2" charset="-122"/>
              </a:rPr>
              <a:t>			   System.out.print(map[i][j] +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setWay2(map, 1, 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打印新地图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递归回溯后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for(int i = 0; i&lt; 8; i++) {</a:t>
            </a:r>
            <a:endParaRPr lang="en-US" altLang="zh-CN">
              <a:ea typeface="宋体" panose="02010600030101010101" pitchFamily="2" charset="-122"/>
            </a:endParaRPr>
          </a:p>
          <a:p>
            <a:pPr eaLnBrk="1" hangingPunct="1"/>
            <a:r>
              <a:rPr lang="en-US" altLang="zh-CN">
                <a:ea typeface="宋体" panose="02010600030101010101" pitchFamily="2" charset="-122"/>
              </a:rPr>
              <a:t>		   for (int j=0;j &lt;7;j++) {</a:t>
            </a:r>
            <a:endParaRPr lang="en-US" altLang="zh-CN">
              <a:ea typeface="宋体" panose="02010600030101010101" pitchFamily="2" charset="-122"/>
            </a:endParaRPr>
          </a:p>
          <a:p>
            <a:pPr eaLnBrk="1" hangingPunct="1"/>
            <a:r>
              <a:rPr lang="en-US" altLang="zh-CN">
                <a:ea typeface="宋体" panose="02010600030101010101" pitchFamily="2" charset="-122"/>
              </a:rPr>
              <a:t>			   System.out.print(map[i][j] +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使用递归回溯来找路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1. map </a:t>
            </a:r>
            <a:r>
              <a:rPr lang="zh-CN" altLang="en-US">
                <a:ea typeface="宋体" panose="02010600030101010101" pitchFamily="2" charset="-122"/>
              </a:rPr>
              <a:t>表示地图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2. i j </a:t>
            </a:r>
            <a:r>
              <a:rPr lang="zh-CN" altLang="en-US">
                <a:ea typeface="宋体" panose="02010600030101010101" pitchFamily="2" charset="-122"/>
              </a:rPr>
              <a:t>是指定从地图的哪个点开始出发 </a:t>
            </a:r>
            <a:r>
              <a:rPr lang="en-US" altLang="zh-CN">
                <a:ea typeface="宋体" panose="02010600030101010101" pitchFamily="2" charset="-122"/>
              </a:rPr>
              <a:t>(1,1)</a:t>
            </a:r>
            <a:endParaRPr lang="en-US" altLang="zh-CN">
              <a:ea typeface="宋体" panose="02010600030101010101" pitchFamily="2" charset="-122"/>
            </a:endParaRPr>
          </a:p>
          <a:p>
            <a:pPr eaLnBrk="1" hangingPunct="1"/>
            <a:r>
              <a:rPr lang="en-US" altLang="zh-CN">
                <a:ea typeface="宋体" panose="02010600030101010101" pitchFamily="2" charset="-122"/>
              </a:rPr>
              <a:t>	// 3. </a:t>
            </a:r>
            <a:r>
              <a:rPr lang="zh-CN" altLang="en-US">
                <a:ea typeface="宋体" panose="02010600030101010101" pitchFamily="2" charset="-122"/>
              </a:rPr>
              <a:t>约定 元素的值 </a:t>
            </a:r>
            <a:r>
              <a:rPr lang="en-US" altLang="zh-CN">
                <a:ea typeface="宋体" panose="02010600030101010101" pitchFamily="2" charset="-122"/>
              </a:rPr>
              <a:t>0: </a:t>
            </a:r>
            <a:r>
              <a:rPr lang="zh-CN" altLang="en-US">
                <a:ea typeface="宋体" panose="02010600030101010101" pitchFamily="2" charset="-122"/>
              </a:rPr>
              <a:t>可以走还没有走 </a:t>
            </a:r>
            <a:r>
              <a:rPr lang="en-US" altLang="zh-CN">
                <a:ea typeface="宋体" panose="02010600030101010101" pitchFamily="2" charset="-122"/>
              </a:rPr>
              <a:t>1 : </a:t>
            </a:r>
            <a:r>
              <a:rPr lang="zh-CN" altLang="en-US">
                <a:ea typeface="宋体" panose="02010600030101010101" pitchFamily="2" charset="-122"/>
              </a:rPr>
              <a:t>墙 </a:t>
            </a:r>
            <a:r>
              <a:rPr lang="en-US" altLang="zh-CN">
                <a:ea typeface="宋体" panose="02010600030101010101" pitchFamily="2" charset="-122"/>
              </a:rPr>
              <a:t>2: </a:t>
            </a:r>
            <a:r>
              <a:rPr lang="zh-CN" altLang="en-US">
                <a:ea typeface="宋体" panose="02010600030101010101" pitchFamily="2" charset="-122"/>
              </a:rPr>
              <a:t>表示可以走 </a:t>
            </a:r>
            <a:r>
              <a:rPr lang="en-US" altLang="zh-CN">
                <a:ea typeface="宋体" panose="02010600030101010101" pitchFamily="2" charset="-122"/>
              </a:rPr>
              <a:t>3 : </a:t>
            </a:r>
            <a:r>
              <a:rPr lang="zh-CN" altLang="en-US">
                <a:ea typeface="宋体" panose="02010600030101010101" pitchFamily="2" charset="-122"/>
              </a:rPr>
              <a:t>表示已经走过，但是是死路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确定一个策略</a:t>
            </a:r>
            <a:r>
              <a:rPr lang="en-US" altLang="zh-CN">
                <a:ea typeface="宋体" panose="02010600030101010101" pitchFamily="2" charset="-122"/>
              </a:rPr>
              <a:t>: </a:t>
            </a:r>
            <a:r>
              <a:rPr lang="zh-CN" altLang="en-US">
                <a:ea typeface="宋体" panose="02010600030101010101" pitchFamily="2" charset="-122"/>
              </a:rPr>
              <a:t>下</a:t>
            </a:r>
            <a:r>
              <a:rPr lang="en-US" altLang="zh-CN">
                <a:ea typeface="宋体" panose="02010600030101010101" pitchFamily="2" charset="-122"/>
              </a:rPr>
              <a:t>=》</a:t>
            </a:r>
            <a:r>
              <a:rPr lang="zh-CN" altLang="en-US">
                <a:ea typeface="宋体" panose="02010600030101010101" pitchFamily="2" charset="-122"/>
              </a:rPr>
              <a:t>右</a:t>
            </a:r>
            <a:r>
              <a:rPr lang="en-US" altLang="zh-CN">
                <a:ea typeface="宋体" panose="02010600030101010101" pitchFamily="2" charset="-122"/>
              </a:rPr>
              <a:t>=》</a:t>
            </a:r>
            <a:r>
              <a:rPr lang="zh-CN" altLang="en-US">
                <a:ea typeface="宋体" panose="02010600030101010101" pitchFamily="2" charset="-122"/>
              </a:rPr>
              <a:t>上</a:t>
            </a:r>
            <a:r>
              <a:rPr lang="en-US" altLang="zh-CN">
                <a:ea typeface="宋体" panose="02010600030101010101" pitchFamily="2" charset="-122"/>
              </a:rPr>
              <a:t>=》</a:t>
            </a:r>
            <a:r>
              <a:rPr lang="zh-CN" altLang="en-US">
                <a:ea typeface="宋体" panose="02010600030101010101" pitchFamily="2" charset="-122"/>
              </a:rPr>
              <a:t>左</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修改策略 上</a:t>
            </a:r>
            <a:r>
              <a:rPr lang="en-US" altLang="zh-CN">
                <a:ea typeface="宋体" panose="02010600030101010101" pitchFamily="2" charset="-122"/>
              </a:rPr>
              <a:t>=》</a:t>
            </a:r>
            <a:r>
              <a:rPr lang="zh-CN" altLang="en-US">
                <a:ea typeface="宋体" panose="02010600030101010101" pitchFamily="2" charset="-122"/>
              </a:rPr>
              <a:t>右</a:t>
            </a:r>
            <a:r>
              <a:rPr lang="en-US" altLang="zh-CN">
                <a:ea typeface="宋体" panose="02010600030101010101" pitchFamily="2" charset="-122"/>
              </a:rPr>
              <a:t>=》</a:t>
            </a:r>
            <a:r>
              <a:rPr lang="zh-CN" altLang="en-US">
                <a:ea typeface="宋体" panose="02010600030101010101" pitchFamily="2" charset="-122"/>
              </a:rPr>
              <a:t>下</a:t>
            </a:r>
            <a:r>
              <a:rPr lang="en-US" altLang="zh-CN">
                <a:ea typeface="宋体" panose="02010600030101010101" pitchFamily="2" charset="-122"/>
              </a:rPr>
              <a:t>=》</a:t>
            </a:r>
            <a:r>
              <a:rPr lang="zh-CN" altLang="en-US">
                <a:ea typeface="宋体" panose="02010600030101010101" pitchFamily="2" charset="-122"/>
              </a:rPr>
              <a:t>左</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static boolean setWay(int[][] map, int i, int j) {</a:t>
            </a:r>
            <a:endParaRPr lang="en-US" altLang="zh-CN">
              <a:ea typeface="宋体" panose="02010600030101010101" pitchFamily="2" charset="-122"/>
            </a:endParaRPr>
          </a:p>
          <a:p>
            <a:pPr eaLnBrk="1" hangingPunct="1"/>
            <a:r>
              <a:rPr lang="en-US" altLang="zh-CN">
                <a:ea typeface="宋体" panose="02010600030101010101" pitchFamily="2" charset="-122"/>
              </a:rPr>
              <a:t>		if (map[6][5] == 2) { // </a:t>
            </a:r>
            <a:r>
              <a:rPr lang="zh-CN" altLang="en-US">
                <a:ea typeface="宋体" panose="02010600030101010101" pitchFamily="2" charset="-122"/>
              </a:rPr>
              <a:t>表示路已经找到了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if (map[i][j] == 0) { // 0: </a:t>
            </a:r>
            <a:r>
              <a:rPr lang="zh-CN" altLang="en-US">
                <a:ea typeface="宋体" panose="02010600030101010101" pitchFamily="2" charset="-122"/>
              </a:rPr>
              <a:t>可以走还没有走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这里开始递归回溯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map[i][j] = 2; // </a:t>
            </a:r>
            <a:r>
              <a:rPr lang="zh-CN" altLang="en-US">
                <a:ea typeface="宋体" panose="02010600030101010101" pitchFamily="2" charset="-122"/>
              </a:rPr>
              <a:t>认为该点是可以走通</a:t>
            </a:r>
            <a:r>
              <a:rPr lang="en-US" altLang="zh-CN">
                <a:ea typeface="宋体" panose="02010600030101010101" pitchFamily="2" charset="-122"/>
              </a:rPr>
              <a:t>,</a:t>
            </a:r>
            <a:r>
              <a:rPr lang="zh-CN" altLang="en-US">
                <a:ea typeface="宋体" panose="02010600030101010101" pitchFamily="2" charset="-122"/>
              </a:rPr>
              <a:t>但是不一定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(setWay(map, i + 1, j)) { // </a:t>
            </a:r>
            <a:r>
              <a:rPr lang="zh-CN" altLang="en-US">
                <a:ea typeface="宋体" panose="02010600030101010101" pitchFamily="2" charset="-122"/>
              </a:rPr>
              <a:t>下找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if (setWay(map, i, j + 1)) { // </a:t>
            </a:r>
            <a:r>
              <a:rPr lang="zh-CN" altLang="en-US">
                <a:ea typeface="宋体" panose="02010600030101010101" pitchFamily="2" charset="-122"/>
              </a:rPr>
              <a:t>右</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if (setWay(map, i - 1, j)) { // </a:t>
            </a:r>
            <a:r>
              <a:rPr lang="zh-CN" altLang="en-US">
                <a:ea typeface="宋体" panose="02010600030101010101" pitchFamily="2" charset="-122"/>
              </a:rPr>
              <a:t>上</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if (setWay(map, i, j - 1)) { // </a:t>
            </a:r>
            <a:r>
              <a:rPr lang="zh-CN" altLang="en-US">
                <a:ea typeface="宋体" panose="02010600030101010101" pitchFamily="2" charset="-122"/>
              </a:rPr>
              <a:t>左</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走不通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map[i][j] = 3;</a:t>
            </a:r>
            <a:endParaRPr lang="en-US" altLang="zh-CN">
              <a:ea typeface="宋体" panose="02010600030101010101" pitchFamily="2" charset="-122"/>
            </a:endParaRPr>
          </a:p>
          <a:p>
            <a:pPr eaLnBrk="1" hangingPunct="1"/>
            <a:r>
              <a:rPr lang="en-US" altLang="zh-CN">
                <a:ea typeface="宋体" panose="02010600030101010101" pitchFamily="2" charset="-122"/>
              </a:rPr>
              <a:t>					return false;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如果</a:t>
            </a:r>
            <a:r>
              <a:rPr lang="en-US" altLang="zh-CN">
                <a:ea typeface="宋体" panose="02010600030101010101" pitchFamily="2" charset="-122"/>
              </a:rPr>
              <a:t>map(i)(j)!=0 //</a:t>
            </a:r>
            <a:r>
              <a:rPr lang="zh-CN" altLang="en-US">
                <a:ea typeface="宋体" panose="02010600030101010101" pitchFamily="2" charset="-122"/>
              </a:rPr>
              <a:t>则值 </a:t>
            </a:r>
            <a:r>
              <a:rPr lang="en-US" altLang="zh-CN">
                <a:ea typeface="宋体" panose="02010600030101010101" pitchFamily="2" charset="-122"/>
              </a:rPr>
              <a:t>1,2,3</a:t>
            </a:r>
            <a:endParaRPr lang="en-US" altLang="zh-CN">
              <a:ea typeface="宋体" panose="02010600030101010101" pitchFamily="2" charset="-122"/>
            </a:endParaRPr>
          </a:p>
          <a:p>
            <a:pPr eaLnBrk="1" hangingPunct="1"/>
            <a:r>
              <a:rPr lang="en-US" altLang="zh-CN">
                <a:ea typeface="宋体" panose="02010600030101010101" pitchFamily="2" charset="-122"/>
              </a:rPr>
              <a:t>				return false;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修改策略 上</a:t>
            </a:r>
            <a:r>
              <a:rPr lang="en-US" altLang="zh-CN">
                <a:ea typeface="宋体" panose="02010600030101010101" pitchFamily="2" charset="-122"/>
              </a:rPr>
              <a:t>=》</a:t>
            </a:r>
            <a:r>
              <a:rPr lang="zh-CN" altLang="en-US">
                <a:ea typeface="宋体" panose="02010600030101010101" pitchFamily="2" charset="-122"/>
              </a:rPr>
              <a:t>右</a:t>
            </a:r>
            <a:r>
              <a:rPr lang="en-US" altLang="zh-CN">
                <a:ea typeface="宋体" panose="02010600030101010101" pitchFamily="2" charset="-122"/>
              </a:rPr>
              <a:t>=》</a:t>
            </a:r>
            <a:r>
              <a:rPr lang="zh-CN" altLang="en-US">
                <a:ea typeface="宋体" panose="02010600030101010101" pitchFamily="2" charset="-122"/>
              </a:rPr>
              <a:t>下</a:t>
            </a:r>
            <a:r>
              <a:rPr lang="en-US" altLang="zh-CN">
                <a:ea typeface="宋体" panose="02010600030101010101" pitchFamily="2" charset="-122"/>
              </a:rPr>
              <a:t>=》</a:t>
            </a:r>
            <a:r>
              <a:rPr lang="zh-CN" altLang="en-US">
                <a:ea typeface="宋体" panose="02010600030101010101" pitchFamily="2" charset="-122"/>
              </a:rPr>
              <a:t>左</a:t>
            </a:r>
            <a:r>
              <a:rPr lang="en-US" altLang="zh-CN">
                <a:ea typeface="宋体" panose="02010600030101010101" pitchFamily="2" charset="-122"/>
              </a:rPr>
              <a:t>, </a:t>
            </a:r>
            <a:r>
              <a:rPr lang="zh-CN" altLang="en-US">
                <a:ea typeface="宋体" panose="02010600030101010101" pitchFamily="2" charset="-122"/>
              </a:rPr>
              <a:t>注意修改的地方</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//1. if (setWay2(map, i - 1, j)) { // </a:t>
            </a:r>
            <a:r>
              <a:rPr lang="zh-CN" altLang="en-US">
                <a:ea typeface="宋体" panose="02010600030101010101" pitchFamily="2" charset="-122"/>
              </a:rPr>
              <a:t>上找 </a:t>
            </a:r>
            <a:r>
              <a:rPr lang="en-US" altLang="zh-CN">
                <a:ea typeface="宋体" panose="02010600030101010101" pitchFamily="2" charset="-122"/>
              </a:rPr>
              <a:t>[setWay2 </a:t>
            </a:r>
            <a:r>
              <a:rPr lang="zh-CN" altLang="en-US">
                <a:ea typeface="宋体" panose="02010600030101010101" pitchFamily="2" charset="-122"/>
              </a:rPr>
              <a:t>和 </a:t>
            </a:r>
            <a:r>
              <a:rPr lang="en-US" altLang="zh-CN">
                <a:ea typeface="宋体" panose="02010600030101010101" pitchFamily="2" charset="-122"/>
              </a:rPr>
              <a:t>i - 1]</a:t>
            </a:r>
            <a:endParaRPr lang="en-US" altLang="zh-CN">
              <a:ea typeface="宋体" panose="02010600030101010101" pitchFamily="2" charset="-122"/>
            </a:endParaRPr>
          </a:p>
          <a:p>
            <a:pPr eaLnBrk="1" hangingPunct="1"/>
            <a:r>
              <a:rPr lang="en-US" altLang="zh-CN">
                <a:ea typeface="宋体" panose="02010600030101010101" pitchFamily="2" charset="-122"/>
              </a:rPr>
              <a:t>	//2. } else if (setWay2(map, i + 1, j)) { // </a:t>
            </a:r>
            <a:r>
              <a:rPr lang="zh-CN" altLang="en-US">
                <a:ea typeface="宋体" panose="02010600030101010101" pitchFamily="2" charset="-122"/>
              </a:rPr>
              <a:t>下 </a:t>
            </a:r>
            <a:r>
              <a:rPr lang="en-US" altLang="zh-CN">
                <a:ea typeface="宋体" panose="02010600030101010101" pitchFamily="2" charset="-122"/>
              </a:rPr>
              <a:t>[setWay2 </a:t>
            </a:r>
            <a:r>
              <a:rPr lang="zh-CN" altLang="en-US">
                <a:ea typeface="宋体" panose="02010600030101010101" pitchFamily="2" charset="-122"/>
              </a:rPr>
              <a:t>和 </a:t>
            </a:r>
            <a:r>
              <a:rPr lang="en-US" altLang="zh-CN">
                <a:ea typeface="宋体" panose="02010600030101010101" pitchFamily="2" charset="-122"/>
              </a:rPr>
              <a:t>i + 1]</a:t>
            </a:r>
            <a:endParaRPr lang="en-US" altLang="zh-CN">
              <a:ea typeface="宋体" panose="02010600030101010101" pitchFamily="2" charset="-122"/>
            </a:endParaRPr>
          </a:p>
          <a:p>
            <a:pPr eaLnBrk="1" hangingPunct="1"/>
            <a:r>
              <a:rPr lang="en-US" altLang="zh-CN">
                <a:ea typeface="宋体" panose="02010600030101010101" pitchFamily="2" charset="-122"/>
              </a:rPr>
              <a:t>	public static boolean setWay2(int[][] map, int i, int j) {</a:t>
            </a:r>
            <a:endParaRPr lang="en-US" altLang="zh-CN">
              <a:ea typeface="宋体" panose="02010600030101010101" pitchFamily="2" charset="-122"/>
            </a:endParaRPr>
          </a:p>
          <a:p>
            <a:pPr eaLnBrk="1" hangingPunct="1"/>
            <a:r>
              <a:rPr lang="en-US" altLang="zh-CN">
                <a:ea typeface="宋体" panose="02010600030101010101" pitchFamily="2" charset="-122"/>
              </a:rPr>
              <a:t>		if (map[6][5] == 2) { // </a:t>
            </a:r>
            <a:r>
              <a:rPr lang="zh-CN" altLang="en-US">
                <a:ea typeface="宋体" panose="02010600030101010101" pitchFamily="2" charset="-122"/>
              </a:rPr>
              <a:t>表示路已经找到了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if (map[i][j] == 0) { // 0: </a:t>
            </a:r>
            <a:r>
              <a:rPr lang="zh-CN" altLang="en-US">
                <a:ea typeface="宋体" panose="02010600030101010101" pitchFamily="2" charset="-122"/>
              </a:rPr>
              <a:t>可以走还没有走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这里开始递归回溯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map[i][j] = 2; // </a:t>
            </a:r>
            <a:r>
              <a:rPr lang="zh-CN" altLang="en-US">
                <a:ea typeface="宋体" panose="02010600030101010101" pitchFamily="2" charset="-122"/>
              </a:rPr>
              <a:t>认为该点是可以走通</a:t>
            </a:r>
            <a:r>
              <a:rPr lang="en-US" altLang="zh-CN">
                <a:ea typeface="宋体" panose="02010600030101010101" pitchFamily="2" charset="-122"/>
              </a:rPr>
              <a:t>,</a:t>
            </a:r>
            <a:r>
              <a:rPr lang="zh-CN" altLang="en-US">
                <a:ea typeface="宋体" panose="02010600030101010101" pitchFamily="2" charset="-122"/>
              </a:rPr>
              <a:t>但是不一定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(setWay2(map, i - 1, j)) { // </a:t>
            </a:r>
            <a:r>
              <a:rPr lang="zh-CN" altLang="en-US">
                <a:ea typeface="宋体" panose="02010600030101010101" pitchFamily="2" charset="-122"/>
              </a:rPr>
              <a:t>上找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if (setWay2(map, i, j + 1)) { // </a:t>
            </a:r>
            <a:r>
              <a:rPr lang="zh-CN" altLang="en-US">
                <a:ea typeface="宋体" panose="02010600030101010101" pitchFamily="2" charset="-122"/>
              </a:rPr>
              <a:t>右</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if (setWay2(map, i + 1, j)) { // </a:t>
            </a:r>
            <a:r>
              <a:rPr lang="zh-CN" altLang="en-US">
                <a:ea typeface="宋体" panose="02010600030101010101" pitchFamily="2" charset="-122"/>
              </a:rPr>
              <a:t>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if (setWay2(map, i, j - 1)) { // </a:t>
            </a:r>
            <a:r>
              <a:rPr lang="zh-CN" altLang="en-US">
                <a:ea typeface="宋体" panose="02010600030101010101" pitchFamily="2" charset="-122"/>
              </a:rPr>
              <a:t>左</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return true;</a:t>
            </a:r>
            <a:endParaRPr lang="en-US" altLang="zh-CN">
              <a:ea typeface="宋体" panose="02010600030101010101" pitchFamily="2" charset="-122"/>
            </a:endParaRPr>
          </a:p>
          <a:p>
            <a:pPr eaLnBrk="1" hangingPunct="1"/>
            <a:r>
              <a:rPr lang="en-US" altLang="zh-CN">
                <a:ea typeface="宋体" panose="02010600030101010101" pitchFamily="2" charset="-122"/>
              </a:rPr>
              <a:t>				} else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走不通</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map[i][j] = 3;</a:t>
            </a:r>
            <a:endParaRPr lang="en-US" altLang="zh-CN">
              <a:ea typeface="宋体" panose="02010600030101010101" pitchFamily="2" charset="-122"/>
            </a:endParaRPr>
          </a:p>
          <a:p>
            <a:pPr eaLnBrk="1" hangingPunct="1"/>
            <a:r>
              <a:rPr lang="en-US" altLang="zh-CN">
                <a:ea typeface="宋体" panose="02010600030101010101" pitchFamily="2" charset="-122"/>
              </a:rPr>
              <a:t>					return false;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else { // </a:t>
            </a:r>
            <a:r>
              <a:rPr lang="zh-CN" altLang="en-US">
                <a:ea typeface="宋体" panose="02010600030101010101" pitchFamily="2" charset="-122"/>
              </a:rPr>
              <a:t>如果</a:t>
            </a:r>
            <a:r>
              <a:rPr lang="en-US" altLang="zh-CN">
                <a:ea typeface="宋体" panose="02010600030101010101" pitchFamily="2" charset="-122"/>
              </a:rPr>
              <a:t>map(i)(j)!=0 //</a:t>
            </a:r>
            <a:r>
              <a:rPr lang="zh-CN" altLang="en-US">
                <a:ea typeface="宋体" panose="02010600030101010101" pitchFamily="2" charset="-122"/>
              </a:rPr>
              <a:t>则值 </a:t>
            </a:r>
            <a:r>
              <a:rPr lang="en-US" altLang="zh-CN">
                <a:ea typeface="宋体" panose="02010600030101010101" pitchFamily="2" charset="-122"/>
              </a:rPr>
              <a:t>1,2,3</a:t>
            </a:r>
            <a:endParaRPr lang="en-US" altLang="zh-CN">
              <a:ea typeface="宋体" panose="02010600030101010101" pitchFamily="2" charset="-122"/>
            </a:endParaRPr>
          </a:p>
          <a:p>
            <a:pPr eaLnBrk="1" hangingPunct="1"/>
            <a:r>
              <a:rPr lang="en-US" altLang="zh-CN">
                <a:ea typeface="宋体" panose="02010600030101010101" pitchFamily="2" charset="-122"/>
              </a:rPr>
              <a:t>				return false;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右图就是一个八皇后的解</a:t>
            </a:r>
            <a:r>
              <a:rPr lang="en-US" altLang="zh-CN" baseline="0">
                <a:ea typeface="宋体" panose="02010600030101010101" pitchFamily="2" charset="-122"/>
              </a:rPr>
              <a:t>(</a:t>
            </a:r>
            <a:r>
              <a:rPr lang="zh-CN" altLang="en-US" baseline="0">
                <a:ea typeface="宋体" panose="02010600030101010101" pitchFamily="2" charset="-122"/>
              </a:rPr>
              <a:t>数独</a:t>
            </a:r>
            <a:r>
              <a:rPr lang="en-US" altLang="zh-CN" baseline="0">
                <a:ea typeface="宋体" panose="02010600030101010101" pitchFamily="2" charset="-122"/>
              </a:rPr>
              <a:t>)</a:t>
            </a:r>
            <a:endParaRPr lang="en-US" altLang="zh-CN" baseline="0">
              <a:ea typeface="宋体" panose="02010600030101010101" pitchFamily="2" charset="-122"/>
            </a:endParaRPr>
          </a:p>
          <a:p>
            <a:pPr eaLnBrk="1" hangingPunct="1"/>
            <a:endParaRPr lang="en-US" altLang="zh-CN" baseline="0">
              <a:ea typeface="宋体" panose="02010600030101010101" pitchFamily="2" charset="-122"/>
            </a:endParaRPr>
          </a:p>
          <a:p>
            <a:pPr eaLnBrk="1" hangingPunct="1"/>
            <a:r>
              <a:rPr lang="zh-CN" altLang="en-US" baseline="0">
                <a:ea typeface="宋体" panose="02010600030101010101" pitchFamily="2" charset="-122"/>
              </a:rPr>
              <a:t>游戏完成</a:t>
            </a:r>
            <a:r>
              <a:rPr lang="en-US" altLang="zh-CN" baseline="0">
                <a:ea typeface="宋体" panose="02010600030101010101" pitchFamily="2" charset="-122"/>
              </a:rPr>
              <a:t>: </a:t>
            </a:r>
            <a:r>
              <a:rPr lang="en-US" altLang="zh-CN" sz="1200" kern="1200">
                <a:solidFill>
                  <a:schemeClr val="tx1"/>
                </a:solidFill>
                <a:latin typeface="+mn-lt"/>
                <a:ea typeface="+mn-ea"/>
                <a:cs typeface="+mn-cs"/>
              </a:rPr>
              <a:t>0 4 7 5 2 6 1 3 </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r>
              <a:rPr lang="en-US" altLang="zh-CN">
                <a:ea typeface="宋体" panose="02010600030101010101" pitchFamily="2" charset="-122"/>
              </a:rPr>
              <a:t>:</a:t>
            </a:r>
            <a:r>
              <a:rPr lang="en-US" altLang="zh-CN" baseline="0">
                <a:ea typeface="宋体" panose="02010600030101010101" pitchFamily="2" charset="-122"/>
              </a:rPr>
              <a:t> </a:t>
            </a:r>
            <a:r>
              <a:rPr lang="zh-CN" altLang="en-US" baseline="0">
                <a:ea typeface="宋体" panose="02010600030101010101" pitchFamily="2" charset="-122"/>
              </a:rPr>
              <a:t>右图就是一个八皇后的解</a:t>
            </a:r>
            <a:r>
              <a:rPr lang="en-US" altLang="zh-CN" baseline="0">
                <a:ea typeface="宋体" panose="02010600030101010101" pitchFamily="2" charset="-122"/>
              </a:rPr>
              <a:t>(</a:t>
            </a:r>
            <a:r>
              <a:rPr lang="zh-CN" altLang="en-US" baseline="0">
                <a:ea typeface="宋体" panose="02010600030101010101" pitchFamily="2" charset="-122"/>
              </a:rPr>
              <a:t>数独</a:t>
            </a:r>
            <a:r>
              <a:rPr lang="en-US" altLang="zh-CN" baseline="0">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代码如下：</a:t>
            </a:r>
            <a:endParaRPr lang="en-US" altLang="zh-CN">
              <a:ea typeface="宋体" panose="02010600030101010101" pitchFamily="2" charset="-122"/>
            </a:endParaRPr>
          </a:p>
          <a:p>
            <a:pPr eaLnBrk="1" hangingPunct="1"/>
            <a:r>
              <a:rPr lang="en-US" altLang="zh-CN">
                <a:ea typeface="宋体" panose="02010600030101010101" pitchFamily="2" charset="-122"/>
              </a:rPr>
              <a:t>package com.atguigu.queen8;</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Queen8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一共有多少个皇后（此时设置为</a:t>
            </a:r>
            <a:r>
              <a:rPr lang="en-US" altLang="zh-CN">
                <a:ea typeface="宋体" panose="02010600030101010101" pitchFamily="2" charset="-122"/>
              </a:rPr>
              <a:t>8</a:t>
            </a:r>
            <a:r>
              <a:rPr lang="zh-CN" altLang="en-US">
                <a:ea typeface="宋体" panose="02010600030101010101" pitchFamily="2" charset="-122"/>
              </a:rPr>
              <a:t>皇后在</a:t>
            </a:r>
            <a:r>
              <a:rPr lang="en-US" altLang="zh-CN">
                <a:ea typeface="宋体" panose="02010600030101010101" pitchFamily="2" charset="-122"/>
              </a:rPr>
              <a:t>8X8</a:t>
            </a:r>
            <a:r>
              <a:rPr lang="zh-CN" altLang="en-US">
                <a:ea typeface="宋体" panose="02010600030101010101" pitchFamily="2" charset="-122"/>
              </a:rPr>
              <a:t>棋盘）</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max = 8;</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该数组保存结果，第一个皇后摆在</a:t>
            </a:r>
            <a:r>
              <a:rPr lang="en-US" altLang="zh-CN">
                <a:ea typeface="宋体" panose="02010600030101010101" pitchFamily="2" charset="-122"/>
              </a:rPr>
              <a:t>array[0]</a:t>
            </a:r>
            <a:r>
              <a:rPr lang="zh-CN" altLang="en-US">
                <a:ea typeface="宋体" panose="02010600030101010101" pitchFamily="2" charset="-122"/>
              </a:rPr>
              <a:t>列，第二个摆在</a:t>
            </a:r>
            <a:r>
              <a:rPr lang="en-US" altLang="zh-CN">
                <a:ea typeface="宋体" panose="02010600030101010101" pitchFamily="2" charset="-122"/>
              </a:rPr>
              <a:t>array[1]</a:t>
            </a:r>
            <a:r>
              <a:rPr lang="zh-CN" altLang="en-US">
                <a:ea typeface="宋体" panose="02010600030101010101" pitchFamily="2" charset="-122"/>
              </a:rPr>
              <a:t>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array = new int[max];</a:t>
            </a:r>
            <a:endParaRPr lang="en-US" altLang="zh-CN">
              <a:ea typeface="宋体" panose="02010600030101010101" pitchFamily="2" charset="-122"/>
            </a:endParaRPr>
          </a:p>
          <a:p>
            <a:pPr eaLnBrk="1" hangingPunct="1"/>
            <a:r>
              <a:rPr lang="en-US" altLang="zh-CN">
                <a:ea typeface="宋体" panose="02010600030101010101" pitchFamily="2" charset="-122"/>
              </a:rPr>
              <a:t>	static int  count = 0;</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Queen8 queen8 = new Queen8();</a:t>
            </a:r>
            <a:endParaRPr lang="en-US" altLang="zh-CN">
              <a:ea typeface="宋体" panose="02010600030101010101" pitchFamily="2" charset="-122"/>
            </a:endParaRPr>
          </a:p>
          <a:p>
            <a:pPr eaLnBrk="1" hangingPunct="1"/>
            <a:r>
              <a:rPr lang="en-US" altLang="zh-CN">
                <a:ea typeface="宋体" panose="02010600030101010101" pitchFamily="2" charset="-122"/>
              </a:rPr>
              <a:t>		queen8.check(0);</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一共有</a:t>
            </a:r>
            <a:r>
              <a:rPr lang="en-US" altLang="zh-CN">
                <a:ea typeface="宋体" panose="02010600030101010101" pitchFamily="2" charset="-122"/>
              </a:rPr>
              <a:t>" + count + "</a:t>
            </a:r>
            <a:r>
              <a:rPr lang="zh-CN" altLang="en-US">
                <a:ea typeface="宋体" panose="02010600030101010101" pitchFamily="2" charset="-122"/>
              </a:rPr>
              <a:t>种解法</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n</a:t>
            </a:r>
            <a:r>
              <a:rPr lang="zh-CN" altLang="en-US">
                <a:ea typeface="宋体" panose="02010600030101010101" pitchFamily="2" charset="-122"/>
              </a:rPr>
              <a:t>代表当前是第几个皇后 </a:t>
            </a:r>
            <a:r>
              <a:rPr lang="en-US" altLang="zh-CN">
                <a:ea typeface="宋体" panose="02010600030101010101" pitchFamily="2" charset="-122"/>
              </a:rPr>
              <a:t>[n </a:t>
            </a:r>
            <a:r>
              <a:rPr lang="zh-CN" altLang="en-US">
                <a:ea typeface="宋体" panose="02010600030101010101" pitchFamily="2" charset="-122"/>
              </a:rPr>
              <a:t>是从 </a:t>
            </a:r>
            <a:r>
              <a:rPr lang="en-US" altLang="zh-CN">
                <a:ea typeface="宋体" panose="02010600030101010101" pitchFamily="2" charset="-122"/>
              </a:rPr>
              <a:t>0 </a:t>
            </a:r>
            <a:r>
              <a:rPr lang="zh-CN" altLang="en-US">
                <a:ea typeface="宋体" panose="02010600030101010101" pitchFamily="2" charset="-122"/>
              </a:rPr>
              <a:t>开始算的，即</a:t>
            </a:r>
            <a:r>
              <a:rPr lang="en-US" altLang="zh-CN">
                <a:ea typeface="宋体" panose="02010600030101010101" pitchFamily="2" charset="-122"/>
              </a:rPr>
              <a:t>0 </a:t>
            </a:r>
            <a:r>
              <a:rPr lang="zh-CN" altLang="en-US">
                <a:ea typeface="宋体" panose="02010600030101010101" pitchFamily="2" charset="-122"/>
              </a:rPr>
              <a:t>表示第一个皇后</a:t>
            </a:r>
            <a:r>
              <a:rPr lang="en-US" altLang="zh-CN">
                <a:ea typeface="宋体" panose="02010600030101010101" pitchFamily="2" charset="-122"/>
              </a:rPr>
              <a:t>, </a:t>
            </a:r>
            <a:r>
              <a:rPr lang="zh-CN" altLang="en-US">
                <a:ea typeface="宋体" panose="02010600030101010101" pitchFamily="2" charset="-122"/>
              </a:rPr>
              <a:t>同时</a:t>
            </a:r>
            <a:r>
              <a:rPr lang="en-US" altLang="zh-CN">
                <a:ea typeface="宋体" panose="02010600030101010101" pitchFamily="2" charset="-122"/>
              </a:rPr>
              <a:t>n</a:t>
            </a:r>
            <a:r>
              <a:rPr lang="zh-CN" altLang="en-US">
                <a:ea typeface="宋体" panose="02010600030101010101" pitchFamily="2" charset="-122"/>
              </a:rPr>
              <a:t>也表示第几行</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即 第</a:t>
            </a:r>
            <a:r>
              <a:rPr lang="en-US" altLang="zh-CN">
                <a:ea typeface="宋体" panose="02010600030101010101" pitchFamily="2" charset="-122"/>
              </a:rPr>
              <a:t>1</a:t>
            </a:r>
            <a:r>
              <a:rPr lang="zh-CN" altLang="en-US">
                <a:ea typeface="宋体" panose="02010600030101010101" pitchFamily="2" charset="-122"/>
              </a:rPr>
              <a:t>行是第一个皇后</a:t>
            </a:r>
            <a:r>
              <a:rPr lang="en-US" altLang="zh-CN">
                <a:ea typeface="宋体" panose="02010600030101010101" pitchFamily="2" charset="-122"/>
              </a:rPr>
              <a:t>(n=0)</a:t>
            </a:r>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行是第二个皇后</a:t>
            </a:r>
            <a:r>
              <a:rPr lang="en-US" altLang="zh-CN">
                <a:ea typeface="宋体" panose="02010600030101010101" pitchFamily="2" charset="-122"/>
              </a:rPr>
              <a:t>(n=1), </a:t>
            </a:r>
            <a:r>
              <a:rPr lang="zh-CN" altLang="en-US">
                <a:ea typeface="宋体" panose="02010600030101010101" pitchFamily="2" charset="-122"/>
              </a:rPr>
              <a:t>第</a:t>
            </a:r>
            <a:r>
              <a:rPr lang="en-US" altLang="zh-CN">
                <a:ea typeface="宋体" panose="02010600030101010101" pitchFamily="2" charset="-122"/>
              </a:rPr>
              <a:t>8</a:t>
            </a:r>
            <a:r>
              <a:rPr lang="zh-CN" altLang="en-US">
                <a:ea typeface="宋体" panose="02010600030101010101" pitchFamily="2" charset="-122"/>
              </a:rPr>
              <a:t>行是第</a:t>
            </a:r>
            <a:r>
              <a:rPr lang="en-US" altLang="zh-CN">
                <a:ea typeface="宋体" panose="02010600030101010101" pitchFamily="2" charset="-122"/>
              </a:rPr>
              <a:t>8</a:t>
            </a:r>
            <a:r>
              <a:rPr lang="zh-CN" altLang="en-US">
                <a:ea typeface="宋体" panose="02010600030101010101" pitchFamily="2" charset="-122"/>
              </a:rPr>
              <a:t>个皇后</a:t>
            </a:r>
            <a:r>
              <a:rPr lang="en-US" altLang="zh-CN">
                <a:ea typeface="宋体" panose="02010600030101010101" pitchFamily="2" charset="-122"/>
              </a:rPr>
              <a:t>(n=7)</a:t>
            </a:r>
            <a:r>
              <a:rPr lang="zh-CN" altLang="en-US">
                <a:ea typeface="宋体" panose="02010600030101010101" pitchFamily="2" charset="-122"/>
              </a:rPr>
              <a:t>，如果遍历到第</a:t>
            </a:r>
            <a:r>
              <a:rPr lang="en-US" altLang="zh-CN">
                <a:ea typeface="宋体" panose="02010600030101010101" pitchFamily="2" charset="-122"/>
              </a:rPr>
              <a:t>9</a:t>
            </a:r>
            <a:r>
              <a:rPr lang="zh-CN" altLang="en-US">
                <a:ea typeface="宋体" panose="02010600030101010101" pitchFamily="2" charset="-122"/>
              </a:rPr>
              <a:t>行</a:t>
            </a:r>
            <a:r>
              <a:rPr lang="en-US" altLang="zh-CN">
                <a:ea typeface="宋体" panose="02010600030101010101" pitchFamily="2" charset="-122"/>
              </a:rPr>
              <a:t>(n=8)</a:t>
            </a:r>
            <a:r>
              <a:rPr lang="zh-CN" altLang="en-US">
                <a:ea typeface="宋体" panose="02010600030101010101" pitchFamily="2" charset="-122"/>
              </a:rPr>
              <a:t>，说明</a:t>
            </a:r>
            <a:endParaRPr lang="zh-CN" altLang="en-US">
              <a:ea typeface="宋体" panose="02010600030101010101" pitchFamily="2" charset="-122"/>
            </a:endParaRPr>
          </a:p>
          <a:p>
            <a:pPr eaLnBrk="1" hangingPunct="1"/>
            <a:r>
              <a:rPr lang="zh-CN" altLang="en-US">
                <a:ea typeface="宋体" panose="02010600030101010101" pitchFamily="2" charset="-122"/>
              </a:rPr>
              <a:t>     * 皇后全部放置好了</a:t>
            </a:r>
            <a:r>
              <a:rPr lang="en-US" altLang="zh-CN">
                <a:ea typeface="宋体" panose="02010600030101010101" pitchFamily="2" charset="-122"/>
              </a:rPr>
              <a:t>, </a:t>
            </a:r>
            <a:r>
              <a:rPr lang="zh-CN" altLang="en-US">
                <a:ea typeface="宋体" panose="02010600030101010101" pitchFamily="2" charset="-122"/>
              </a:rPr>
              <a:t>就相应的得到了一种解法</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然后回溯 ，又将第一个皇后，放置第</a:t>
            </a:r>
            <a:r>
              <a:rPr lang="en-US" altLang="zh-CN">
                <a:ea typeface="宋体" panose="02010600030101010101" pitchFamily="2" charset="-122"/>
              </a:rPr>
              <a:t>1</a:t>
            </a:r>
            <a:r>
              <a:rPr lang="zh-CN" altLang="en-US">
                <a:ea typeface="宋体" panose="02010600030101010101" pitchFamily="2" charset="-122"/>
              </a:rPr>
              <a:t>行的第</a:t>
            </a:r>
            <a:r>
              <a:rPr lang="en-US" altLang="zh-CN">
                <a:ea typeface="宋体" panose="02010600030101010101" pitchFamily="2" charset="-122"/>
              </a:rPr>
              <a:t>2</a:t>
            </a:r>
            <a:r>
              <a:rPr lang="zh-CN" altLang="en-US">
                <a:ea typeface="宋体" panose="02010600030101010101" pitchFamily="2" charset="-122"/>
              </a:rPr>
              <a:t>列</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@param n</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皇后</a:t>
            </a:r>
            <a:r>
              <a:rPr lang="en-US" altLang="zh-CN">
                <a:ea typeface="宋体" panose="02010600030101010101" pitchFamily="2" charset="-122"/>
              </a:rPr>
              <a:t>n</a:t>
            </a:r>
            <a:r>
              <a:rPr lang="zh-CN" altLang="en-US">
                <a:ea typeface="宋体" panose="02010600030101010101" pitchFamily="2" charset="-122"/>
              </a:rPr>
              <a:t>在</a:t>
            </a:r>
            <a:r>
              <a:rPr lang="en-US" altLang="zh-CN">
                <a:ea typeface="宋体" panose="02010600030101010101" pitchFamily="2" charset="-122"/>
              </a:rPr>
              <a:t>array[n]</a:t>
            </a:r>
            <a:r>
              <a:rPr lang="zh-CN" altLang="en-US">
                <a:ea typeface="宋体" panose="02010600030101010101" pitchFamily="2" charset="-122"/>
              </a:rPr>
              <a:t>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private void check(int n)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终止条件是最后一行已经摆完，</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由于每摆一步都会校验是否有冲突，</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所以只要最后一行摆完，说明已经得到了一个正确解</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(n == max) {</a:t>
            </a:r>
            <a:endParaRPr lang="en-US" altLang="zh-CN">
              <a:ea typeface="宋体" panose="02010600030101010101" pitchFamily="2" charset="-122"/>
            </a:endParaRPr>
          </a:p>
          <a:p>
            <a:pPr eaLnBrk="1" hangingPunct="1"/>
            <a:r>
              <a:rPr lang="en-US" altLang="zh-CN">
                <a:ea typeface="宋体" panose="02010600030101010101" pitchFamily="2" charset="-122"/>
              </a:rPr>
              <a:t>            print();</a:t>
            </a:r>
            <a:endParaRPr lang="en-US" altLang="zh-CN">
              <a:ea typeface="宋体" panose="02010600030101010101" pitchFamily="2" charset="-122"/>
            </a:endParaRPr>
          </a:p>
          <a:p>
            <a:pPr eaLnBrk="1" hangingPunct="1"/>
            <a:r>
              <a:rPr lang="en-US" altLang="zh-CN">
                <a:ea typeface="宋体" panose="02010600030101010101" pitchFamily="2" charset="-122"/>
              </a:rPr>
              <a:t>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将第</a:t>
            </a:r>
            <a:r>
              <a:rPr lang="en-US" altLang="zh-CN">
                <a:ea typeface="宋体" panose="02010600030101010101" pitchFamily="2" charset="-122"/>
              </a:rPr>
              <a:t>n</a:t>
            </a:r>
            <a:r>
              <a:rPr lang="zh-CN" altLang="en-US">
                <a:ea typeface="宋体" panose="02010600030101010101" pitchFamily="2" charset="-122"/>
              </a:rPr>
              <a:t>个皇后从</a:t>
            </a:r>
            <a:r>
              <a:rPr lang="en-US" altLang="zh-CN">
                <a:ea typeface="宋体" panose="02010600030101010101" pitchFamily="2" charset="-122"/>
              </a:rPr>
              <a:t>.</a:t>
            </a:r>
            <a:r>
              <a:rPr lang="zh-CN" altLang="en-US">
                <a:ea typeface="宋体" panose="02010600030101010101" pitchFamily="2" charset="-122"/>
              </a:rPr>
              <a:t>第一列开始放值，然后判断是否和本行本列本斜线有冲突，如果</a:t>
            </a:r>
            <a:r>
              <a:rPr lang="en-US" altLang="zh-CN">
                <a:ea typeface="宋体" panose="02010600030101010101" pitchFamily="2" charset="-122"/>
              </a:rPr>
              <a:t>OK</a:t>
            </a:r>
            <a:r>
              <a:rPr lang="zh-CN" altLang="en-US">
                <a:ea typeface="宋体" panose="02010600030101010101" pitchFamily="2" charset="-122"/>
              </a:rPr>
              <a:t>，就进入下一行的逻辑</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0; i &lt; max; i++) {</a:t>
            </a:r>
            <a:endParaRPr lang="en-US" altLang="zh-CN">
              <a:ea typeface="宋体" panose="02010600030101010101" pitchFamily="2" charset="-122"/>
            </a:endParaRPr>
          </a:p>
          <a:p>
            <a:pPr eaLnBrk="1" hangingPunct="1"/>
            <a:r>
              <a:rPr lang="en-US" altLang="zh-CN">
                <a:ea typeface="宋体" panose="02010600030101010101" pitchFamily="2" charset="-122"/>
              </a:rPr>
              <a:t>            array[n] = i; //</a:t>
            </a:r>
            <a:r>
              <a:rPr lang="zh-CN" altLang="en-US">
                <a:ea typeface="宋体" panose="02010600030101010101" pitchFamily="2" charset="-122"/>
              </a:rPr>
              <a:t>先将第一个皇后放置第一行的第一列 </a:t>
            </a:r>
            <a:r>
              <a:rPr lang="en-US" altLang="zh-CN">
                <a:ea typeface="宋体" panose="02010600030101010101" pitchFamily="2" charset="-122"/>
              </a:rPr>
              <a:t>array[0] = 0</a:t>
            </a:r>
            <a:endParaRPr lang="en-US" altLang="zh-CN">
              <a:ea typeface="宋体" panose="02010600030101010101" pitchFamily="2" charset="-122"/>
            </a:endParaRPr>
          </a:p>
          <a:p>
            <a:pPr eaLnBrk="1" hangingPunct="1"/>
            <a:r>
              <a:rPr lang="en-US" altLang="zh-CN">
                <a:ea typeface="宋体" panose="02010600030101010101" pitchFamily="2" charset="-122"/>
              </a:rPr>
              <a:t>            if (judge(n)) {  // </a:t>
            </a:r>
            <a:r>
              <a:rPr lang="zh-CN" altLang="en-US">
                <a:ea typeface="宋体" panose="02010600030101010101" pitchFamily="2" charset="-122"/>
              </a:rPr>
              <a:t>如果 该皇后没有和其它皇后冲突</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check(n + 1); // </a:t>
            </a:r>
            <a:r>
              <a:rPr lang="zh-CN" altLang="en-US">
                <a:ea typeface="宋体" panose="02010600030101010101" pitchFamily="2" charset="-122"/>
              </a:rPr>
              <a:t>放第二个皇后，因为是递归，因此大家可以思考，第二个皇后是从 第二行的第</a:t>
            </a:r>
            <a:r>
              <a:rPr lang="en-US" altLang="zh-CN">
                <a:ea typeface="宋体" panose="02010600030101010101" pitchFamily="2" charset="-122"/>
              </a:rPr>
              <a:t>1</a:t>
            </a:r>
            <a:r>
              <a:rPr lang="zh-CN" altLang="en-US">
                <a:ea typeface="宋体" panose="02010600030101010101" pitchFamily="2" charset="-122"/>
              </a:rPr>
              <a:t>列开始放</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查看</a:t>
            </a:r>
            <a:r>
              <a:rPr lang="en-US" altLang="zh-CN">
                <a:ea typeface="宋体" panose="02010600030101010101" pitchFamily="2" charset="-122"/>
              </a:rPr>
              <a:t>n</a:t>
            </a:r>
            <a:r>
              <a:rPr lang="zh-CN" altLang="en-US">
                <a:ea typeface="宋体" panose="02010600030101010101" pitchFamily="2" charset="-122"/>
              </a:rPr>
              <a:t>皇后是否满足约束条件</a:t>
            </a:r>
            <a:r>
              <a:rPr lang="en-US" altLang="zh-CN">
                <a:ea typeface="宋体" panose="02010600030101010101" pitchFamily="2" charset="-122"/>
              </a:rPr>
              <a:t>(</a:t>
            </a:r>
            <a:r>
              <a:rPr lang="zh-CN" altLang="en-US">
                <a:ea typeface="宋体" panose="02010600030101010101" pitchFamily="2" charset="-122"/>
              </a:rPr>
              <a:t>即：检查皇后</a:t>
            </a:r>
            <a:r>
              <a:rPr lang="en-US" altLang="zh-CN">
                <a:ea typeface="宋体" panose="02010600030101010101" pitchFamily="2" charset="-122"/>
              </a:rPr>
              <a:t>n</a:t>
            </a:r>
            <a:r>
              <a:rPr lang="zh-CN" altLang="en-US">
                <a:ea typeface="宋体" panose="02010600030101010101" pitchFamily="2" charset="-122"/>
              </a:rPr>
              <a:t>是否会发生冲突</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如果冲突，返回 </a:t>
            </a:r>
            <a:r>
              <a:rPr lang="en-US" altLang="zh-CN">
                <a:ea typeface="宋体" panose="02010600030101010101" pitchFamily="2" charset="-122"/>
              </a:rPr>
              <a:t>false , </a:t>
            </a:r>
            <a:r>
              <a:rPr lang="zh-CN" altLang="en-US">
                <a:ea typeface="宋体" panose="02010600030101010101" pitchFamily="2" charset="-122"/>
              </a:rPr>
              <a:t>如果不冲突返回</a:t>
            </a:r>
            <a:r>
              <a:rPr lang="en-US" altLang="zh-CN">
                <a:ea typeface="宋体" panose="02010600030101010101" pitchFamily="2" charset="-122"/>
              </a:rPr>
              <a:t>true</a:t>
            </a:r>
            <a:endParaRPr lang="en-US" altLang="zh-CN">
              <a:ea typeface="宋体" panose="02010600030101010101" pitchFamily="2" charset="-122"/>
            </a:endParaRPr>
          </a:p>
          <a:p>
            <a:pPr eaLnBrk="1" hangingPunct="1"/>
            <a:r>
              <a:rPr lang="en-US" altLang="zh-CN">
                <a:ea typeface="宋体" panose="02010600030101010101" pitchFamily="2" charset="-122"/>
              </a:rPr>
              <a:t>     * 0 4 7 5 2 6 1 3 </a:t>
            </a:r>
            <a:endParaRPr lang="en-US" altLang="zh-CN">
              <a:ea typeface="宋体" panose="02010600030101010101" pitchFamily="2" charset="-122"/>
            </a:endParaRPr>
          </a:p>
          <a:p>
            <a:pPr eaLnBrk="1" hangingPunct="1"/>
            <a:r>
              <a:rPr lang="en-US" altLang="zh-CN">
                <a:ea typeface="宋体" panose="02010600030101010101" pitchFamily="2" charset="-122"/>
              </a:rPr>
              <a:t>     * @param n</a:t>
            </a:r>
            <a:endParaRPr lang="en-US" altLang="zh-CN">
              <a:ea typeface="宋体" panose="02010600030101010101" pitchFamily="2" charset="-122"/>
            </a:endParaRPr>
          </a:p>
          <a:p>
            <a:pPr eaLnBrk="1" hangingPunct="1"/>
            <a:r>
              <a:rPr lang="en-US" altLang="zh-CN">
                <a:ea typeface="宋体" panose="02010600030101010101" pitchFamily="2" charset="-122"/>
              </a:rPr>
              <a:t>     * @return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private boolean judge(int n) {</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n; i++)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说明</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//1. array[i] == array[n] </a:t>
            </a:r>
            <a:r>
              <a:rPr lang="zh-CN" altLang="en-US">
                <a:ea typeface="宋体" panose="02010600030101010101" pitchFamily="2" charset="-122"/>
              </a:rPr>
              <a:t>判断 是不是在同一列</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 Math.abs(n - i) == Math.abs(array[n] - array[i]) </a:t>
            </a:r>
            <a:r>
              <a:rPr lang="zh-CN" altLang="en-US">
                <a:ea typeface="宋体" panose="02010600030101010101" pitchFamily="2" charset="-122"/>
              </a:rPr>
              <a:t>判断是不是在同一条斜线</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//3. </a:t>
            </a:r>
            <a:r>
              <a:rPr lang="zh-CN" altLang="en-US">
                <a:ea typeface="宋体" panose="02010600030101010101" pitchFamily="2" charset="-122"/>
              </a:rPr>
              <a:t>不用判断是不是在同一行，因为我们每放一个皇后，行是递增的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if (array[i] == array[n] || Math.abs(n - i) == Math.abs(array[n] - array[i])) {</a:t>
            </a:r>
            <a:endParaRPr lang="en-US" altLang="zh-CN">
              <a:ea typeface="宋体" panose="02010600030101010101" pitchFamily="2" charset="-122"/>
            </a:endParaRPr>
          </a:p>
          <a:p>
            <a:pPr eaLnBrk="1" hangingPunct="1"/>
            <a:r>
              <a:rPr lang="en-US" altLang="zh-CN">
                <a:ea typeface="宋体" panose="02010600030101010101" pitchFamily="2" charset="-122"/>
              </a:rPr>
              <a:t>                return false;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return true;</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打印这个满足条件的八皇后的放置位置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private void print()  {</a:t>
            </a:r>
            <a:endParaRPr lang="en-US" altLang="zh-CN">
              <a:ea typeface="宋体" panose="02010600030101010101" pitchFamily="2" charset="-122"/>
            </a:endParaRPr>
          </a:p>
          <a:p>
            <a:pPr eaLnBrk="1" hangingPunct="1"/>
            <a:r>
              <a:rPr lang="en-US" altLang="zh-CN">
                <a:ea typeface="宋体" panose="02010600030101010101" pitchFamily="2" charset="-122"/>
              </a:rPr>
              <a:t>    	count++;</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array.length; i++) {</a:t>
            </a:r>
            <a:endParaRPr lang="en-US" altLang="zh-CN">
              <a:ea typeface="宋体" panose="02010600030101010101" pitchFamily="2" charset="-122"/>
            </a:endParaRPr>
          </a:p>
          <a:p>
            <a:pPr eaLnBrk="1" hangingPunct="1"/>
            <a:r>
              <a:rPr lang="en-US" altLang="zh-CN">
                <a:ea typeface="宋体" panose="02010600030101010101" pitchFamily="2" charset="-122"/>
              </a:rPr>
              <a:t>            System.out.print(array[i] + "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详解版</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marL="342900" indent="-342900">
              <a:spcBef>
                <a:spcPct val="0"/>
              </a:spcBef>
              <a:buAutoNum type="arabicParenR"/>
            </a:pPr>
            <a:r>
              <a:rPr lang="zh-CN" altLang="en-US" b="1"/>
              <a:t>时间频度</a:t>
            </a:r>
            <a:r>
              <a:rPr lang="zh-CN" altLang="en-US"/>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a:t>T(n)</a:t>
            </a:r>
            <a:r>
              <a:rPr lang="zh-CN" altLang="en-US"/>
              <a:t>。</a:t>
            </a:r>
            <a:endParaRPr lang="en-US" altLang="zh-CN"/>
          </a:p>
          <a:p>
            <a:pPr marL="342900" indent="-342900">
              <a:spcBef>
                <a:spcPct val="0"/>
              </a:spcBef>
              <a:buAutoNum type="arabicParenR"/>
            </a:pPr>
            <a:endParaRPr lang="en-US" altLang="zh-CN" sz="1050"/>
          </a:p>
          <a:p>
            <a:pPr marL="342900" indent="-342900">
              <a:spcBef>
                <a:spcPct val="0"/>
              </a:spcBef>
              <a:buAutoNum type="arabicParenR"/>
            </a:pPr>
            <a:r>
              <a:rPr lang="zh-CN" altLang="en-US" b="1"/>
              <a:t>时间复杂度：</a:t>
            </a:r>
            <a:r>
              <a:rPr lang="zh-CN" altLang="en-US"/>
              <a:t> 在刚才提到的时间频度中，</a:t>
            </a:r>
            <a:r>
              <a:rPr lang="en-US" altLang="zh-CN"/>
              <a:t>n</a:t>
            </a:r>
            <a:r>
              <a:rPr lang="zh-CN" altLang="en-US"/>
              <a:t>称为问题的规模，当</a:t>
            </a:r>
            <a:r>
              <a:rPr lang="en-US" altLang="zh-CN"/>
              <a:t>n</a:t>
            </a:r>
            <a:r>
              <a:rPr lang="zh-CN" altLang="en-US"/>
              <a:t>不断变化时，时间频度</a:t>
            </a:r>
            <a:r>
              <a:rPr lang="en-US" altLang="zh-CN"/>
              <a:t>T(n)</a:t>
            </a:r>
            <a:r>
              <a:rPr lang="zh-CN" altLang="en-US"/>
              <a:t>也会不断变化。但有时我们想知道它变化时呈现什么规律。为此，我们引入时间复杂度概念。 一般情况下，算法中基本操作重复执行的次数是问题规模</a:t>
            </a:r>
            <a:r>
              <a:rPr lang="en-US" altLang="zh-CN"/>
              <a:t>n</a:t>
            </a:r>
            <a:r>
              <a:rPr lang="zh-CN" altLang="en-US"/>
              <a:t>的某个函数，用</a:t>
            </a:r>
            <a:r>
              <a:rPr lang="en-US" altLang="zh-CN"/>
              <a:t>T(n)</a:t>
            </a:r>
            <a:r>
              <a:rPr lang="zh-CN" altLang="en-US"/>
              <a:t>表示，若有某个辅助函数</a:t>
            </a:r>
            <a:r>
              <a:rPr lang="en-US" altLang="zh-CN"/>
              <a:t>f(n),</a:t>
            </a:r>
            <a:r>
              <a:rPr lang="zh-CN" altLang="en-US"/>
              <a:t>使得当</a:t>
            </a:r>
            <a:r>
              <a:rPr lang="en-US" altLang="zh-CN"/>
              <a:t>n</a:t>
            </a:r>
            <a:r>
              <a:rPr lang="zh-CN" altLang="en-US"/>
              <a:t>趋近于无穷大时，</a:t>
            </a:r>
            <a:r>
              <a:rPr lang="en-US" altLang="zh-CN" b="1"/>
              <a:t>T(n)/f(n)</a:t>
            </a:r>
            <a:r>
              <a:rPr lang="zh-CN" altLang="en-US"/>
              <a:t>的极限值为不等于零的常数，则称</a:t>
            </a:r>
            <a:r>
              <a:rPr lang="en-US" altLang="zh-CN"/>
              <a:t>f(n)</a:t>
            </a:r>
            <a:r>
              <a:rPr lang="zh-CN" altLang="en-US"/>
              <a:t>是</a:t>
            </a:r>
            <a:r>
              <a:rPr lang="en-US" altLang="zh-CN"/>
              <a:t>T(n)</a:t>
            </a:r>
            <a:r>
              <a:rPr lang="zh-CN" altLang="en-US"/>
              <a:t>的同数量级函数。记作</a:t>
            </a:r>
            <a:r>
              <a:rPr lang="en-US" altLang="zh-CN" b="1"/>
              <a:t>T(n)=</a:t>
            </a:r>
            <a:r>
              <a:rPr lang="zh-CN" altLang="en-US" b="1"/>
              <a:t>Ｏ</a:t>
            </a:r>
            <a:r>
              <a:rPr lang="en-US" altLang="zh-CN" b="1"/>
              <a:t>(f(n)),</a:t>
            </a:r>
            <a:r>
              <a:rPr lang="zh-CN" altLang="en-US"/>
              <a:t>称</a:t>
            </a:r>
            <a:r>
              <a:rPr lang="zh-CN" altLang="en-US" b="1"/>
              <a:t>Ｏ</a:t>
            </a:r>
            <a:r>
              <a:rPr lang="en-US" altLang="zh-CN" b="1"/>
              <a:t>(f(n))</a:t>
            </a:r>
            <a:r>
              <a:rPr lang="en-US" altLang="zh-CN"/>
              <a:t> </a:t>
            </a:r>
            <a:r>
              <a:rPr lang="zh-CN" altLang="en-US"/>
              <a:t>为算法的渐进时间复杂度，简称时间复杂度</a:t>
            </a:r>
            <a:endParaRPr kumimoji="1" lang="en-US" altLang="zh-CN"/>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讲解 </a:t>
            </a:r>
            <a:r>
              <a:rPr lang="en-US" altLang="zh-CN" sz="1200" b="1" kern="1200">
                <a:solidFill>
                  <a:schemeClr val="tx1"/>
                </a:solidFill>
                <a:effectLst/>
                <a:latin typeface="+mn-lt"/>
                <a:ea typeface="+mn-ea"/>
                <a:cs typeface="+mn-cs"/>
              </a:rPr>
              <a:t>word + ppt</a:t>
            </a:r>
            <a:r>
              <a:rPr lang="zh-CN" altLang="en-US" sz="1200" b="1" kern="1200">
                <a:solidFill>
                  <a:schemeClr val="tx1"/>
                </a:solidFill>
                <a:effectLst/>
                <a:latin typeface="+mn-lt"/>
                <a:ea typeface="+mn-ea"/>
                <a:cs typeface="+mn-cs"/>
              </a:rPr>
              <a:t>展示</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endParaRPr lang="en-US" altLang="zh-CN">
              <a:ea typeface="宋体" panose="02010600030101010101" pitchFamily="2" charset="-122"/>
            </a:endParaRPr>
          </a:p>
          <a:p>
            <a:pPr eaLnBrk="1" hangingPunct="1"/>
            <a:r>
              <a:rPr lang="en-US" altLang="zh-CN">
                <a:ea typeface="宋体" panose="02010600030101010101" pitchFamily="2" charset="-122"/>
              </a:rPr>
              <a:t>1.</a:t>
            </a:r>
            <a:r>
              <a:rPr lang="zh-CN" altLang="en-US">
                <a:ea typeface="宋体" panose="02010600030101010101" pitchFamily="2" charset="-122"/>
              </a:rPr>
              <a:t>第一种算法的</a:t>
            </a:r>
            <a:r>
              <a:rPr lang="en-US" altLang="zh-CN">
                <a:ea typeface="宋体" panose="02010600030101010101" pitchFamily="2" charset="-122"/>
              </a:rPr>
              <a:t>T(n)</a:t>
            </a:r>
            <a:r>
              <a:rPr lang="en-US" altLang="zh-CN" baseline="0">
                <a:ea typeface="宋体" panose="02010600030101010101" pitchFamily="2" charset="-122"/>
              </a:rPr>
              <a:t> = n + 1 </a:t>
            </a:r>
            <a:r>
              <a:rPr lang="zh-CN" altLang="en-US" baseline="0">
                <a:ea typeface="宋体" panose="02010600030101010101" pitchFamily="2" charset="-122"/>
              </a:rPr>
              <a:t>， </a:t>
            </a:r>
            <a:r>
              <a:rPr lang="en-US" altLang="zh-CN" baseline="0">
                <a:ea typeface="宋体" panose="02010600030101010101" pitchFamily="2" charset="-122"/>
              </a:rPr>
              <a:t>+ 1</a:t>
            </a:r>
            <a:r>
              <a:rPr lang="zh-CN" altLang="en-US" baseline="0">
                <a:ea typeface="宋体" panose="02010600030101010101" pitchFamily="2" charset="-122"/>
              </a:rPr>
              <a:t>的原因是，需要做最后一次判断，才能退出</a:t>
            </a:r>
            <a:r>
              <a:rPr lang="en-US" altLang="zh-CN" baseline="0">
                <a:ea typeface="宋体" panose="02010600030101010101" pitchFamily="2" charset="-122"/>
              </a:rPr>
              <a:t>,</a:t>
            </a:r>
            <a:r>
              <a:rPr lang="zh-CN" altLang="en-US" baseline="0">
                <a:ea typeface="宋体" panose="02010600030101010101" pitchFamily="2" charset="-122"/>
              </a:rPr>
              <a:t>因此 </a:t>
            </a:r>
            <a:r>
              <a:rPr lang="en-US" altLang="zh-CN" baseline="0">
                <a:ea typeface="宋体" panose="02010600030101010101" pitchFamily="2" charset="-122"/>
              </a:rPr>
              <a:t>n</a:t>
            </a:r>
            <a:r>
              <a:rPr lang="zh-CN" altLang="en-US" baseline="0">
                <a:ea typeface="宋体" panose="02010600030101010101" pitchFamily="2" charset="-122"/>
              </a:rPr>
              <a:t>个数据的计算 一共是  </a:t>
            </a:r>
            <a:r>
              <a:rPr lang="en-US" altLang="zh-CN" baseline="0">
                <a:ea typeface="宋体" panose="02010600030101010101" pitchFamily="2" charset="-122"/>
              </a:rPr>
              <a:t>n+1</a:t>
            </a:r>
            <a:r>
              <a:rPr lang="zh-CN" altLang="en-US" baseline="0">
                <a:ea typeface="宋体" panose="02010600030101010101" pitchFamily="2" charset="-122"/>
              </a:rPr>
              <a:t>次操作</a:t>
            </a:r>
            <a:endParaRPr lang="en-US" altLang="zh-CN" baseline="0">
              <a:ea typeface="宋体" panose="02010600030101010101" pitchFamily="2" charset="-122"/>
            </a:endParaRPr>
          </a:p>
          <a:p>
            <a:pPr eaLnBrk="1" hangingPunct="1"/>
            <a:r>
              <a:rPr lang="en-US" altLang="zh-CN" baseline="0">
                <a:ea typeface="宋体" panose="02010600030101010101" pitchFamily="2" charset="-122"/>
              </a:rPr>
              <a:t>2.</a:t>
            </a:r>
            <a:r>
              <a:rPr lang="zh-CN" altLang="en-US" baseline="0">
                <a:ea typeface="宋体" panose="02010600030101010101" pitchFamily="2" charset="-122"/>
              </a:rPr>
              <a:t>第二种算法</a:t>
            </a:r>
            <a:r>
              <a:rPr lang="en-US" altLang="zh-CN" baseline="0">
                <a:ea typeface="宋体" panose="02010600030101010101" pitchFamily="2" charset="-122"/>
              </a:rPr>
              <a:t>T(n) = 1, </a:t>
            </a:r>
            <a:r>
              <a:rPr lang="zh-CN" altLang="en-US" baseline="0">
                <a:ea typeface="宋体" panose="02010600030101010101" pitchFamily="2" charset="-122"/>
              </a:rPr>
              <a:t>是因为一次计算就可以得到结果</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理解</a:t>
            </a:r>
            <a:r>
              <a:rPr lang="en-US" altLang="zh-CN" sz="1200"/>
              <a:t>[</a:t>
            </a:r>
            <a:r>
              <a:rPr lang="zh-CN" altLang="en-US" sz="1200"/>
              <a:t>待</a:t>
            </a:r>
            <a:r>
              <a:rPr lang="en-US" altLang="zh-CN" sz="1200"/>
              <a:t>.]</a:t>
            </a:r>
            <a:endParaRPr lang="en-US" altLang="zh-CN" sz="1200"/>
          </a:p>
          <a:p>
            <a:r>
              <a:rPr lang="zh-CN" altLang="en-US" sz="1200"/>
              <a:t>结论</a:t>
            </a:r>
            <a:r>
              <a:rPr lang="en-US" altLang="zh-CN" sz="1200"/>
              <a:t>: </a:t>
            </a:r>
            <a:endParaRPr lang="en-US" altLang="zh-CN" sz="1200"/>
          </a:p>
          <a:p>
            <a:pPr marL="342900" indent="-342900">
              <a:buAutoNum type="arabicParenR"/>
            </a:pPr>
            <a:r>
              <a:rPr lang="zh-CN" altLang="en-US" sz="1200"/>
              <a:t>随着</a:t>
            </a:r>
            <a:r>
              <a:rPr lang="en-US" altLang="zh-CN" sz="1200"/>
              <a:t>n</a:t>
            </a:r>
            <a:r>
              <a:rPr lang="zh-CN" altLang="en-US" sz="1200"/>
              <a:t>值变大，</a:t>
            </a:r>
            <a:r>
              <a:rPr lang="en-US" altLang="zh-CN" sz="1200"/>
              <a:t>5n^2+7n </a:t>
            </a:r>
            <a:r>
              <a:rPr lang="zh-CN" altLang="en-US" sz="1200"/>
              <a:t>和 </a:t>
            </a:r>
            <a:r>
              <a:rPr lang="en-US" altLang="zh-CN" sz="1200"/>
              <a:t>3n^2 + 2n </a:t>
            </a:r>
            <a:r>
              <a:rPr lang="zh-CN" altLang="en-US" sz="1200"/>
              <a:t>，执行曲线重合</a:t>
            </a:r>
            <a:r>
              <a:rPr lang="en-US" altLang="zh-CN" sz="1200"/>
              <a:t>, </a:t>
            </a:r>
            <a:r>
              <a:rPr lang="zh-CN" altLang="en-US" sz="1200"/>
              <a:t>说明  这种情况下</a:t>
            </a:r>
            <a:r>
              <a:rPr lang="en-US" altLang="zh-CN" sz="1200"/>
              <a:t>, 5</a:t>
            </a:r>
            <a:r>
              <a:rPr lang="zh-CN" altLang="en-US" sz="1200"/>
              <a:t>和</a:t>
            </a:r>
            <a:r>
              <a:rPr lang="en-US" altLang="zh-CN" sz="1200"/>
              <a:t>3</a:t>
            </a:r>
            <a:r>
              <a:rPr lang="zh-CN" altLang="en-US" sz="1200"/>
              <a:t>可以忽略。</a:t>
            </a:r>
            <a:endParaRPr lang="en-US" altLang="zh-CN" sz="1200"/>
          </a:p>
          <a:p>
            <a:pPr marL="342900" indent="-342900">
              <a:buAutoNum type="arabicParenR"/>
            </a:pPr>
            <a:r>
              <a:rPr lang="zh-CN" altLang="en-US" sz="1200"/>
              <a:t>而</a:t>
            </a:r>
            <a:r>
              <a:rPr lang="en-US" altLang="zh-CN" sz="1200"/>
              <a:t>n^3+5n </a:t>
            </a:r>
            <a:r>
              <a:rPr lang="zh-CN" altLang="en-US" sz="1200"/>
              <a:t>和 </a:t>
            </a:r>
            <a:r>
              <a:rPr lang="en-US" altLang="zh-CN" sz="1200"/>
              <a:t>6n^3+4n  </a:t>
            </a:r>
            <a:r>
              <a:rPr lang="zh-CN" altLang="en-US" sz="1200"/>
              <a:t>，执行曲线分离，说明多少次方式关键</a:t>
            </a:r>
            <a:endParaRPr lang="zh-CN" altLang="en-US" sz="1200"/>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panose="02010600030101010101" pitchFamily="2" charset="-122"/>
              </a:rPr>
              <a:t>说明</a:t>
            </a:r>
            <a:r>
              <a:rPr lang="en-US" altLang="zh-CN">
                <a:ea typeface="宋体" panose="02010600030101010101" pitchFamily="2" charset="-122"/>
              </a:rPr>
              <a:t>:</a:t>
            </a:r>
            <a:endParaRPr lang="en-US" altLang="zh-CN">
              <a:ea typeface="宋体" panose="02010600030101010101" pitchFamily="2" charset="-122"/>
            </a:endParaRPr>
          </a:p>
          <a:p>
            <a:pPr eaLnBrk="1" hangingPunct="1"/>
            <a:r>
              <a:rPr kumimoji="1" lang="zh-CN" altLang="en-US"/>
              <a:t>计算时间复杂度的方法</a:t>
            </a:r>
            <a:r>
              <a:rPr kumimoji="1" lang="en-US" altLang="zh-CN"/>
              <a:t>, </a:t>
            </a:r>
            <a:r>
              <a:rPr kumimoji="1" lang="zh-CN" altLang="en-US"/>
              <a:t>以 </a:t>
            </a:r>
            <a:r>
              <a:rPr kumimoji="1" lang="en-US" altLang="zh-CN"/>
              <a:t>T(n)=n²+7n+6 </a:t>
            </a:r>
            <a:r>
              <a:rPr kumimoji="1" lang="zh-CN" altLang="en-US"/>
              <a:t>与 </a:t>
            </a:r>
            <a:r>
              <a:rPr kumimoji="1" lang="en-US" altLang="zh-CN"/>
              <a:t>T(n)=3n²+2n+2  </a:t>
            </a:r>
            <a:r>
              <a:rPr kumimoji="1" lang="zh-CN" altLang="en-US"/>
              <a:t>说明即可</a:t>
            </a:r>
            <a:r>
              <a:rPr kumimoji="1" lang="en-US" altLang="zh-CN"/>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理解</a:t>
            </a:r>
            <a:r>
              <a:rPr lang="en-US" altLang="zh-CN">
                <a:ea typeface="宋体" panose="02010600030101010101" pitchFamily="2" charset="-122"/>
              </a:rPr>
              <a:t>log </a:t>
            </a:r>
            <a:endParaRPr lang="en-US" altLang="zh-CN">
              <a:ea typeface="宋体" panose="02010600030101010101" pitchFamily="2" charset="-122"/>
            </a:endParaRP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endParaRPr lang="zh-CN" altLang="en-US"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理解</a:t>
            </a:r>
            <a:r>
              <a:rPr lang="en-US" altLang="zh-CN">
                <a:ea typeface="宋体" panose="02010600030101010101" pitchFamily="2" charset="-122"/>
              </a:rPr>
              <a:t>log </a:t>
            </a:r>
            <a:endParaRPr lang="en-US" altLang="zh-CN">
              <a:ea typeface="宋体" panose="02010600030101010101" pitchFamily="2" charset="-122"/>
            </a:endParaRP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endParaRPr lang="zh-CN" altLang="en-US"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理解</a:t>
            </a:r>
            <a:r>
              <a:rPr lang="en-US" altLang="zh-CN">
                <a:ea typeface="宋体" panose="02010600030101010101" pitchFamily="2" charset="-122"/>
              </a:rPr>
              <a:t>log </a:t>
            </a:r>
            <a:endParaRPr lang="en-US" altLang="zh-CN">
              <a:ea typeface="宋体" panose="02010600030101010101" pitchFamily="2" charset="-122"/>
            </a:endParaRP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endParaRPr lang="zh-CN" altLang="en-US"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动态规划算法 如何讲解的步骤，直接看</a:t>
            </a:r>
            <a:r>
              <a:rPr lang="en-US" altLang="zh-CN" sz="1200" b="1" kern="1200">
                <a:solidFill>
                  <a:schemeClr val="tx1"/>
                </a:solidFill>
                <a:effectLst/>
                <a:latin typeface="+mn-lt"/>
                <a:ea typeface="+mn-ea"/>
                <a:cs typeface="+mn-cs"/>
              </a:rPr>
              <a:t>PPT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理解</a:t>
            </a:r>
            <a:r>
              <a:rPr lang="en-US" altLang="zh-CN">
                <a:ea typeface="宋体" panose="02010600030101010101" pitchFamily="2" charset="-122"/>
              </a:rPr>
              <a:t>log </a:t>
            </a:r>
            <a:endParaRPr lang="en-US" altLang="zh-CN">
              <a:ea typeface="宋体" panose="02010600030101010101" pitchFamily="2" charset="-122"/>
            </a:endParaRP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endParaRPr lang="zh-CN" altLang="en-US"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理解</a:t>
            </a:r>
            <a:r>
              <a:rPr lang="en-US" altLang="zh-CN">
                <a:ea typeface="宋体" panose="02010600030101010101" pitchFamily="2" charset="-122"/>
              </a:rPr>
              <a:t>log </a:t>
            </a:r>
            <a:endParaRPr lang="en-US" altLang="zh-CN">
              <a:ea typeface="宋体" panose="02010600030101010101" pitchFamily="2" charset="-122"/>
            </a:endParaRP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endParaRPr lang="zh-CN" altLang="en-US"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讲解即可</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zh-CN" altLang="en-US" sz="1200" b="0" i="0" kern="120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a:solidFill>
                <a:schemeClr val="tx1"/>
              </a:solidFill>
              <a:effectLst/>
              <a:latin typeface="+mn-lt"/>
              <a:ea typeface="+mn-ea"/>
              <a:cs typeface="+mn-cs"/>
            </a:endParaRPr>
          </a:p>
          <a:p>
            <a:pPr eaLnBrk="1" hangingPunct="1"/>
            <a:endParaRPr lang="en-US" altLang="zh-CN" sz="1200" b="0" i="0" kern="1200">
              <a:solidFill>
                <a:schemeClr val="tx1"/>
              </a:solidFill>
              <a:effectLst/>
              <a:latin typeface="+mn-lt"/>
              <a:ea typeface="+mn-ea"/>
              <a:cs typeface="+mn-cs"/>
            </a:endParaRPr>
          </a:p>
          <a:p>
            <a:pPr eaLnBrk="1" hangingPunct="1"/>
            <a:r>
              <a:rPr lang="zh-CN" altLang="en-US" sz="1200" b="0" i="0" kern="1200">
                <a:solidFill>
                  <a:schemeClr val="tx1"/>
                </a:solidFill>
                <a:effectLst/>
                <a:latin typeface="+mn-lt"/>
                <a:ea typeface="+mn-ea"/>
                <a:cs typeface="+mn-cs"/>
              </a:rPr>
              <a:t>理解</a:t>
            </a:r>
            <a:endParaRPr lang="en-US" altLang="zh-CN" sz="1200" b="0" i="0" kern="1200">
              <a:solidFill>
                <a:schemeClr val="tx1"/>
              </a:solidFill>
              <a:effectLst/>
              <a:latin typeface="+mn-lt"/>
              <a:ea typeface="+mn-ea"/>
              <a:cs typeface="+mn-cs"/>
            </a:endParaRPr>
          </a:p>
          <a:p>
            <a:pPr eaLnBrk="1" hangingPunct="1"/>
            <a:r>
              <a:rPr lang="en-US" altLang="zh-CN" sz="1200" b="0" i="0" kern="1200">
                <a:solidFill>
                  <a:schemeClr val="tx1"/>
                </a:solidFill>
                <a:effectLst/>
                <a:latin typeface="+mn-lt"/>
                <a:ea typeface="+mn-ea"/>
                <a:cs typeface="+mn-cs"/>
              </a:rPr>
              <a:t>1.</a:t>
            </a:r>
            <a:r>
              <a:rPr kumimoji="1" lang="zh-CN" altLang="en-US" sz="1200" b="1">
                <a:solidFill>
                  <a:srgbClr val="0070C0"/>
                </a:solidFill>
                <a:latin typeface="+mn-ea"/>
              </a:rPr>
              <a:t>平均时间复杂度和最坏时间复杂度 和</a:t>
            </a:r>
            <a:r>
              <a:rPr kumimoji="1" lang="zh-CN" altLang="en-US" sz="1200" b="1" baseline="0">
                <a:solidFill>
                  <a:srgbClr val="0070C0"/>
                </a:solidFill>
                <a:latin typeface="+mn-ea"/>
              </a:rPr>
              <a:t> 前面给的时间复杂度公式是否一样 </a:t>
            </a:r>
            <a:r>
              <a:rPr kumimoji="1" lang="en-US" altLang="zh-CN" sz="1200" b="1" baseline="0">
                <a:solidFill>
                  <a:srgbClr val="0070C0"/>
                </a:solidFill>
                <a:latin typeface="+mn-ea"/>
              </a:rPr>
              <a:t>[</a:t>
            </a:r>
            <a:r>
              <a:rPr kumimoji="1" lang="zh-CN" altLang="en-US" sz="1200" b="1" baseline="0">
                <a:solidFill>
                  <a:srgbClr val="0070C0"/>
                </a:solidFill>
                <a:latin typeface="+mn-ea"/>
              </a:rPr>
              <a:t>待</a:t>
            </a:r>
            <a:r>
              <a:rPr kumimoji="1" lang="en-US" altLang="zh-CN" sz="1200" b="1" baseline="0">
                <a:solidFill>
                  <a:srgbClr val="0070C0"/>
                </a:solidFill>
                <a:latin typeface="+mn-ea"/>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空间复杂度这里我们就简介下</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a:solidFill>
                  <a:srgbClr val="0070C0"/>
                </a:solidFill>
                <a:latin typeface="楷体_GB2312" pitchFamily="49" charset="-122"/>
                <a:ea typeface="楷体_GB2312" pitchFamily="49" charset="-122"/>
              </a:rPr>
              <a:t>编程：思路</a:t>
            </a:r>
            <a:r>
              <a:rPr kumimoji="1" lang="en-US" altLang="zh-CN" sz="1200" b="1">
                <a:solidFill>
                  <a:srgbClr val="0070C0"/>
                </a:solidFill>
                <a:latin typeface="楷体_GB2312" pitchFamily="49" charset="-122"/>
                <a:ea typeface="楷体_GB2312" pitchFamily="49" charset="-122"/>
              </a:rPr>
              <a:t>(</a:t>
            </a:r>
            <a:r>
              <a:rPr kumimoji="1" lang="zh-CN" altLang="en-US" sz="1200" b="1">
                <a:solidFill>
                  <a:srgbClr val="0070C0"/>
                </a:solidFill>
                <a:latin typeface="楷体_GB2312" pitchFamily="49" charset="-122"/>
                <a:ea typeface="楷体_GB2312" pitchFamily="49" charset="-122"/>
              </a:rPr>
              <a:t>思想</a:t>
            </a:r>
            <a:r>
              <a:rPr kumimoji="1" lang="en-US" altLang="zh-CN" sz="1200" b="1">
                <a:solidFill>
                  <a:srgbClr val="0070C0"/>
                </a:solidFill>
                <a:latin typeface="楷体_GB2312" pitchFamily="49" charset="-122"/>
                <a:ea typeface="楷体_GB2312" pitchFamily="49" charset="-122"/>
              </a:rPr>
              <a:t>)-------&gt; </a:t>
            </a:r>
            <a:r>
              <a:rPr kumimoji="1" lang="zh-CN" altLang="en-US" sz="1200" b="1">
                <a:solidFill>
                  <a:srgbClr val="0070C0"/>
                </a:solidFill>
                <a:latin typeface="楷体_GB2312" pitchFamily="49" charset="-122"/>
                <a:ea typeface="楷体_GB2312" pitchFamily="49" charset="-122"/>
              </a:rPr>
              <a:t>代码</a:t>
            </a:r>
            <a:endParaRPr kumimoji="1" lang="en-US" altLang="zh-CN" sz="1200" b="1">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t>讲解思考参考高</a:t>
            </a:r>
            <a:endParaRPr lang="en-US" altLang="zh-CN"/>
          </a:p>
          <a:p>
            <a:pPr marL="0" marR="0" indent="0" algn="l" defTabSz="914400" rtl="0" eaLnBrk="1" fontAlgn="auto" latinLnBrk="0" hangingPunct="1">
              <a:lnSpc>
                <a:spcPct val="100000"/>
              </a:lnSpc>
              <a:spcBef>
                <a:spcPts val="0"/>
              </a:spcBef>
              <a:spcAft>
                <a:spcPts val="0"/>
              </a:spcAft>
              <a:buClrTx/>
              <a:buSzTx/>
              <a:buFontTx/>
              <a:buNone/>
              <a:defRPr/>
            </a:pPr>
            <a:r>
              <a:rPr lang="en-US" altLang="zh-CN"/>
              <a:t>//</a:t>
            </a:r>
            <a:r>
              <a:rPr lang="zh-CN" altLang="en-US"/>
              <a:t>代码如下</a:t>
            </a:r>
            <a:r>
              <a:rPr lang="en-US" altLang="zh-CN"/>
              <a:t>:</a:t>
            </a:r>
            <a:endParaRPr lang="en-US" altLang="zh-CN"/>
          </a:p>
          <a:p>
            <a:r>
              <a:rPr lang="en-US" altLang="zh-CN" sz="1200">
                <a:latin typeface="Arial" panose="020B0604020202020204" pitchFamily="34" charset="0"/>
                <a:cs typeface="Arial" panose="020B0604020202020204" pitchFamily="34" charset="0"/>
              </a:rPr>
              <a:t>public class BubbleSort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public static void main(String[] args)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TODO Auto-generated method stub</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数组</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//int[] arr = { 3, 9, -1, 10, 20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创建一个</a:t>
            </a:r>
            <a:r>
              <a:rPr lang="en-US" altLang="zh-CN" sz="1200">
                <a:latin typeface="Arial" panose="020B0604020202020204" pitchFamily="34" charset="0"/>
                <a:cs typeface="Arial" panose="020B0604020202020204" pitchFamily="34" charset="0"/>
              </a:rPr>
              <a:t>80000</a:t>
            </a:r>
            <a:r>
              <a:rPr lang="zh-CN" altLang="en-US" sz="1200">
                <a:latin typeface="Arial" panose="020B0604020202020204" pitchFamily="34" charset="0"/>
                <a:cs typeface="Arial" panose="020B0604020202020204" pitchFamily="34" charset="0"/>
              </a:rPr>
              <a:t>个随机数据的数组</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使用冒泡排序，时间大约</a:t>
            </a:r>
            <a:r>
              <a:rPr lang="en-US" altLang="zh-CN" sz="1200">
                <a:latin typeface="Arial" panose="020B0604020202020204" pitchFamily="34" charset="0"/>
                <a:cs typeface="Arial" panose="020B0604020202020204" pitchFamily="34" charset="0"/>
              </a:rPr>
              <a:t>13</a:t>
            </a:r>
            <a:r>
              <a:rPr lang="zh-CN" altLang="en-US" sz="1200">
                <a:latin typeface="Arial" panose="020B0604020202020204" pitchFamily="34" charset="0"/>
                <a:cs typeface="Arial" panose="020B0604020202020204" pitchFamily="34" charset="0"/>
              </a:rPr>
              <a:t>秒</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int[] arr = new int[8];</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for (int i = 0; i &lt; 8; i++)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arr[i] = (int) (Math.random() * 8000000); // </a:t>
            </a:r>
            <a:r>
              <a:rPr lang="zh-CN" altLang="en-US" sz="1200">
                <a:latin typeface="Arial" panose="020B0604020202020204" pitchFamily="34" charset="0"/>
                <a:cs typeface="Arial" panose="020B0604020202020204" pitchFamily="34" charset="0"/>
              </a:rPr>
              <a:t>生成一个</a:t>
            </a:r>
            <a:r>
              <a:rPr lang="en-US" altLang="zh-CN" sz="1200">
                <a:latin typeface="Arial" panose="020B0604020202020204" pitchFamily="34" charset="0"/>
                <a:cs typeface="Arial" panose="020B0604020202020204" pitchFamily="34" charset="0"/>
              </a:rPr>
              <a:t>[0,800000) </a:t>
            </a:r>
            <a:r>
              <a:rPr lang="zh-CN" altLang="en-US" sz="1200">
                <a:latin typeface="Arial" panose="020B0604020202020204" pitchFamily="34" charset="0"/>
                <a:cs typeface="Arial" panose="020B0604020202020204" pitchFamily="34" charset="0"/>
              </a:rPr>
              <a:t>的一个数</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System.out.println("</a:t>
            </a:r>
            <a:r>
              <a:rPr lang="zh-CN" altLang="en-US" sz="1200">
                <a:latin typeface="Arial" panose="020B0604020202020204" pitchFamily="34" charset="0"/>
                <a:cs typeface="Arial" panose="020B0604020202020204" pitchFamily="34" charset="0"/>
              </a:rPr>
              <a:t>排序前</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Date now = new Date();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SimpleDateFormat dateFormat = new SimpleDateFormat("yyyy-MM-dd HH:mm:ss");</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String date1 = dateFormat.format(now);</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System.out.println("</a:t>
            </a:r>
            <a:r>
              <a:rPr lang="zh-CN" altLang="en-US" sz="1200">
                <a:latin typeface="Arial" panose="020B0604020202020204" pitchFamily="34" charset="0"/>
                <a:cs typeface="Arial" panose="020B0604020202020204" pitchFamily="34" charset="0"/>
              </a:rPr>
              <a:t>排序前时间</a:t>
            </a:r>
            <a:r>
              <a:rPr lang="en-US" altLang="zh-CN" sz="1200">
                <a:latin typeface="Arial" panose="020B0604020202020204" pitchFamily="34" charset="0"/>
                <a:cs typeface="Arial" panose="020B0604020202020204" pitchFamily="34" charset="0"/>
              </a:rPr>
              <a:t>=" + date1); // </a:t>
            </a:r>
            <a:r>
              <a:rPr lang="zh-CN" altLang="en-US" sz="1200">
                <a:latin typeface="Arial" panose="020B0604020202020204" pitchFamily="34" charset="0"/>
                <a:cs typeface="Arial" panose="020B0604020202020204" pitchFamily="34" charset="0"/>
              </a:rPr>
              <a:t>输出时间</a:t>
            </a:r>
            <a:endParaRPr lang="zh-CN" altLang="en-US"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bubbleSort(arr); // </a:t>
            </a:r>
            <a:r>
              <a:rPr lang="zh-CN" altLang="en-US" sz="1200">
                <a:latin typeface="Arial" panose="020B0604020202020204" pitchFamily="34" charset="0"/>
                <a:cs typeface="Arial" panose="020B0604020202020204" pitchFamily="34" charset="0"/>
              </a:rPr>
              <a:t>冒泡排序</a:t>
            </a:r>
            <a:endParaRPr lang="zh-CN" altLang="en-US"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System.out.println("</a:t>
            </a:r>
            <a:r>
              <a:rPr lang="zh-CN" altLang="en-US" sz="1200">
                <a:latin typeface="Arial" panose="020B0604020202020204" pitchFamily="34" charset="0"/>
                <a:cs typeface="Arial" panose="020B0604020202020204" pitchFamily="34" charset="0"/>
              </a:rPr>
              <a:t>排序后</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Date now2 = new Date();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String date2 = dateFormat.format(now2);</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System.out.println("</a:t>
            </a:r>
            <a:r>
              <a:rPr lang="zh-CN" altLang="en-US" sz="1200">
                <a:latin typeface="Arial" panose="020B0604020202020204" pitchFamily="34" charset="0"/>
                <a:cs typeface="Arial" panose="020B0604020202020204" pitchFamily="34" charset="0"/>
              </a:rPr>
              <a:t>排序后时间</a:t>
            </a:r>
            <a:r>
              <a:rPr lang="en-US" altLang="zh-CN" sz="1200">
                <a:latin typeface="Arial" panose="020B0604020202020204" pitchFamily="34" charset="0"/>
                <a:cs typeface="Arial" panose="020B0604020202020204" pitchFamily="34" charset="0"/>
              </a:rPr>
              <a:t>=" + date2); // </a:t>
            </a:r>
            <a:r>
              <a:rPr lang="zh-CN" altLang="en-US" sz="1200">
                <a:latin typeface="Arial" panose="020B0604020202020204" pitchFamily="34" charset="0"/>
                <a:cs typeface="Arial" panose="020B0604020202020204" pitchFamily="34" charset="0"/>
              </a:rPr>
              <a:t>输出时间</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//System.out.println(Arrays.toString(arr));</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public static void bubbleSort(int[] arr) {</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for (int i = 0; i &lt; arr.length - 1; i++)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for (int j = 0; j &lt; arr.length - 1 - i; j++)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if (arr[j] &gt; arr[j + 1])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int temp = arr[j];</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arr[j] = arr[j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arr[j + 1] = temp;</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endParaRPr lang="zh-CN" altLang="en-US" sz="120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//java</a:t>
            </a:r>
            <a:r>
              <a:rPr lang="zh-CN" altLang="en-US">
                <a:ea typeface="宋体" panose="02010600030101010101" pitchFamily="2" charset="-122"/>
              </a:rPr>
              <a:t>代码</a:t>
            </a:r>
            <a:r>
              <a:rPr lang="en-US" altLang="zh-CN">
                <a:ea typeface="宋体" panose="02010600030101010101" pitchFamily="2" charset="-122"/>
              </a:rPr>
              <a:t>, </a:t>
            </a:r>
            <a:r>
              <a:rPr lang="zh-CN" altLang="en-US">
                <a:ea typeface="宋体" panose="02010600030101010101" pitchFamily="2" charset="-122"/>
              </a:rPr>
              <a:t>讲解的方法，可以逐步推导</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java.text.SimpleDateFormat;</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import java.util.Date;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SelectSort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int[] arr = {101, 34, 119, 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a:t>
            </a:r>
            <a:r>
              <a:rPr lang="en-US" altLang="zh-CN">
                <a:ea typeface="宋体" panose="02010600030101010101" pitchFamily="2" charset="-122"/>
              </a:rPr>
              <a:t>80000</a:t>
            </a:r>
            <a:r>
              <a:rPr lang="zh-CN" altLang="en-US">
                <a:ea typeface="宋体" panose="02010600030101010101" pitchFamily="2" charset="-122"/>
              </a:rPr>
              <a:t>个随机数据的数组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使用选择排序，时间缩短很多，大概</a:t>
            </a:r>
            <a:r>
              <a:rPr lang="en-US" altLang="zh-CN">
                <a:ea typeface="宋体" panose="02010600030101010101" pitchFamily="2" charset="-122"/>
              </a:rPr>
              <a:t>3</a:t>
            </a:r>
            <a:r>
              <a:rPr lang="zh-CN" altLang="en-US">
                <a:ea typeface="宋体" panose="02010600030101010101" pitchFamily="2" charset="-122"/>
              </a:rPr>
              <a:t>秒</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int[] arr = new int[80000];</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80000; i++) {</a:t>
            </a:r>
            <a:endParaRPr lang="en-US" altLang="zh-CN">
              <a:ea typeface="宋体" panose="02010600030101010101" pitchFamily="2" charset="-122"/>
            </a:endParaRPr>
          </a:p>
          <a:p>
            <a:pPr eaLnBrk="1" hangingPunct="1"/>
            <a:r>
              <a:rPr lang="en-US" altLang="zh-CN">
                <a:ea typeface="宋体" panose="02010600030101010101" pitchFamily="2" charset="-122"/>
              </a:rPr>
              <a:t>			arr[i] = (int) (Math.random() * 8000000); // </a:t>
            </a:r>
            <a:r>
              <a:rPr lang="zh-CN" altLang="en-US">
                <a:ea typeface="宋体" panose="02010600030101010101" pitchFamily="2" charset="-122"/>
              </a:rPr>
              <a:t>生成一个</a:t>
            </a:r>
            <a:r>
              <a:rPr lang="en-US" altLang="zh-CN">
                <a:ea typeface="宋体" panose="02010600030101010101" pitchFamily="2" charset="-122"/>
              </a:rPr>
              <a:t>[0,800000) </a:t>
            </a:r>
            <a:r>
              <a:rPr lang="zh-CN" altLang="en-US">
                <a:ea typeface="宋体" panose="02010600030101010101" pitchFamily="2" charset="-122"/>
              </a:rPr>
              <a:t>的一个数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 = new Date();</a:t>
            </a:r>
            <a:endParaRPr lang="en-US" altLang="zh-CN">
              <a:ea typeface="宋体" panose="02010600030101010101" pitchFamily="2" charset="-122"/>
            </a:endParaRPr>
          </a:p>
          <a:p>
            <a:pPr eaLnBrk="1" hangingPunct="1"/>
            <a:r>
              <a:rPr lang="en-US" altLang="zh-CN">
                <a:ea typeface="宋体" panose="02010600030101010101" pitchFamily="2" charset="-122"/>
              </a:rPr>
              <a:t>		SimpleDateFormat dateFormat = new SimpleDateFormat("yyyy-MM-dd HH:mm:ss");</a:t>
            </a:r>
            <a:endParaRPr lang="en-US" altLang="zh-CN">
              <a:ea typeface="宋体" panose="02010600030101010101" pitchFamily="2" charset="-122"/>
            </a:endParaRPr>
          </a:p>
          <a:p>
            <a:pPr eaLnBrk="1" hangingPunct="1"/>
            <a:r>
              <a:rPr lang="en-US" altLang="zh-CN">
                <a:ea typeface="宋体" panose="02010600030101010101" pitchFamily="2" charset="-122"/>
              </a:rPr>
              <a:t>		String date1 = dateFormat.format(now);</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排序前时间</a:t>
            </a:r>
            <a:r>
              <a:rPr lang="en-US" altLang="zh-CN">
                <a:ea typeface="宋体" panose="02010600030101010101" pitchFamily="2" charset="-122"/>
              </a:rPr>
              <a:t>=" + date1);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我们发现规律</a:t>
            </a:r>
            <a:r>
              <a:rPr lang="en-US" altLang="zh-CN">
                <a:ea typeface="宋体" panose="02010600030101010101" pitchFamily="2" charset="-122"/>
              </a:rPr>
              <a:t>,</a:t>
            </a:r>
            <a:r>
              <a:rPr lang="zh-CN" altLang="en-US">
                <a:ea typeface="宋体" panose="02010600030101010101" pitchFamily="2" charset="-122"/>
              </a:rPr>
              <a:t>调用选择排序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selectSort(arr);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now2 = new Date();</a:t>
            </a:r>
            <a:endParaRPr lang="en-US" altLang="zh-CN">
              <a:ea typeface="宋体" panose="02010600030101010101" pitchFamily="2" charset="-122"/>
            </a:endParaRPr>
          </a:p>
          <a:p>
            <a:pPr eaLnBrk="1" hangingPunct="1"/>
            <a:r>
              <a:rPr lang="en-US" altLang="zh-CN">
                <a:ea typeface="宋体" panose="02010600030101010101" pitchFamily="2" charset="-122"/>
              </a:rPr>
              <a:t>		String date2 = dateFormat.format(now2);</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排序后时间</a:t>
            </a:r>
            <a:r>
              <a:rPr lang="en-US" altLang="zh-CN">
                <a:ea typeface="宋体" panose="02010600030101010101" pitchFamily="2" charset="-122"/>
              </a:rPr>
              <a:t>=" + date2);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//System.out.println(Arrays.toString(arr));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selectSort(int[] arr)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for (int i = 0; i &lt; arr.length - 1; i++) {</a:t>
            </a:r>
            <a:endParaRPr lang="en-US" altLang="zh-CN">
              <a:ea typeface="宋体" panose="02010600030101010101" pitchFamily="2" charset="-122"/>
            </a:endParaRPr>
          </a:p>
          <a:p>
            <a:pPr eaLnBrk="1" hangingPunct="1"/>
            <a:r>
              <a:rPr lang="en-US" altLang="zh-CN">
                <a:ea typeface="宋体" panose="02010600030101010101" pitchFamily="2" charset="-122"/>
              </a:rPr>
              <a:t>			int min = arr[i];</a:t>
            </a:r>
            <a:endParaRPr lang="en-US" altLang="zh-CN">
              <a:ea typeface="宋体" panose="02010600030101010101" pitchFamily="2" charset="-122"/>
            </a:endParaRPr>
          </a:p>
          <a:p>
            <a:pPr eaLnBrk="1" hangingPunct="1"/>
            <a:r>
              <a:rPr lang="en-US" altLang="zh-CN">
                <a:ea typeface="宋体" panose="02010600030101010101" pitchFamily="2" charset="-122"/>
              </a:rPr>
              <a:t>			int minIndex = i;</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j = i + 1; j &lt; arr.length; j++) {</a:t>
            </a:r>
            <a:endParaRPr lang="en-US" altLang="zh-CN">
              <a:ea typeface="宋体" panose="02010600030101010101" pitchFamily="2" charset="-122"/>
            </a:endParaRPr>
          </a:p>
          <a:p>
            <a:pPr eaLnBrk="1" hangingPunct="1"/>
            <a:r>
              <a:rPr lang="en-US" altLang="zh-CN">
                <a:ea typeface="宋体" panose="02010600030101010101" pitchFamily="2" charset="-122"/>
              </a:rPr>
              <a:t>				if (min &gt; arr[j]) { // </a:t>
            </a:r>
            <a:r>
              <a:rPr lang="zh-CN" altLang="en-US">
                <a:ea typeface="宋体" panose="02010600030101010101" pitchFamily="2" charset="-122"/>
              </a:rPr>
              <a:t>说明</a:t>
            </a:r>
            <a:r>
              <a:rPr lang="en-US" altLang="zh-CN">
                <a:ea typeface="宋体" panose="02010600030101010101" pitchFamily="2" charset="-122"/>
              </a:rPr>
              <a:t>min</a:t>
            </a:r>
            <a:r>
              <a:rPr lang="zh-CN" altLang="en-US">
                <a:ea typeface="宋体" panose="02010600030101010101" pitchFamily="2" charset="-122"/>
              </a:rPr>
              <a:t>不是真的最小值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min = arr[j]; // </a:t>
            </a:r>
            <a:r>
              <a:rPr lang="zh-CN" altLang="en-US">
                <a:ea typeface="宋体" panose="02010600030101010101" pitchFamily="2" charset="-122"/>
              </a:rPr>
              <a:t>重置</a:t>
            </a:r>
            <a:r>
              <a:rPr lang="en-US" altLang="zh-CN">
                <a:ea typeface="宋体" panose="02010600030101010101" pitchFamily="2" charset="-122"/>
              </a:rPr>
              <a:t>min</a:t>
            </a:r>
            <a:endParaRPr lang="en-US" altLang="zh-CN">
              <a:ea typeface="宋体" panose="02010600030101010101" pitchFamily="2" charset="-122"/>
            </a:endParaRPr>
          </a:p>
          <a:p>
            <a:pPr eaLnBrk="1" hangingPunct="1"/>
            <a:r>
              <a:rPr lang="en-US" altLang="zh-CN">
                <a:ea typeface="宋体" panose="02010600030101010101" pitchFamily="2" charset="-122"/>
              </a:rPr>
              <a:t>					minIndex = j; // </a:t>
            </a:r>
            <a:r>
              <a:rPr lang="zh-CN" altLang="en-US">
                <a:ea typeface="宋体" panose="02010600030101010101" pitchFamily="2" charset="-122"/>
              </a:rPr>
              <a:t>重置</a:t>
            </a:r>
            <a:r>
              <a:rPr lang="en-US" altLang="zh-CN">
                <a:ea typeface="宋体" panose="02010600030101010101" pitchFamily="2" charset="-122"/>
              </a:rPr>
              <a:t>minIndex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判断是否需要交换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(minIndex != i) {</a:t>
            </a:r>
            <a:endParaRPr lang="en-US" altLang="zh-CN">
              <a:ea typeface="宋体" panose="02010600030101010101" pitchFamily="2" charset="-122"/>
            </a:endParaRPr>
          </a:p>
          <a:p>
            <a:pPr eaLnBrk="1" hangingPunct="1"/>
            <a:r>
              <a:rPr lang="en-US" altLang="zh-CN">
                <a:ea typeface="宋体" panose="02010600030101010101" pitchFamily="2" charset="-122"/>
              </a:rPr>
              <a:t>				arr[minIndex] = arr[i];</a:t>
            </a:r>
            <a:endParaRPr lang="en-US" altLang="zh-CN">
              <a:ea typeface="宋体" panose="02010600030101010101" pitchFamily="2" charset="-122"/>
            </a:endParaRPr>
          </a:p>
          <a:p>
            <a:pPr eaLnBrk="1" hangingPunct="1"/>
            <a:r>
              <a:rPr lang="en-US" altLang="zh-CN">
                <a:ea typeface="宋体" panose="02010600030101010101" pitchFamily="2" charset="-122"/>
              </a:rPr>
              <a:t>				arr[i] = min;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println(s"</a:t>
            </a:r>
            <a:r>
              <a:rPr lang="zh-CN" altLang="en-US">
                <a:ea typeface="宋体" panose="02010600030101010101" pitchFamily="2" charset="-122"/>
              </a:rPr>
              <a:t>第</a:t>
            </a:r>
            <a:r>
              <a:rPr lang="en-US" altLang="zh-CN">
                <a:ea typeface="宋体" panose="02010600030101010101" pitchFamily="2" charset="-122"/>
              </a:rPr>
              <a:t>${i+1}</a:t>
            </a:r>
            <a:r>
              <a:rPr lang="zh-CN" altLang="en-US">
                <a:ea typeface="宋体" panose="02010600030101010101" pitchFamily="2" charset="-122"/>
              </a:rPr>
              <a:t>轮结束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以前的</a:t>
            </a:r>
            <a:r>
              <a:rPr lang="en-US" altLang="zh-CN">
                <a:ea typeface="宋体" panose="02010600030101010101" pitchFamily="2" charset="-122"/>
              </a:rPr>
              <a:t>s</a:t>
            </a:r>
            <a:r>
              <a:rPr lang="zh-CN" altLang="en-US">
                <a:ea typeface="宋体" panose="02010600030101010101" pitchFamily="2" charset="-122"/>
              </a:rPr>
              <a:t>代码的逐步推导讲解方式，比较好理解</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def main(args: Array[String]): Unit = {</a:t>
            </a:r>
            <a:endParaRPr lang="en-US" altLang="zh-CN">
              <a:ea typeface="宋体" panose="02010600030101010101" pitchFamily="2" charset="-122"/>
            </a:endParaRPr>
          </a:p>
          <a:p>
            <a:pPr eaLnBrk="1" hangingPunct="1"/>
            <a:r>
              <a:rPr lang="en-US" altLang="zh-CN">
                <a:ea typeface="宋体" panose="02010600030101010101" pitchFamily="2" charset="-122"/>
              </a:rPr>
              <a:t>    //var arr = Array(101, 34, 119, 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val random = new util.Random()</a:t>
            </a:r>
            <a:endParaRPr lang="en-US" altLang="zh-CN">
              <a:ea typeface="宋体" panose="02010600030101010101" pitchFamily="2" charset="-122"/>
            </a:endParaRPr>
          </a:p>
          <a:p>
            <a:pPr eaLnBrk="1" hangingPunct="1"/>
            <a:r>
              <a:rPr lang="en-US" altLang="zh-CN">
                <a:ea typeface="宋体" panose="02010600030101010101" pitchFamily="2" charset="-122"/>
              </a:rPr>
              <a:t>    val arr = new Array[Int](80000)</a:t>
            </a:r>
            <a:endParaRPr lang="en-US" altLang="zh-CN">
              <a:ea typeface="宋体" panose="02010600030101010101" pitchFamily="2" charset="-122"/>
            </a:endParaRPr>
          </a:p>
          <a:p>
            <a:pPr eaLnBrk="1" hangingPunct="1"/>
            <a:r>
              <a:rPr lang="en-US" altLang="zh-CN">
                <a:ea typeface="宋体" panose="02010600030101010101" pitchFamily="2" charset="-122"/>
              </a:rPr>
              <a:t>    for (i &lt;- 0 until 80000) { //</a:t>
            </a:r>
            <a:r>
              <a:rPr lang="zh-CN" altLang="en-US">
                <a:ea typeface="宋体" panose="02010600030101010101" pitchFamily="2" charset="-122"/>
              </a:rPr>
              <a:t>循环的生成随机数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 = random.nextInt(8000000)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now: Date = new Date()</a:t>
            </a:r>
            <a:endParaRPr lang="en-US" altLang="zh-CN">
              <a:ea typeface="宋体" panose="02010600030101010101" pitchFamily="2" charset="-122"/>
            </a:endParaRPr>
          </a:p>
          <a:p>
            <a:pPr eaLnBrk="1" hangingPunct="1"/>
            <a:r>
              <a:rPr lang="en-US" altLang="zh-CN">
                <a:ea typeface="宋体" panose="02010600030101010101" pitchFamily="2" charset="-122"/>
              </a:rPr>
              <a:t>    val dateFormat: SimpleDateFormat =</a:t>
            </a:r>
            <a:endParaRPr lang="en-US" altLang="zh-CN">
              <a:ea typeface="宋体" panose="02010600030101010101" pitchFamily="2" charset="-122"/>
            </a:endParaRPr>
          </a:p>
          <a:p>
            <a:pPr eaLnBrk="1" hangingPunct="1"/>
            <a:r>
              <a:rPr lang="en-US" altLang="zh-CN">
                <a:ea typeface="宋体" panose="02010600030101010101" pitchFamily="2" charset="-122"/>
              </a:rPr>
              <a:t>      new SimpleDateFormat("yyyy-MM-dd HH:mm:ss")</a:t>
            </a:r>
            <a:endParaRPr lang="en-US" altLang="zh-CN">
              <a:ea typeface="宋体" panose="02010600030101010101" pitchFamily="2" charset="-122"/>
            </a:endParaRPr>
          </a:p>
          <a:p>
            <a:pPr eaLnBrk="1" hangingPunct="1"/>
            <a:r>
              <a:rPr lang="en-US" altLang="zh-CN">
                <a:ea typeface="宋体" panose="02010600030101010101" pitchFamily="2" charset="-122"/>
              </a:rPr>
              <a:t>    val date = dateFormat.format(now)</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排序前时间</a:t>
            </a:r>
            <a:r>
              <a:rPr lang="en-US" altLang="zh-CN">
                <a:ea typeface="宋体" panose="02010600030101010101" pitchFamily="2" charset="-122"/>
              </a:rPr>
              <a:t>=" + date)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我们发现规律</a:t>
            </a:r>
            <a:r>
              <a:rPr lang="en-US" altLang="zh-CN">
                <a:ea typeface="宋体" panose="02010600030101010101" pitchFamily="2" charset="-122"/>
              </a:rPr>
              <a:t>,</a:t>
            </a:r>
            <a:r>
              <a:rPr lang="zh-CN" altLang="en-US">
                <a:ea typeface="宋体" panose="02010600030101010101" pitchFamily="2" charset="-122"/>
              </a:rPr>
              <a:t>调用选择排序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selectSort(arr)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val now2: Date = new Date()</a:t>
            </a:r>
            <a:endParaRPr lang="en-US" altLang="zh-CN">
              <a:ea typeface="宋体" panose="02010600030101010101" pitchFamily="2" charset="-122"/>
            </a:endParaRPr>
          </a:p>
          <a:p>
            <a:pPr eaLnBrk="1" hangingPunct="1"/>
            <a:r>
              <a:rPr lang="en-US" altLang="zh-CN">
                <a:ea typeface="宋体" panose="02010600030101010101" pitchFamily="2" charset="-122"/>
              </a:rPr>
              <a:t>    val date2 = dateFormat.format(now2)</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排序后时间</a:t>
            </a:r>
            <a:r>
              <a:rPr lang="en-US" altLang="zh-CN">
                <a:ea typeface="宋体" panose="02010600030101010101" pitchFamily="2" charset="-122"/>
              </a:rPr>
              <a:t>=" + date2)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我们看一下排序的一个演变过程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第</a:t>
            </a:r>
            <a:r>
              <a:rPr lang="en-US" altLang="zh-CN">
                <a:ea typeface="宋体" panose="02010600030101010101" pitchFamily="2" charset="-122"/>
              </a:rPr>
              <a:t>1</a:t>
            </a:r>
            <a:r>
              <a:rPr lang="zh-CN" altLang="en-US">
                <a:ea typeface="宋体" panose="02010600030101010101" pitchFamily="2" charset="-122"/>
              </a:rPr>
              <a:t>轮排序 </a:t>
            </a:r>
            <a:r>
              <a:rPr lang="en-US" altLang="zh-CN">
                <a:ea typeface="宋体" panose="02010600030101010101" pitchFamily="2" charset="-122"/>
              </a:rPr>
              <a:t>(101, 34, 119, 1) =&gt; (1, 34, 119, 101)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var min = arr(0)</a:t>
            </a:r>
            <a:endParaRPr lang="en-US" altLang="zh-CN">
              <a:ea typeface="宋体" panose="02010600030101010101" pitchFamily="2" charset="-122"/>
            </a:endParaRPr>
          </a:p>
          <a:p>
            <a:pPr eaLnBrk="1" hangingPunct="1"/>
            <a:r>
              <a:rPr lang="en-US" altLang="zh-CN">
                <a:ea typeface="宋体" panose="02010600030101010101" pitchFamily="2" charset="-122"/>
              </a:rPr>
              <a:t>    var minIndex = 0</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(j &lt;- (0 + 1) until arr.length) {</a:t>
            </a:r>
            <a:endParaRPr lang="en-US" altLang="zh-CN">
              <a:ea typeface="宋体" panose="02010600030101010101" pitchFamily="2" charset="-122"/>
            </a:endParaRPr>
          </a:p>
          <a:p>
            <a:pPr eaLnBrk="1" hangingPunct="1"/>
            <a:r>
              <a:rPr lang="en-US" altLang="zh-CN">
                <a:ea typeface="宋体" panose="02010600030101010101" pitchFamily="2" charset="-122"/>
              </a:rPr>
              <a:t>      if (min &gt; arr(j)) { // </a:t>
            </a:r>
            <a:r>
              <a:rPr lang="zh-CN" altLang="en-US">
                <a:ea typeface="宋体" panose="02010600030101010101" pitchFamily="2" charset="-122"/>
              </a:rPr>
              <a:t>说明</a:t>
            </a:r>
            <a:r>
              <a:rPr lang="en-US" altLang="zh-CN">
                <a:ea typeface="宋体" panose="02010600030101010101" pitchFamily="2" charset="-122"/>
              </a:rPr>
              <a:t>min</a:t>
            </a:r>
            <a:r>
              <a:rPr lang="zh-CN" altLang="en-US">
                <a:ea typeface="宋体" panose="02010600030101010101" pitchFamily="2" charset="-122"/>
              </a:rPr>
              <a:t>不是真的最小值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min = arr(j) // </a:t>
            </a:r>
            <a:r>
              <a:rPr lang="zh-CN" altLang="en-US">
                <a:ea typeface="宋体" panose="02010600030101010101" pitchFamily="2" charset="-122"/>
              </a:rPr>
              <a:t>重置</a:t>
            </a:r>
            <a:r>
              <a:rPr lang="en-US" altLang="zh-CN">
                <a:ea typeface="宋体" panose="02010600030101010101" pitchFamily="2" charset="-122"/>
              </a:rPr>
              <a:t>min</a:t>
            </a:r>
            <a:endParaRPr lang="en-US" altLang="zh-CN">
              <a:ea typeface="宋体" panose="02010600030101010101" pitchFamily="2" charset="-122"/>
            </a:endParaRPr>
          </a:p>
          <a:p>
            <a:pPr eaLnBrk="1" hangingPunct="1"/>
            <a:r>
              <a:rPr lang="en-US" altLang="zh-CN">
                <a:ea typeface="宋体" panose="02010600030101010101" pitchFamily="2" charset="-122"/>
              </a:rPr>
              <a:t>        minIndex = j // </a:t>
            </a:r>
            <a:r>
              <a:rPr lang="zh-CN" altLang="en-US">
                <a:ea typeface="宋体" panose="02010600030101010101" pitchFamily="2" charset="-122"/>
              </a:rPr>
              <a:t>重置</a:t>
            </a:r>
            <a:r>
              <a:rPr lang="en-US" altLang="zh-CN">
                <a:ea typeface="宋体" panose="02010600030101010101" pitchFamily="2" charset="-122"/>
              </a:rPr>
              <a:t>minIndex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判断是否需要交换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(minIndex != 0) {</a:t>
            </a:r>
            <a:endParaRPr lang="en-US" altLang="zh-CN">
              <a:ea typeface="宋体" panose="02010600030101010101" pitchFamily="2" charset="-122"/>
            </a:endParaRPr>
          </a:p>
          <a:p>
            <a:pPr eaLnBrk="1" hangingPunct="1"/>
            <a:r>
              <a:rPr lang="en-US" altLang="zh-CN">
                <a:ea typeface="宋体" panose="02010600030101010101" pitchFamily="2" charset="-122"/>
              </a:rPr>
              <a:t>      arr(minIndex) = arr(0)</a:t>
            </a:r>
            <a:endParaRPr lang="en-US" altLang="zh-CN">
              <a:ea typeface="宋体" panose="02010600030101010101" pitchFamily="2" charset="-122"/>
            </a:endParaRPr>
          </a:p>
          <a:p>
            <a:pPr eaLnBrk="1" hangingPunct="1"/>
            <a:r>
              <a:rPr lang="en-US" altLang="zh-CN">
                <a:ea typeface="宋体" panose="02010600030101010101" pitchFamily="2" charset="-122"/>
              </a:rPr>
              <a:t>      arr(0) = min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第</a:t>
            </a:r>
            <a:r>
              <a:rPr lang="en-US" altLang="zh-CN">
                <a:ea typeface="宋体" panose="02010600030101010101" pitchFamily="2" charset="-122"/>
              </a:rPr>
              <a:t>1</a:t>
            </a:r>
            <a:r>
              <a:rPr lang="zh-CN" altLang="en-US">
                <a:ea typeface="宋体" panose="02010600030101010101" pitchFamily="2" charset="-122"/>
              </a:rPr>
              <a:t>轮结束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轮排序 </a:t>
            </a:r>
            <a:r>
              <a:rPr lang="en-US" altLang="zh-CN">
                <a:ea typeface="宋体" panose="02010600030101010101" pitchFamily="2" charset="-122"/>
              </a:rPr>
              <a:t>(1, 34, 119, 101) =&gt; (1, 34, 119, 101)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min = arr(1)</a:t>
            </a:r>
            <a:endParaRPr lang="en-US" altLang="zh-CN">
              <a:ea typeface="宋体" panose="02010600030101010101" pitchFamily="2" charset="-122"/>
            </a:endParaRPr>
          </a:p>
          <a:p>
            <a:pPr eaLnBrk="1" hangingPunct="1"/>
            <a:r>
              <a:rPr lang="en-US" altLang="zh-CN">
                <a:ea typeface="宋体" panose="02010600030101010101" pitchFamily="2" charset="-122"/>
              </a:rPr>
              <a:t>    minIndex = 1</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(j &lt;- (1 + 1) until arr.length) {</a:t>
            </a:r>
            <a:endParaRPr lang="en-US" altLang="zh-CN">
              <a:ea typeface="宋体" panose="02010600030101010101" pitchFamily="2" charset="-122"/>
            </a:endParaRPr>
          </a:p>
          <a:p>
            <a:pPr eaLnBrk="1" hangingPunct="1"/>
            <a:r>
              <a:rPr lang="en-US" altLang="zh-CN">
                <a:ea typeface="宋体" panose="02010600030101010101" pitchFamily="2" charset="-122"/>
              </a:rPr>
              <a:t>      if (min &gt; arr(j)) { // </a:t>
            </a:r>
            <a:r>
              <a:rPr lang="zh-CN" altLang="en-US">
                <a:ea typeface="宋体" panose="02010600030101010101" pitchFamily="2" charset="-122"/>
              </a:rPr>
              <a:t>说明</a:t>
            </a:r>
            <a:r>
              <a:rPr lang="en-US" altLang="zh-CN">
                <a:ea typeface="宋体" panose="02010600030101010101" pitchFamily="2" charset="-122"/>
              </a:rPr>
              <a:t>min</a:t>
            </a:r>
            <a:r>
              <a:rPr lang="zh-CN" altLang="en-US">
                <a:ea typeface="宋体" panose="02010600030101010101" pitchFamily="2" charset="-122"/>
              </a:rPr>
              <a:t>不是真的最小值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min = arr(j) // </a:t>
            </a:r>
            <a:r>
              <a:rPr lang="zh-CN" altLang="en-US">
                <a:ea typeface="宋体" panose="02010600030101010101" pitchFamily="2" charset="-122"/>
              </a:rPr>
              <a:t>重置</a:t>
            </a:r>
            <a:r>
              <a:rPr lang="en-US" altLang="zh-CN">
                <a:ea typeface="宋体" panose="02010600030101010101" pitchFamily="2" charset="-122"/>
              </a:rPr>
              <a:t>min</a:t>
            </a:r>
            <a:endParaRPr lang="en-US" altLang="zh-CN">
              <a:ea typeface="宋体" panose="02010600030101010101" pitchFamily="2" charset="-122"/>
            </a:endParaRPr>
          </a:p>
          <a:p>
            <a:pPr eaLnBrk="1" hangingPunct="1"/>
            <a:r>
              <a:rPr lang="en-US" altLang="zh-CN">
                <a:ea typeface="宋体" panose="02010600030101010101" pitchFamily="2" charset="-122"/>
              </a:rPr>
              <a:t>        minIndex = j // </a:t>
            </a:r>
            <a:r>
              <a:rPr lang="zh-CN" altLang="en-US">
                <a:ea typeface="宋体" panose="02010600030101010101" pitchFamily="2" charset="-122"/>
              </a:rPr>
              <a:t>重置</a:t>
            </a:r>
            <a:r>
              <a:rPr lang="en-US" altLang="zh-CN">
                <a:ea typeface="宋体" panose="02010600030101010101" pitchFamily="2" charset="-122"/>
              </a:rPr>
              <a:t>minIndex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判断是否需要交换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(minIndex != 1) {</a:t>
            </a:r>
            <a:endParaRPr lang="en-US" altLang="zh-CN">
              <a:ea typeface="宋体" panose="02010600030101010101" pitchFamily="2" charset="-122"/>
            </a:endParaRPr>
          </a:p>
          <a:p>
            <a:pPr eaLnBrk="1" hangingPunct="1"/>
            <a:r>
              <a:rPr lang="en-US" altLang="zh-CN">
                <a:ea typeface="宋体" panose="02010600030101010101" pitchFamily="2" charset="-122"/>
              </a:rPr>
              <a:t>      arr(minIndex) = arr(1)</a:t>
            </a:r>
            <a:endParaRPr lang="en-US" altLang="zh-CN">
              <a:ea typeface="宋体" panose="02010600030101010101" pitchFamily="2" charset="-122"/>
            </a:endParaRPr>
          </a:p>
          <a:p>
            <a:pPr eaLnBrk="1" hangingPunct="1"/>
            <a:r>
              <a:rPr lang="en-US" altLang="zh-CN">
                <a:ea typeface="宋体" panose="02010600030101010101" pitchFamily="2" charset="-122"/>
              </a:rPr>
              <a:t>      arr(1) = min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轮结束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轮排序 </a:t>
            </a:r>
            <a:r>
              <a:rPr lang="en-US" altLang="zh-CN">
                <a:ea typeface="宋体" panose="02010600030101010101" pitchFamily="2" charset="-122"/>
              </a:rPr>
              <a:t>(1, 34, 119, 101) =&gt; (1, 34, 101, 119)</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min = arr(2)</a:t>
            </a:r>
            <a:endParaRPr lang="en-US" altLang="zh-CN">
              <a:ea typeface="宋体" panose="02010600030101010101" pitchFamily="2" charset="-122"/>
            </a:endParaRPr>
          </a:p>
          <a:p>
            <a:pPr eaLnBrk="1" hangingPunct="1"/>
            <a:r>
              <a:rPr lang="en-US" altLang="zh-CN">
                <a:ea typeface="宋体" panose="02010600030101010101" pitchFamily="2" charset="-122"/>
              </a:rPr>
              <a:t>    minIndex = 2</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遍历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(j &lt;- (2 + 1) until arr.length) {</a:t>
            </a:r>
            <a:endParaRPr lang="en-US" altLang="zh-CN">
              <a:ea typeface="宋体" panose="02010600030101010101" pitchFamily="2" charset="-122"/>
            </a:endParaRPr>
          </a:p>
          <a:p>
            <a:pPr eaLnBrk="1" hangingPunct="1"/>
            <a:r>
              <a:rPr lang="en-US" altLang="zh-CN">
                <a:ea typeface="宋体" panose="02010600030101010101" pitchFamily="2" charset="-122"/>
              </a:rPr>
              <a:t>      if (min &gt; arr(j)) { // </a:t>
            </a:r>
            <a:r>
              <a:rPr lang="zh-CN" altLang="en-US">
                <a:ea typeface="宋体" panose="02010600030101010101" pitchFamily="2" charset="-122"/>
              </a:rPr>
              <a:t>说明</a:t>
            </a:r>
            <a:r>
              <a:rPr lang="en-US" altLang="zh-CN">
                <a:ea typeface="宋体" panose="02010600030101010101" pitchFamily="2" charset="-122"/>
              </a:rPr>
              <a:t>min</a:t>
            </a:r>
            <a:r>
              <a:rPr lang="zh-CN" altLang="en-US">
                <a:ea typeface="宋体" panose="02010600030101010101" pitchFamily="2" charset="-122"/>
              </a:rPr>
              <a:t>不是真的最小值</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min = arr(j) // </a:t>
            </a:r>
            <a:r>
              <a:rPr lang="zh-CN" altLang="en-US">
                <a:ea typeface="宋体" panose="02010600030101010101" pitchFamily="2" charset="-122"/>
              </a:rPr>
              <a:t>重置</a:t>
            </a:r>
            <a:r>
              <a:rPr lang="en-US" altLang="zh-CN">
                <a:ea typeface="宋体" panose="02010600030101010101" pitchFamily="2" charset="-122"/>
              </a:rPr>
              <a:t>min</a:t>
            </a:r>
            <a:endParaRPr lang="en-US" altLang="zh-CN">
              <a:ea typeface="宋体" panose="02010600030101010101" pitchFamily="2" charset="-122"/>
            </a:endParaRPr>
          </a:p>
          <a:p>
            <a:pPr eaLnBrk="1" hangingPunct="1"/>
            <a:r>
              <a:rPr lang="en-US" altLang="zh-CN">
                <a:ea typeface="宋体" panose="02010600030101010101" pitchFamily="2" charset="-122"/>
              </a:rPr>
              <a:t>        minIndex = j // </a:t>
            </a:r>
            <a:r>
              <a:rPr lang="zh-CN" altLang="en-US">
                <a:ea typeface="宋体" panose="02010600030101010101" pitchFamily="2" charset="-122"/>
              </a:rPr>
              <a:t>重置</a:t>
            </a:r>
            <a:r>
              <a:rPr lang="en-US" altLang="zh-CN">
                <a:ea typeface="宋体" panose="02010600030101010101" pitchFamily="2" charset="-122"/>
              </a:rPr>
              <a:t>minIndex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判断是否需要交换</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(minIndex != 2) {</a:t>
            </a:r>
            <a:endParaRPr lang="en-US" altLang="zh-CN">
              <a:ea typeface="宋体" panose="02010600030101010101" pitchFamily="2" charset="-122"/>
            </a:endParaRPr>
          </a:p>
          <a:p>
            <a:pPr eaLnBrk="1" hangingPunct="1"/>
            <a:r>
              <a:rPr lang="en-US" altLang="zh-CN">
                <a:ea typeface="宋体" panose="02010600030101010101" pitchFamily="2" charset="-122"/>
              </a:rPr>
              <a:t>      arr(minIndex) = arr(2)</a:t>
            </a:r>
            <a:endParaRPr lang="en-US" altLang="zh-CN">
              <a:ea typeface="宋体" panose="02010600030101010101" pitchFamily="2" charset="-122"/>
            </a:endParaRPr>
          </a:p>
          <a:p>
            <a:pPr eaLnBrk="1" hangingPunct="1"/>
            <a:r>
              <a:rPr lang="en-US" altLang="zh-CN">
                <a:ea typeface="宋体" panose="02010600030101010101" pitchFamily="2" charset="-122"/>
              </a:rPr>
              <a:t>      arr(2) = min</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轮结束</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Java</a:t>
            </a:r>
            <a:r>
              <a:rPr lang="zh-CN" altLang="en-US">
                <a:ea typeface="宋体" panose="02010600030101010101" pitchFamily="2" charset="-122"/>
              </a:rPr>
              <a:t>的代码如下</a:t>
            </a:r>
            <a:r>
              <a:rPr lang="en-US" altLang="zh-CN">
                <a:ea typeface="宋体" panose="02010600030101010101" pitchFamily="2" charset="-122"/>
              </a:rPr>
              <a:t>, </a:t>
            </a:r>
            <a:r>
              <a:rPr lang="zh-CN" altLang="en-US">
                <a:ea typeface="宋体" panose="02010600030101010101" pitchFamily="2" charset="-122"/>
              </a:rPr>
              <a:t>如果要看到排序的分步过程，参考</a:t>
            </a:r>
            <a:r>
              <a:rPr lang="zh-CN" altLang="en-US" baseline="0">
                <a:ea typeface="宋体" panose="02010600030101010101" pitchFamily="2" charset="-122"/>
              </a:rPr>
              <a:t> 深</a:t>
            </a:r>
            <a:r>
              <a:rPr lang="en-US" altLang="zh-CN" baseline="0">
                <a:ea typeface="宋体" panose="02010600030101010101" pitchFamily="2" charset="-122"/>
              </a:rPr>
              <a:t>-java-</a:t>
            </a:r>
            <a:r>
              <a:rPr lang="zh-CN" altLang="en-US" baseline="0">
                <a:ea typeface="宋体" panose="02010600030101010101" pitchFamily="2" charset="-122"/>
              </a:rPr>
              <a:t>冒泡</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//Java</a:t>
            </a:r>
            <a:r>
              <a:rPr lang="zh-CN" altLang="en-US">
                <a:ea typeface="宋体" panose="02010600030101010101" pitchFamily="2" charset="-122"/>
              </a:rPr>
              <a:t>最新代码</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java.text.SimpleDateFormat;</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import java.util.Date;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InsertSort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 TODO Auto-generated method stub</a:t>
            </a:r>
            <a:endParaRPr lang="en-US" altLang="zh-CN">
              <a:ea typeface="宋体" panose="02010600030101010101" pitchFamily="2" charset="-122"/>
            </a:endParaRPr>
          </a:p>
          <a:p>
            <a:pPr eaLnBrk="1" hangingPunct="1"/>
            <a:r>
              <a:rPr lang="en-US" altLang="zh-CN">
                <a:ea typeface="宋体" panose="02010600030101010101" pitchFamily="2" charset="-122"/>
              </a:rPr>
              <a:t>		// int[] arr = {101, 34, 119, 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a:t>
            </a:r>
            <a:r>
              <a:rPr lang="en-US" altLang="zh-CN">
                <a:ea typeface="宋体" panose="02010600030101010101" pitchFamily="2" charset="-122"/>
              </a:rPr>
              <a:t>80000</a:t>
            </a:r>
            <a:r>
              <a:rPr lang="zh-CN" altLang="en-US">
                <a:ea typeface="宋体" panose="02010600030101010101" pitchFamily="2" charset="-122"/>
              </a:rPr>
              <a:t>个随机数据的数组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使用插入排序，大概</a:t>
            </a:r>
            <a:r>
              <a:rPr lang="en-US" altLang="zh-CN">
                <a:ea typeface="宋体" panose="02010600030101010101" pitchFamily="2" charset="-122"/>
              </a:rPr>
              <a:t>3</a:t>
            </a:r>
            <a:r>
              <a:rPr lang="zh-CN" altLang="en-US">
                <a:ea typeface="宋体" panose="02010600030101010101" pitchFamily="2" charset="-122"/>
              </a:rPr>
              <a:t>秒和选择排序差不多</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int[] arr = new int[80000];</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80000; i++) {</a:t>
            </a:r>
            <a:endParaRPr lang="en-US" altLang="zh-CN">
              <a:ea typeface="宋体" panose="02010600030101010101" pitchFamily="2" charset="-122"/>
            </a:endParaRPr>
          </a:p>
          <a:p>
            <a:pPr eaLnBrk="1" hangingPunct="1"/>
            <a:r>
              <a:rPr lang="en-US" altLang="zh-CN">
                <a:ea typeface="宋体" panose="02010600030101010101" pitchFamily="2" charset="-122"/>
              </a:rPr>
              <a:t>			arr[i] = (int) (Math.random() * 8000000); // </a:t>
            </a:r>
            <a:r>
              <a:rPr lang="zh-CN" altLang="en-US">
                <a:ea typeface="宋体" panose="02010600030101010101" pitchFamily="2" charset="-122"/>
              </a:rPr>
              <a:t>生成一个</a:t>
            </a:r>
            <a:r>
              <a:rPr lang="en-US" altLang="zh-CN">
                <a:ea typeface="宋体" panose="02010600030101010101" pitchFamily="2" charset="-122"/>
              </a:rPr>
              <a:t>[0,800000) </a:t>
            </a:r>
            <a:r>
              <a:rPr lang="zh-CN" altLang="en-US">
                <a:ea typeface="宋体" panose="02010600030101010101" pitchFamily="2" charset="-122"/>
              </a:rPr>
              <a:t>的一个数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 = new Date();</a:t>
            </a:r>
            <a:endParaRPr lang="en-US" altLang="zh-CN">
              <a:ea typeface="宋体" panose="02010600030101010101" pitchFamily="2" charset="-122"/>
            </a:endParaRPr>
          </a:p>
          <a:p>
            <a:pPr eaLnBrk="1" hangingPunct="1"/>
            <a:r>
              <a:rPr lang="en-US" altLang="zh-CN">
                <a:ea typeface="宋体" panose="02010600030101010101" pitchFamily="2" charset="-122"/>
              </a:rPr>
              <a:t>		SimpleDateFormat dateFormat = new SimpleDateFormat("yyyy-MM-dd HH:mm:ss");</a:t>
            </a:r>
            <a:endParaRPr lang="en-US" altLang="zh-CN">
              <a:ea typeface="宋体" panose="02010600030101010101" pitchFamily="2" charset="-122"/>
            </a:endParaRPr>
          </a:p>
          <a:p>
            <a:pPr eaLnBrk="1" hangingPunct="1"/>
            <a:r>
              <a:rPr lang="en-US" altLang="zh-CN">
                <a:ea typeface="宋体" panose="02010600030101010101" pitchFamily="2" charset="-122"/>
              </a:rPr>
              <a:t>		String date1 = dateFormat.format(now);</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排序前时间</a:t>
            </a:r>
            <a:r>
              <a:rPr lang="en-US" altLang="zh-CN">
                <a:ea typeface="宋体" panose="02010600030101010101" pitchFamily="2" charset="-122"/>
              </a:rPr>
              <a:t>=" + date1);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insertSort(arr);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now2 = new Date();</a:t>
            </a:r>
            <a:endParaRPr lang="en-US" altLang="zh-CN">
              <a:ea typeface="宋体" panose="02010600030101010101" pitchFamily="2" charset="-122"/>
            </a:endParaRPr>
          </a:p>
          <a:p>
            <a:pPr eaLnBrk="1" hangingPunct="1"/>
            <a:r>
              <a:rPr lang="en-US" altLang="zh-CN">
                <a:ea typeface="宋体" panose="02010600030101010101" pitchFamily="2" charset="-122"/>
              </a:rPr>
              <a:t>		String date2 = dateFormat.format(now2);</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排序后时间</a:t>
            </a:r>
            <a:r>
              <a:rPr lang="en-US" altLang="zh-CN">
                <a:ea typeface="宋体" panose="02010600030101010101" pitchFamily="2" charset="-122"/>
              </a:rPr>
              <a:t>=" + date2);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insertSort(int[] arr)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for (int i = 1;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int insertVal = arr[i];</a:t>
            </a:r>
            <a:endParaRPr lang="en-US" altLang="zh-CN">
              <a:ea typeface="宋体" panose="02010600030101010101" pitchFamily="2" charset="-122"/>
            </a:endParaRPr>
          </a:p>
          <a:p>
            <a:pPr eaLnBrk="1" hangingPunct="1"/>
            <a:r>
              <a:rPr lang="en-US" altLang="zh-CN">
                <a:ea typeface="宋体" panose="02010600030101010101" pitchFamily="2" charset="-122"/>
              </a:rPr>
              <a:t>			int insertIndex = i - 1; // </a:t>
            </a:r>
            <a:r>
              <a:rPr lang="zh-CN" altLang="en-US">
                <a:ea typeface="宋体" panose="02010600030101010101" pitchFamily="2" charset="-122"/>
              </a:rPr>
              <a:t>表示有序表的最后这个元素的下标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还没找到位置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insertVal &lt; arr[insertIndex]) {</a:t>
            </a:r>
            <a:endParaRPr lang="en-US" altLang="zh-CN">
              <a:ea typeface="宋体" panose="02010600030101010101" pitchFamily="2" charset="-122"/>
            </a:endParaRPr>
          </a:p>
          <a:p>
            <a:pPr eaLnBrk="1" hangingPunct="1"/>
            <a:r>
              <a:rPr lang="en-US" altLang="zh-CN">
                <a:ea typeface="宋体" panose="02010600030101010101" pitchFamily="2" charset="-122"/>
              </a:rPr>
              <a:t>				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退出</a:t>
            </a:r>
            <a:r>
              <a:rPr lang="en-US" altLang="zh-CN">
                <a:ea typeface="宋体" panose="02010600030101010101" pitchFamily="2" charset="-122"/>
              </a:rPr>
              <a:t>while </a:t>
            </a:r>
            <a:r>
              <a:rPr lang="zh-CN" altLang="en-US">
                <a:ea typeface="宋体" panose="02010600030101010101" pitchFamily="2" charset="-122"/>
              </a:rPr>
              <a:t>说明插入的位置就找到了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//Java</a:t>
            </a:r>
            <a:r>
              <a:rPr lang="zh-CN" altLang="en-US">
                <a:ea typeface="宋体" panose="02010600030101010101" pitchFamily="2" charset="-122"/>
              </a:rPr>
              <a:t>代码结束</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//Scala</a:t>
            </a:r>
            <a:r>
              <a:rPr lang="zh-CN" altLang="en-US">
                <a:ea typeface="宋体" panose="02010600030101010101" pitchFamily="2" charset="-122"/>
              </a:rPr>
              <a:t>最新代码</a:t>
            </a:r>
            <a:r>
              <a:rPr lang="en-US" altLang="zh-CN">
                <a:ea typeface="宋体" panose="02010600030101010101" pitchFamily="2" charset="-122"/>
              </a:rPr>
              <a:t>, </a:t>
            </a:r>
            <a:r>
              <a:rPr lang="zh-CN" altLang="en-US">
                <a:ea typeface="宋体" panose="02010600030101010101" pitchFamily="2" charset="-122"/>
              </a:rPr>
              <a:t>主要参考一下讲解的顺序问题</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com.atguigu.temp.sort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java.text.SimpleDateFormat</a:t>
            </a:r>
            <a:endParaRPr lang="en-US" altLang="zh-CN">
              <a:ea typeface="宋体" panose="02010600030101010101" pitchFamily="2" charset="-122"/>
            </a:endParaRPr>
          </a:p>
          <a:p>
            <a:pPr eaLnBrk="1" hangingPunct="1"/>
            <a:r>
              <a:rPr lang="en-US" altLang="zh-CN">
                <a:ea typeface="宋体" panose="02010600030101010101" pitchFamily="2" charset="-122"/>
              </a:rPr>
              <a:t>import java.util.Date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object InsertSort {</a:t>
            </a:r>
            <a:endParaRPr lang="en-US" altLang="zh-CN">
              <a:ea typeface="宋体" panose="02010600030101010101" pitchFamily="2" charset="-122"/>
            </a:endParaRPr>
          </a:p>
          <a:p>
            <a:pPr eaLnBrk="1" hangingPunct="1"/>
            <a:r>
              <a:rPr lang="en-US" altLang="zh-CN">
                <a:ea typeface="宋体" panose="02010600030101010101" pitchFamily="2" charset="-122"/>
              </a:rPr>
              <a:t>  def main(args: Array[String]): Unit =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从小到大</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//val arr = Array(101, 34, 119, 1)</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val random = new util.Random()</a:t>
            </a:r>
            <a:endParaRPr lang="en-US" altLang="zh-CN">
              <a:ea typeface="宋体" panose="02010600030101010101" pitchFamily="2" charset="-122"/>
            </a:endParaRPr>
          </a:p>
          <a:p>
            <a:pPr eaLnBrk="1" hangingPunct="1"/>
            <a:r>
              <a:rPr lang="en-US" altLang="zh-CN">
                <a:ea typeface="宋体" panose="02010600030101010101" pitchFamily="2" charset="-122"/>
              </a:rPr>
              <a:t>    val arr = new Array[Int](8)</a:t>
            </a:r>
            <a:endParaRPr lang="en-US" altLang="zh-CN">
              <a:ea typeface="宋体" panose="02010600030101010101" pitchFamily="2" charset="-122"/>
            </a:endParaRPr>
          </a:p>
          <a:p>
            <a:pPr eaLnBrk="1" hangingPunct="1"/>
            <a:r>
              <a:rPr lang="en-US" altLang="zh-CN">
                <a:ea typeface="宋体" panose="02010600030101010101" pitchFamily="2" charset="-122"/>
              </a:rPr>
              <a:t>    for (i &lt;- 0 until 8) {</a:t>
            </a:r>
            <a:endParaRPr lang="en-US" altLang="zh-CN">
              <a:ea typeface="宋体" panose="02010600030101010101" pitchFamily="2" charset="-122"/>
            </a:endParaRPr>
          </a:p>
          <a:p>
            <a:pPr eaLnBrk="1" hangingPunct="1"/>
            <a:r>
              <a:rPr lang="en-US" altLang="zh-CN">
                <a:ea typeface="宋体" panose="02010600030101010101" pitchFamily="2" charset="-122"/>
              </a:rPr>
              <a:t>      arr(i) = random.nextInt(8000000)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val now: Date = new Date()</a:t>
            </a:r>
            <a:endParaRPr lang="en-US" altLang="zh-CN">
              <a:ea typeface="宋体" panose="02010600030101010101" pitchFamily="2" charset="-122"/>
            </a:endParaRPr>
          </a:p>
          <a:p>
            <a:pPr eaLnBrk="1" hangingPunct="1"/>
            <a:r>
              <a:rPr lang="en-US" altLang="zh-CN">
                <a:ea typeface="宋体" panose="02010600030101010101" pitchFamily="2" charset="-122"/>
              </a:rPr>
              <a:t>    val dateFormat: SimpleDateFormat =</a:t>
            </a:r>
            <a:endParaRPr lang="en-US" altLang="zh-CN">
              <a:ea typeface="宋体" panose="02010600030101010101" pitchFamily="2" charset="-122"/>
            </a:endParaRPr>
          </a:p>
          <a:p>
            <a:pPr eaLnBrk="1" hangingPunct="1"/>
            <a:r>
              <a:rPr lang="en-US" altLang="zh-CN">
                <a:ea typeface="宋体" panose="02010600030101010101" pitchFamily="2" charset="-122"/>
              </a:rPr>
              <a:t>      new SimpleDateFormat("yyyy-MM-dd HH:mm:ss")</a:t>
            </a:r>
            <a:endParaRPr lang="en-US" altLang="zh-CN">
              <a:ea typeface="宋体" panose="02010600030101010101" pitchFamily="2" charset="-122"/>
            </a:endParaRPr>
          </a:p>
          <a:p>
            <a:pPr eaLnBrk="1" hangingPunct="1"/>
            <a:r>
              <a:rPr lang="en-US" altLang="zh-CN">
                <a:ea typeface="宋体" panose="02010600030101010101" pitchFamily="2" charset="-122"/>
              </a:rPr>
              <a:t>    val date = dateFormat.format(now)</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排序前时间</a:t>
            </a:r>
            <a:r>
              <a:rPr lang="en-US" altLang="zh-CN">
                <a:ea typeface="宋体" panose="02010600030101010101" pitchFamily="2" charset="-122"/>
              </a:rPr>
              <a:t>=" + date)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println(arr.mkString("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insertSort(arr)</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val now2: Date = new Date()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val date2 = dateFormat.format(now2)</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排序后时间</a:t>
            </a:r>
            <a:r>
              <a:rPr lang="en-US" altLang="zh-CN">
                <a:ea typeface="宋体" panose="02010600030101010101" pitchFamily="2" charset="-122"/>
              </a:rPr>
              <a:t>=" + date2)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a:t>
            </a:r>
            <a:r>
              <a:rPr lang="en-US" altLang="zh-CN">
                <a:ea typeface="宋体" panose="02010600030101010101" pitchFamily="2" charset="-122"/>
              </a:rPr>
              <a:t>1</a:t>
            </a:r>
            <a:r>
              <a:rPr lang="zh-CN" altLang="en-US">
                <a:ea typeface="宋体" panose="02010600030101010101" pitchFamily="2" charset="-122"/>
              </a:rPr>
              <a:t>轮插入处理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var insertVal = arr(1)</a:t>
            </a:r>
            <a:endParaRPr lang="en-US" altLang="zh-CN">
              <a:ea typeface="宋体" panose="02010600030101010101" pitchFamily="2" charset="-122"/>
            </a:endParaRPr>
          </a:p>
          <a:p>
            <a:pPr eaLnBrk="1" hangingPunct="1"/>
            <a:r>
              <a:rPr lang="en-US" altLang="zh-CN">
                <a:ea typeface="宋体" panose="02010600030101010101" pitchFamily="2" charset="-122"/>
              </a:rPr>
              <a:t>    var insertIndex = 1 - 1 //</a:t>
            </a:r>
            <a:r>
              <a:rPr lang="zh-CN" altLang="en-US">
                <a:ea typeface="宋体" panose="02010600030101010101" pitchFamily="2" charset="-122"/>
              </a:rPr>
              <a:t>是有序列表的最后的索引位置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insertVal &lt; arr(insertIndex))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没有找到位置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退出循环后，就找到位置了，应当是 </a:t>
            </a:r>
            <a:r>
              <a:rPr lang="en-US" altLang="zh-CN">
                <a:ea typeface="宋体" panose="02010600030101010101" pitchFamily="2" charset="-122"/>
              </a:rPr>
              <a:t>insertIndex + 1</a:t>
            </a:r>
            <a:endParaRPr lang="en-US" altLang="zh-CN">
              <a:ea typeface="宋体" panose="02010600030101010101" pitchFamily="2" charset="-122"/>
            </a:endParaRPr>
          </a:p>
          <a:p>
            <a:pPr eaLnBrk="1" hangingPunct="1"/>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第</a:t>
            </a:r>
            <a:r>
              <a:rPr lang="en-US" altLang="zh-CN">
                <a:ea typeface="宋体" panose="02010600030101010101" pitchFamily="2" charset="-122"/>
              </a:rPr>
              <a:t>1</a:t>
            </a:r>
            <a:r>
              <a:rPr lang="zh-CN" altLang="en-US">
                <a:ea typeface="宋体" panose="02010600030101010101" pitchFamily="2" charset="-122"/>
              </a:rPr>
              <a:t>轮后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轮插入处理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insertVal = arr(2)</a:t>
            </a:r>
            <a:endParaRPr lang="en-US" altLang="zh-CN">
              <a:ea typeface="宋体" panose="02010600030101010101" pitchFamily="2" charset="-122"/>
            </a:endParaRPr>
          </a:p>
          <a:p>
            <a:pPr eaLnBrk="1" hangingPunct="1"/>
            <a:r>
              <a:rPr lang="en-US" altLang="zh-CN">
                <a:ea typeface="宋体" panose="02010600030101010101" pitchFamily="2" charset="-122"/>
              </a:rPr>
              <a:t>    insertIndex = 2 - 1 //</a:t>
            </a:r>
            <a:r>
              <a:rPr lang="zh-CN" altLang="en-US">
                <a:ea typeface="宋体" panose="02010600030101010101" pitchFamily="2" charset="-122"/>
              </a:rPr>
              <a:t>是有序列表的最后的索引位置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insertVal &lt; arr(insertIndex))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没有找到位置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退出循环后，就找到位置了，应当是 </a:t>
            </a:r>
            <a:r>
              <a:rPr lang="en-US" altLang="zh-CN">
                <a:ea typeface="宋体" panose="02010600030101010101" pitchFamily="2" charset="-122"/>
              </a:rPr>
              <a:t>insertIndex + 1</a:t>
            </a:r>
            <a:endParaRPr lang="en-US" altLang="zh-CN">
              <a:ea typeface="宋体" panose="02010600030101010101" pitchFamily="2" charset="-122"/>
            </a:endParaRPr>
          </a:p>
          <a:p>
            <a:pPr eaLnBrk="1" hangingPunct="1"/>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第</a:t>
            </a:r>
            <a:r>
              <a:rPr lang="en-US" altLang="zh-CN">
                <a:ea typeface="宋体" panose="02010600030101010101" pitchFamily="2" charset="-122"/>
              </a:rPr>
              <a:t>2</a:t>
            </a:r>
            <a:r>
              <a:rPr lang="zh-CN" altLang="en-US">
                <a:ea typeface="宋体" panose="02010600030101010101" pitchFamily="2" charset="-122"/>
              </a:rPr>
              <a:t>轮后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轮插入处理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insertVal = arr(3)</a:t>
            </a:r>
            <a:endParaRPr lang="en-US" altLang="zh-CN">
              <a:ea typeface="宋体" panose="02010600030101010101" pitchFamily="2" charset="-122"/>
            </a:endParaRPr>
          </a:p>
          <a:p>
            <a:pPr eaLnBrk="1" hangingPunct="1"/>
            <a:r>
              <a:rPr lang="en-US" altLang="zh-CN">
                <a:ea typeface="宋体" panose="02010600030101010101" pitchFamily="2" charset="-122"/>
              </a:rPr>
              <a:t>    insertIndex = 3 - 1 //</a:t>
            </a:r>
            <a:r>
              <a:rPr lang="zh-CN" altLang="en-US">
                <a:ea typeface="宋体" panose="02010600030101010101" pitchFamily="2" charset="-122"/>
              </a:rPr>
              <a:t>是有序列表的最后的索引位置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insertVal &lt; arr(insertIndex))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没有找到位置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退出循环后，就找到位置了，应当是 </a:t>
            </a:r>
            <a:r>
              <a:rPr lang="en-US" altLang="zh-CN">
                <a:ea typeface="宋体" panose="02010600030101010101" pitchFamily="2" charset="-122"/>
              </a:rPr>
              <a:t>insertIndex + 1</a:t>
            </a:r>
            <a:endParaRPr lang="en-US" altLang="zh-CN">
              <a:ea typeface="宋体" panose="02010600030101010101" pitchFamily="2" charset="-122"/>
            </a:endParaRPr>
          </a:p>
          <a:p>
            <a:pPr eaLnBrk="1" hangingPunct="1"/>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轮后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def insertSort(arr:Array[Int]): Unit = {</a:t>
            </a:r>
            <a:endParaRPr lang="en-US" altLang="zh-CN">
              <a:ea typeface="宋体" panose="02010600030101010101" pitchFamily="2" charset="-122"/>
            </a:endParaRPr>
          </a:p>
          <a:p>
            <a:pPr eaLnBrk="1" hangingPunct="1"/>
            <a:r>
              <a:rPr lang="en-US" altLang="zh-CN">
                <a:ea typeface="宋体" panose="02010600030101010101" pitchFamily="2" charset="-122"/>
              </a:rPr>
              <a:t>    for (i &lt;- 1 until arr.length ){</a:t>
            </a:r>
            <a:endParaRPr lang="en-US" altLang="zh-CN">
              <a:ea typeface="宋体" panose="02010600030101010101" pitchFamily="2" charset="-122"/>
            </a:endParaRPr>
          </a:p>
          <a:p>
            <a:pPr eaLnBrk="1" hangingPunct="1"/>
            <a:r>
              <a:rPr lang="en-US" altLang="zh-CN">
                <a:ea typeface="宋体" panose="02010600030101010101" pitchFamily="2" charset="-122"/>
              </a:rPr>
              <a:t>      var insertVal = arr(i)</a:t>
            </a:r>
            <a:endParaRPr lang="en-US" altLang="zh-CN">
              <a:ea typeface="宋体" panose="02010600030101010101" pitchFamily="2" charset="-122"/>
            </a:endParaRPr>
          </a:p>
          <a:p>
            <a:pPr eaLnBrk="1" hangingPunct="1"/>
            <a:r>
              <a:rPr lang="en-US" altLang="zh-CN">
                <a:ea typeface="宋体" panose="02010600030101010101" pitchFamily="2" charset="-122"/>
              </a:rPr>
              <a:t>      var insertIndex = i - 1 //</a:t>
            </a:r>
            <a:r>
              <a:rPr lang="zh-CN" altLang="en-US">
                <a:ea typeface="宋体" panose="02010600030101010101" pitchFamily="2" charset="-122"/>
              </a:rPr>
              <a:t>是有序列表的最后的索引位置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insertVal &lt; arr(insertIndex))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没有找到位置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退出循环后，就找到位置了，应当是 </a:t>
            </a:r>
            <a:r>
              <a:rPr lang="en-US" altLang="zh-CN">
                <a:ea typeface="宋体" panose="02010600030101010101" pitchFamily="2" charset="-122"/>
              </a:rPr>
              <a:t>insertIndex + 1</a:t>
            </a:r>
            <a:endParaRPr lang="en-US" altLang="zh-CN">
              <a:ea typeface="宋体" panose="02010600030101010101" pitchFamily="2" charset="-122"/>
            </a:endParaRPr>
          </a:p>
          <a:p>
            <a:pPr eaLnBrk="1" hangingPunct="1"/>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println(s"</a:t>
            </a:r>
            <a:r>
              <a:rPr lang="zh-CN" altLang="en-US">
                <a:ea typeface="宋体" panose="02010600030101010101" pitchFamily="2" charset="-122"/>
              </a:rPr>
              <a:t>第</a:t>
            </a:r>
            <a:r>
              <a:rPr lang="en-US" altLang="zh-CN">
                <a:ea typeface="宋体" panose="02010600030101010101" pitchFamily="2" charset="-122"/>
              </a:rPr>
              <a:t>${i}</a:t>
            </a:r>
            <a:r>
              <a:rPr lang="zh-CN" altLang="en-US">
                <a:ea typeface="宋体" panose="02010600030101010101" pitchFamily="2" charset="-122"/>
              </a:rPr>
              <a:t>轮后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最新代码结束</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com.atguigu.temp</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object InsertSort {</a:t>
            </a:r>
            <a:endParaRPr lang="en-US" altLang="zh-CN">
              <a:ea typeface="宋体" panose="02010600030101010101" pitchFamily="2" charset="-122"/>
            </a:endParaRPr>
          </a:p>
          <a:p>
            <a:pPr eaLnBrk="1" hangingPunct="1"/>
            <a:r>
              <a:rPr lang="en-US" altLang="zh-CN">
                <a:ea typeface="宋体" panose="02010600030101010101" pitchFamily="2" charset="-122"/>
              </a:rPr>
              <a:t>  def main(args: Array[String]): Unit =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授课使用 </a:t>
            </a:r>
            <a:r>
              <a:rPr lang="en-US" altLang="zh-CN">
                <a:ea typeface="宋体" panose="02010600030101010101" pitchFamily="2" charset="-122"/>
              </a:rPr>
              <a:t>size=4 </a:t>
            </a:r>
            <a:r>
              <a:rPr lang="zh-CN" altLang="en-US">
                <a:ea typeface="宋体" panose="02010600030101010101" pitchFamily="2" charset="-122"/>
              </a:rPr>
              <a:t>、</a:t>
            </a:r>
            <a:r>
              <a:rPr lang="en-US" altLang="zh-CN">
                <a:ea typeface="宋体" panose="02010600030101010101" pitchFamily="2" charset="-122"/>
              </a:rPr>
              <a:t>5 </a:t>
            </a:r>
            <a:r>
              <a:rPr lang="zh-CN" altLang="en-US">
                <a:ea typeface="宋体" panose="02010600030101010101" pitchFamily="2" charset="-122"/>
              </a:rPr>
              <a:t>即可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//val arr = Array(10, 34, 100, 80)</a:t>
            </a:r>
            <a:endParaRPr lang="en-US" altLang="zh-CN">
              <a:ea typeface="宋体" panose="02010600030101010101" pitchFamily="2" charset="-122"/>
            </a:endParaRPr>
          </a:p>
          <a:p>
            <a:pPr eaLnBrk="1" hangingPunct="1"/>
            <a:r>
              <a:rPr lang="en-US" altLang="zh-CN">
                <a:ea typeface="宋体" panose="02010600030101010101" pitchFamily="2" charset="-122"/>
              </a:rPr>
              <a:t>    val arr = Array(10, 34, -1, 100, 80)</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测试使用 数组大小为 </a:t>
            </a:r>
            <a:r>
              <a:rPr lang="en-US" altLang="zh-CN">
                <a:ea typeface="宋体" panose="02010600030101010101" pitchFamily="2" charset="-122"/>
              </a:rPr>
              <a:t>80000</a:t>
            </a:r>
            <a:r>
              <a:rPr lang="zh-CN" altLang="en-US">
                <a:ea typeface="宋体" panose="02010600030101010101" pitchFamily="2" charset="-122"/>
              </a:rPr>
              <a:t>的，进行时间的比较</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insertSort(arr)</a:t>
            </a:r>
            <a:endParaRPr lang="en-US" altLang="zh-CN">
              <a:ea typeface="宋体" panose="02010600030101010101" pitchFamily="2" charset="-122"/>
            </a:endParaRPr>
          </a:p>
          <a:p>
            <a:pPr eaLnBrk="1" hangingPunct="1"/>
            <a:r>
              <a:rPr lang="en-US" altLang="zh-CN">
                <a:ea typeface="宋体" panose="02010600030101010101" pitchFamily="2" charset="-122"/>
              </a:rPr>
              <a:t>    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println(arr.mkString("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从大到小进行排序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def insertSort(arr: Array[Int]): Unit = {</a:t>
            </a:r>
            <a:endParaRPr lang="en-US" altLang="zh-CN">
              <a:ea typeface="宋体" panose="02010600030101010101" pitchFamily="2" charset="-122"/>
            </a:endParaRPr>
          </a:p>
          <a:p>
            <a:pPr eaLnBrk="1" hangingPunct="1"/>
            <a:r>
              <a:rPr lang="en-US" altLang="zh-CN">
                <a:ea typeface="宋体" panose="02010600030101010101" pitchFamily="2" charset="-122"/>
              </a:rPr>
              <a:t>    for (i &lt;- 1 until arr.length) {</a:t>
            </a:r>
            <a:endParaRPr lang="en-US" altLang="zh-CN">
              <a:ea typeface="宋体" panose="02010600030101010101" pitchFamily="2" charset="-122"/>
            </a:endParaRPr>
          </a:p>
          <a:p>
            <a:pPr eaLnBrk="1" hangingPunct="1"/>
            <a:r>
              <a:rPr lang="en-US" altLang="zh-CN">
                <a:ea typeface="宋体" panose="02010600030101010101" pitchFamily="2" charset="-122"/>
              </a:rPr>
              <a:t>      var insertVal = arr(i)</a:t>
            </a:r>
            <a:endParaRPr lang="en-US" altLang="zh-CN">
              <a:ea typeface="宋体" panose="02010600030101010101" pitchFamily="2" charset="-122"/>
            </a:endParaRPr>
          </a:p>
          <a:p>
            <a:pPr eaLnBrk="1" hangingPunct="1"/>
            <a:r>
              <a:rPr lang="en-US" altLang="zh-CN">
                <a:ea typeface="宋体" panose="02010600030101010101" pitchFamily="2" charset="-122"/>
              </a:rPr>
              <a:t>      var insertIndex = i - 1 //</a:t>
            </a:r>
            <a:r>
              <a:rPr lang="zh-CN" altLang="en-US">
                <a:ea typeface="宋体" panose="02010600030101010101" pitchFamily="2" charset="-122"/>
              </a:rPr>
              <a:t>从这个认为的有序数组的后面开始找位置</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arr(insertIndex) &lt; insertVal)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后移一下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找到位置了</a:t>
            </a:r>
            <a:r>
              <a:rPr lang="en-US" altLang="zh-CN">
                <a:ea typeface="宋体" panose="02010600030101010101" pitchFamily="2" charset="-122"/>
              </a:rPr>
              <a:t>, </a:t>
            </a:r>
            <a:r>
              <a:rPr lang="zh-CN" altLang="en-US">
                <a:ea typeface="宋体" panose="02010600030101010101" pitchFamily="2" charset="-122"/>
              </a:rPr>
              <a:t>插入</a:t>
            </a:r>
            <a:r>
              <a:rPr lang="en-US" altLang="zh-CN">
                <a:ea typeface="宋体" panose="02010600030101010101" pitchFamily="2" charset="-122"/>
              </a:rPr>
              <a:t>,</a:t>
            </a:r>
            <a:r>
              <a:rPr lang="zh-CN" altLang="en-US">
                <a:ea typeface="宋体" panose="02010600030101010101" pitchFamily="2" charset="-122"/>
              </a:rPr>
              <a:t>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次大循环排序结果 </a:t>
            </a:r>
            <a:r>
              <a:rPr lang="en-US" altLang="zh-CN">
                <a:ea typeface="宋体" panose="02010600030101010101" pitchFamily="2" charset="-122"/>
              </a:rPr>
              <a:t>\n", i, arr.mkString(" "))</a:t>
            </a:r>
            <a:endParaRPr lang="en-US" altLang="zh-CN">
              <a:ea typeface="宋体" panose="02010600030101010101" pitchFamily="2" charset="-122"/>
            </a:endParaRPr>
          </a:p>
          <a:p>
            <a:pPr eaLnBrk="1" hangingPunct="1"/>
            <a:r>
              <a:rPr lang="en-US" altLang="zh-CN">
                <a:ea typeface="宋体" panose="02010600030101010101" pitchFamily="2" charset="-122"/>
              </a:rPr>
              <a:t>      println(s"</a:t>
            </a:r>
            <a:r>
              <a:rPr lang="zh-CN" altLang="en-US">
                <a:ea typeface="宋体" panose="02010600030101010101" pitchFamily="2" charset="-122"/>
              </a:rPr>
              <a:t>第</a:t>
            </a:r>
            <a:r>
              <a:rPr lang="en-US" altLang="zh-CN">
                <a:ea typeface="宋体" panose="02010600030101010101" pitchFamily="2" charset="-122"/>
              </a:rPr>
              <a:t>${i}</a:t>
            </a:r>
            <a:r>
              <a:rPr lang="zh-CN" altLang="en-US">
                <a:ea typeface="宋体" panose="02010600030101010101" pitchFamily="2" charset="-122"/>
              </a:rPr>
              <a:t>次大循环排序结果 </a:t>
            </a:r>
            <a:r>
              <a:rPr lang="en-US" altLang="zh-CN">
                <a:ea typeface="宋体" panose="02010600030101010101" pitchFamily="2" charset="-122"/>
              </a:rPr>
              <a:t>", arr.mkString("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//go</a:t>
            </a:r>
            <a:r>
              <a:rPr lang="zh-CN" altLang="en-US">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main</a:t>
            </a:r>
            <a:endParaRPr lang="en-US" altLang="zh-CN">
              <a:ea typeface="宋体" panose="02010600030101010101" pitchFamily="2" charset="-122"/>
            </a:endParaRPr>
          </a:p>
          <a:p>
            <a:pPr eaLnBrk="1" hangingPunct="1"/>
            <a:r>
              <a:rPr lang="en-US" altLang="zh-CN">
                <a:ea typeface="宋体" panose="02010600030101010101" pitchFamily="2" charset="-122"/>
              </a:rPr>
              <a:t>import (</a:t>
            </a:r>
            <a:endParaRPr lang="en-US" altLang="zh-CN">
              <a:ea typeface="宋体" panose="02010600030101010101" pitchFamily="2" charset="-122"/>
            </a:endParaRPr>
          </a:p>
          <a:p>
            <a:pPr eaLnBrk="1" hangingPunct="1"/>
            <a:r>
              <a:rPr lang="en-US" altLang="zh-CN">
                <a:ea typeface="宋体" panose="02010600030101010101" pitchFamily="2" charset="-122"/>
              </a:rPr>
              <a:t>	"fmt"</a:t>
            </a:r>
            <a:endParaRPr lang="en-US" altLang="zh-CN">
              <a:ea typeface="宋体" panose="02010600030101010101" pitchFamily="2" charset="-122"/>
            </a:endParaRPr>
          </a:p>
          <a:p>
            <a:pPr eaLnBrk="1" hangingPunct="1"/>
            <a:r>
              <a:rPr lang="en-US" altLang="zh-CN">
                <a:ea typeface="宋体" panose="02010600030101010101" pitchFamily="2" charset="-122"/>
              </a:rPr>
              <a:t>	_ "math/rand"</a:t>
            </a:r>
            <a:endParaRPr lang="en-US" altLang="zh-CN">
              <a:ea typeface="宋体" panose="02010600030101010101" pitchFamily="2" charset="-122"/>
            </a:endParaRPr>
          </a:p>
          <a:p>
            <a:pPr eaLnBrk="1" hangingPunct="1"/>
            <a:r>
              <a:rPr lang="en-US" altLang="zh-CN">
                <a:ea typeface="宋体" panose="02010600030101010101" pitchFamily="2" charset="-122"/>
              </a:rPr>
              <a:t>	"time"</a:t>
            </a:r>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func InsertSort(arr *[5]int)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for i := 1; i &lt; len(arr); i++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insertVal := arr[i]</a:t>
            </a:r>
            <a:endParaRPr lang="en-US" altLang="zh-CN">
              <a:ea typeface="宋体" panose="02010600030101010101" pitchFamily="2" charset="-122"/>
            </a:endParaRPr>
          </a:p>
          <a:p>
            <a:pPr eaLnBrk="1" hangingPunct="1"/>
            <a:r>
              <a:rPr lang="en-US" altLang="zh-CN">
                <a:ea typeface="宋体" panose="02010600030101010101" pitchFamily="2" charset="-122"/>
              </a:rPr>
              <a:t>		insertIndex := i - 1 //</a:t>
            </a:r>
            <a:r>
              <a:rPr lang="zh-CN" altLang="en-US">
                <a:ea typeface="宋体" panose="02010600030101010101" pitchFamily="2" charset="-122"/>
              </a:rPr>
              <a:t>从这个认为的有序数组的后面开始找位置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insertIndex &gt;= 0 &amp;&amp; arr[insertIndex] &lt; insertVal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后移一下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找到位置了</a:t>
            </a:r>
            <a:r>
              <a:rPr lang="en-US" altLang="zh-CN">
                <a:ea typeface="宋体" panose="02010600030101010101" pitchFamily="2" charset="-122"/>
              </a:rPr>
              <a:t>, </a:t>
            </a:r>
            <a:r>
              <a:rPr lang="zh-CN" altLang="en-US">
                <a:ea typeface="宋体" panose="02010600030101010101" pitchFamily="2" charset="-122"/>
              </a:rPr>
              <a:t>插入</a:t>
            </a:r>
            <a:r>
              <a:rPr lang="en-US" altLang="zh-CN">
                <a:ea typeface="宋体" panose="02010600030101010101" pitchFamily="2" charset="-122"/>
              </a:rPr>
              <a:t>,</a:t>
            </a:r>
            <a:r>
              <a:rPr lang="zh-CN" altLang="en-US">
                <a:ea typeface="宋体" panose="02010600030101010101" pitchFamily="2" charset="-122"/>
              </a:rPr>
              <a:t>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fmt.Printf("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次大循环排序结果 </a:t>
            </a:r>
            <a:r>
              <a:rPr lang="en-US" altLang="zh-CN">
                <a:ea typeface="宋体" panose="02010600030101010101" pitchFamily="2" charset="-122"/>
              </a:rPr>
              <a:t>%v\n", i, (*arr))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insertVal = arr[2]</a:t>
            </a:r>
            <a:endParaRPr lang="en-US" altLang="zh-CN">
              <a:ea typeface="宋体" panose="02010600030101010101" pitchFamily="2" charset="-122"/>
            </a:endParaRPr>
          </a:p>
          <a:p>
            <a:pPr eaLnBrk="1" hangingPunct="1"/>
            <a:r>
              <a:rPr lang="en-US" altLang="zh-CN">
                <a:ea typeface="宋体" panose="02010600030101010101" pitchFamily="2" charset="-122"/>
              </a:rPr>
              <a:t>	// insertIndex = 2 - 1 //</a:t>
            </a:r>
            <a:r>
              <a:rPr lang="zh-CN" altLang="en-US">
                <a:ea typeface="宋体" panose="02010600030101010101" pitchFamily="2" charset="-122"/>
              </a:rPr>
              <a:t>从这个认为的有序数组的后面开始找位置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for insertIndex &gt;= 0 &amp;&amp; arr[insertIndex] &lt; insertVal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后移一下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 	insertIndex--</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找到位置了</a:t>
            </a:r>
            <a:r>
              <a:rPr lang="en-US" altLang="zh-CN">
                <a:ea typeface="宋体" panose="02010600030101010101" pitchFamily="2" charset="-122"/>
              </a:rPr>
              <a:t>, </a:t>
            </a:r>
            <a:r>
              <a:rPr lang="zh-CN" altLang="en-US">
                <a:ea typeface="宋体" panose="02010600030101010101" pitchFamily="2" charset="-122"/>
              </a:rPr>
              <a:t>插入</a:t>
            </a:r>
            <a:r>
              <a:rPr lang="en-US" altLang="zh-CN">
                <a:ea typeface="宋体" panose="02010600030101010101" pitchFamily="2" charset="-122"/>
              </a:rPr>
              <a:t>,</a:t>
            </a:r>
            <a:r>
              <a:rPr lang="zh-CN" altLang="en-US">
                <a:ea typeface="宋体" panose="02010600030101010101" pitchFamily="2" charset="-122"/>
              </a:rPr>
              <a:t>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 fmt.Printf("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次大循环排序结果 </a:t>
            </a:r>
            <a:r>
              <a:rPr lang="en-US" altLang="zh-CN">
                <a:ea typeface="宋体" panose="02010600030101010101" pitchFamily="2" charset="-122"/>
              </a:rPr>
              <a:t>%v\n", 2, (*arr))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insertVal = arr[3]</a:t>
            </a:r>
            <a:endParaRPr lang="en-US" altLang="zh-CN">
              <a:ea typeface="宋体" panose="02010600030101010101" pitchFamily="2" charset="-122"/>
            </a:endParaRPr>
          </a:p>
          <a:p>
            <a:pPr eaLnBrk="1" hangingPunct="1"/>
            <a:r>
              <a:rPr lang="en-US" altLang="zh-CN">
                <a:ea typeface="宋体" panose="02010600030101010101" pitchFamily="2" charset="-122"/>
              </a:rPr>
              <a:t>	// insertIndex = 3 - 1 //</a:t>
            </a:r>
            <a:r>
              <a:rPr lang="zh-CN" altLang="en-US">
                <a:ea typeface="宋体" panose="02010600030101010101" pitchFamily="2" charset="-122"/>
              </a:rPr>
              <a:t>从这个认为的有序数组的后面开始找位置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for insertIndex &gt;= 0 &amp;&amp; arr[insertIndex] &lt; insertVal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后移一下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 	insertIndex--</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找到位置了</a:t>
            </a:r>
            <a:r>
              <a:rPr lang="en-US" altLang="zh-CN">
                <a:ea typeface="宋体" panose="02010600030101010101" pitchFamily="2" charset="-122"/>
              </a:rPr>
              <a:t>, </a:t>
            </a:r>
            <a:r>
              <a:rPr lang="zh-CN" altLang="en-US">
                <a:ea typeface="宋体" panose="02010600030101010101" pitchFamily="2" charset="-122"/>
              </a:rPr>
              <a:t>插入</a:t>
            </a:r>
            <a:r>
              <a:rPr lang="en-US" altLang="zh-CN">
                <a:ea typeface="宋体" panose="02010600030101010101" pitchFamily="2" charset="-122"/>
              </a:rPr>
              <a:t>,</a:t>
            </a:r>
            <a:r>
              <a:rPr lang="zh-CN" altLang="en-US">
                <a:ea typeface="宋体" panose="02010600030101010101" pitchFamily="2" charset="-122"/>
              </a:rPr>
              <a:t>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 fmt.Printf("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次大循环排序结果 </a:t>
            </a:r>
            <a:r>
              <a:rPr lang="en-US" altLang="zh-CN">
                <a:ea typeface="宋体" panose="02010600030101010101" pitchFamily="2" charset="-122"/>
              </a:rPr>
              <a:t>%v\n", 3, (*arr))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 insertVal = arr[4]</a:t>
            </a:r>
            <a:endParaRPr lang="en-US" altLang="zh-CN">
              <a:ea typeface="宋体" panose="02010600030101010101" pitchFamily="2" charset="-122"/>
            </a:endParaRPr>
          </a:p>
          <a:p>
            <a:pPr eaLnBrk="1" hangingPunct="1"/>
            <a:r>
              <a:rPr lang="en-US" altLang="zh-CN">
                <a:ea typeface="宋体" panose="02010600030101010101" pitchFamily="2" charset="-122"/>
              </a:rPr>
              <a:t>	// insertIndex = 4 - 1 //</a:t>
            </a:r>
            <a:r>
              <a:rPr lang="zh-CN" altLang="en-US">
                <a:ea typeface="宋体" panose="02010600030101010101" pitchFamily="2" charset="-122"/>
              </a:rPr>
              <a:t>从这个认为的有序数组的后面开始找位置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for insertIndex &gt;= 0 &amp;&amp; arr[insertIndex] &lt; insertVal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后移一下</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 	insertIndex--</a:t>
            </a:r>
            <a:endParaRPr lang="en-US" altLang="zh-CN">
              <a:ea typeface="宋体" panose="02010600030101010101" pitchFamily="2" charset="-122"/>
            </a:endParaRPr>
          </a:p>
          <a:p>
            <a:pPr eaLnBrk="1" hangingPunct="1"/>
            <a:r>
              <a:rPr lang="en-US" altLang="zh-CN">
                <a:ea typeface="宋体" panose="02010600030101010101" pitchFamily="2" charset="-122"/>
              </a:rPr>
              <a:t>	//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找到位置了</a:t>
            </a:r>
            <a:r>
              <a:rPr lang="en-US" altLang="zh-CN">
                <a:ea typeface="宋体" panose="02010600030101010101" pitchFamily="2" charset="-122"/>
              </a:rPr>
              <a:t>, </a:t>
            </a:r>
            <a:r>
              <a:rPr lang="zh-CN" altLang="en-US">
                <a:ea typeface="宋体" panose="02010600030101010101" pitchFamily="2" charset="-122"/>
              </a:rPr>
              <a:t>插入</a:t>
            </a:r>
            <a:r>
              <a:rPr lang="en-US" altLang="zh-CN">
                <a:ea typeface="宋体" panose="02010600030101010101" pitchFamily="2" charset="-122"/>
              </a:rPr>
              <a:t>,</a:t>
            </a:r>
            <a:r>
              <a:rPr lang="zh-CN" altLang="en-US">
                <a:ea typeface="宋体" panose="02010600030101010101" pitchFamily="2" charset="-122"/>
              </a:rPr>
              <a:t>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 fmt.Printf("</a:t>
            </a:r>
            <a:r>
              <a:rPr lang="zh-CN" altLang="en-US">
                <a:ea typeface="宋体" panose="02010600030101010101" pitchFamily="2" charset="-122"/>
              </a:rPr>
              <a:t>第</a:t>
            </a:r>
            <a:r>
              <a:rPr lang="en-US" altLang="zh-CN">
                <a:ea typeface="宋体" panose="02010600030101010101" pitchFamily="2" charset="-122"/>
              </a:rPr>
              <a:t>%d</a:t>
            </a:r>
            <a:r>
              <a:rPr lang="zh-CN" altLang="en-US">
                <a:ea typeface="宋体" panose="02010600030101010101" pitchFamily="2" charset="-122"/>
              </a:rPr>
              <a:t>次大循环排序结果 </a:t>
            </a:r>
            <a:r>
              <a:rPr lang="en-US" altLang="zh-CN">
                <a:ea typeface="宋体" panose="02010600030101010101" pitchFamily="2" charset="-122"/>
              </a:rPr>
              <a:t>%v\n", 4, (*arr))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判断环形队列是否空</a:t>
            </a:r>
            <a:endParaRPr lang="zh-CN" altLang="en-US">
              <a:ea typeface="宋体" panose="02010600030101010101" pitchFamily="2" charset="-122"/>
            </a:endParaRPr>
          </a:p>
          <a:p>
            <a:pPr eaLnBrk="1" hangingPunct="1"/>
            <a:r>
              <a:rPr lang="en-US" altLang="zh-CN">
                <a:ea typeface="宋体" panose="02010600030101010101" pitchFamily="2" charset="-122"/>
              </a:rPr>
              <a:t>func main()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授课使用 </a:t>
            </a:r>
            <a:r>
              <a:rPr lang="en-US" altLang="zh-CN">
                <a:ea typeface="宋体" panose="02010600030101010101" pitchFamily="2" charset="-122"/>
              </a:rPr>
              <a:t>[4]int </a:t>
            </a:r>
            <a:r>
              <a:rPr lang="zh-CN" altLang="en-US">
                <a:ea typeface="宋体" panose="02010600030101010101" pitchFamily="2" charset="-122"/>
              </a:rPr>
              <a:t>和</a:t>
            </a:r>
            <a:r>
              <a:rPr lang="en-US" altLang="zh-CN">
                <a:ea typeface="宋体" panose="02010600030101010101" pitchFamily="2" charset="-122"/>
              </a:rPr>
              <a:t>[5]int </a:t>
            </a:r>
            <a:r>
              <a:rPr lang="zh-CN" altLang="en-US">
                <a:ea typeface="宋体" panose="02010600030101010101" pitchFamily="2" charset="-122"/>
              </a:rPr>
              <a:t>即可</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 := [5]int{23, 0, 12, 56,  34}</a:t>
            </a:r>
            <a:endParaRPr lang="en-US" altLang="zh-CN">
              <a:ea typeface="宋体" panose="02010600030101010101" pitchFamily="2" charset="-122"/>
            </a:endParaRPr>
          </a:p>
          <a:p>
            <a:pPr eaLnBrk="1" hangingPunct="1"/>
            <a:r>
              <a:rPr lang="en-US" altLang="zh-CN">
                <a:ea typeface="宋体" panose="02010600030101010101" pitchFamily="2" charset="-122"/>
              </a:rPr>
              <a:t>	//arr := [6]int{10, 34, -1, 100, 80, 3}</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测试使用 </a:t>
            </a:r>
            <a:r>
              <a:rPr lang="en-US" altLang="zh-CN">
                <a:ea typeface="宋体" panose="02010600030101010101" pitchFamily="2" charset="-122"/>
              </a:rPr>
              <a:t>[80000]</a:t>
            </a:r>
            <a:endParaRPr lang="en-US" altLang="zh-CN">
              <a:ea typeface="宋体" panose="02010600030101010101" pitchFamily="2" charset="-122"/>
            </a:endParaRPr>
          </a:p>
          <a:p>
            <a:pPr eaLnBrk="1" hangingPunct="1"/>
            <a:r>
              <a:rPr lang="en-US" altLang="zh-CN">
                <a:ea typeface="宋体" panose="02010600030101010101" pitchFamily="2" charset="-122"/>
              </a:rPr>
              <a:t>	var arr [80000] int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生成随机的</a:t>
            </a:r>
            <a:r>
              <a:rPr lang="en-US" altLang="zh-CN">
                <a:ea typeface="宋体" panose="02010600030101010101" pitchFamily="2" charset="-122"/>
              </a:rPr>
              <a:t>20000</a:t>
            </a:r>
            <a:r>
              <a:rPr lang="zh-CN" altLang="en-US">
                <a:ea typeface="宋体" panose="02010600030101010101" pitchFamily="2" charset="-122"/>
              </a:rPr>
              <a:t>个数进行排序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 := 0; i &lt; 80000; i++ {</a:t>
            </a:r>
            <a:endParaRPr lang="en-US" altLang="zh-CN">
              <a:ea typeface="宋体" panose="02010600030101010101" pitchFamily="2" charset="-122"/>
            </a:endParaRPr>
          </a:p>
          <a:p>
            <a:pPr eaLnBrk="1" hangingPunct="1"/>
            <a:r>
              <a:rPr lang="en-US" altLang="zh-CN">
                <a:ea typeface="宋体" panose="02010600030101010101" pitchFamily="2" charset="-122"/>
              </a:rPr>
              <a:t>		arr[i] = rand.Intn(3000000)</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fmt.Println(arr)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start := time.Now().Unix()</a:t>
            </a:r>
            <a:endParaRPr lang="en-US" altLang="zh-CN">
              <a:ea typeface="宋体" panose="02010600030101010101" pitchFamily="2" charset="-122"/>
            </a:endParaRPr>
          </a:p>
          <a:p>
            <a:pPr eaLnBrk="1" hangingPunct="1"/>
            <a:r>
              <a:rPr lang="en-US" altLang="zh-CN">
                <a:ea typeface="宋体" panose="02010600030101010101" pitchFamily="2" charset="-122"/>
              </a:rPr>
              <a:t>	InsertSort(&amp;arr)</a:t>
            </a:r>
            <a:endParaRPr lang="en-US" altLang="zh-CN">
              <a:ea typeface="宋体" panose="02010600030101010101" pitchFamily="2" charset="-122"/>
            </a:endParaRPr>
          </a:p>
          <a:p>
            <a:pPr eaLnBrk="1" hangingPunct="1"/>
            <a:r>
              <a:rPr lang="en-US" altLang="zh-CN">
                <a:ea typeface="宋体" panose="02010600030101010101" pitchFamily="2" charset="-122"/>
              </a:rPr>
              <a:t>	end := time.Now().Unix()</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fmt.Printf("</a:t>
            </a:r>
            <a:r>
              <a:rPr lang="zh-CN" altLang="en-US">
                <a:ea typeface="宋体" panose="02010600030101010101" pitchFamily="2" charset="-122"/>
              </a:rPr>
              <a:t>耗时</a:t>
            </a:r>
            <a:r>
              <a:rPr lang="en-US" altLang="zh-CN">
                <a:ea typeface="宋体" panose="02010600030101010101" pitchFamily="2" charset="-122"/>
              </a:rPr>
              <a:t>= %d </a:t>
            </a:r>
            <a:r>
              <a:rPr lang="zh-CN" altLang="en-US">
                <a:ea typeface="宋体" panose="02010600030101010101" pitchFamily="2" charset="-122"/>
              </a:rPr>
              <a:t>秒</a:t>
            </a:r>
            <a:r>
              <a:rPr lang="en-US" altLang="zh-CN">
                <a:ea typeface="宋体" panose="02010600030101010101" pitchFamily="2" charset="-122"/>
              </a:rPr>
              <a:t>", end - start)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fmt.Println("main</a:t>
            </a:r>
            <a:r>
              <a:rPr lang="zh-CN" altLang="en-US">
                <a:ea typeface="宋体" panose="02010600030101010101" pitchFamily="2" charset="-122"/>
              </a:rPr>
              <a:t>函数中</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fmt.Println(arr)</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说明</a:t>
            </a:r>
            <a:r>
              <a:rPr lang="en-US" altLang="zh-CN">
                <a:ea typeface="宋体" panose="02010600030101010101" pitchFamily="2" charset="-122"/>
              </a:rPr>
              <a:t>:</a:t>
            </a:r>
            <a:r>
              <a:rPr lang="zh-CN" altLang="en-US" sz="1200" b="1">
                <a:solidFill>
                  <a:srgbClr val="0070C0"/>
                </a:solidFill>
              </a:rPr>
              <a:t>希尔排序法的基本思想</a:t>
            </a:r>
            <a:r>
              <a:rPr lang="en-US" altLang="zh-CN" sz="1200" b="0" baseline="0">
                <a:solidFill>
                  <a:schemeClr val="tx1"/>
                </a:solidFill>
                <a:ea typeface="宋体" panose="02010600030101010101" pitchFamily="2" charset="-122"/>
              </a:rPr>
              <a:t> </a:t>
            </a:r>
            <a:r>
              <a:rPr lang="zh-CN" altLang="en-US" sz="1200" b="0" baseline="0">
                <a:solidFill>
                  <a:schemeClr val="tx1"/>
                </a:solidFill>
                <a:ea typeface="宋体" panose="02010600030101010101" pitchFamily="2" charset="-122"/>
              </a:rPr>
              <a:t>说的比较抽象，我们看一个 希尔排序的示意图分析</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a:ea typeface="宋体" panose="02010600030101010101" pitchFamily="2" charset="-122"/>
              </a:rPr>
              <a:t>说明</a:t>
            </a:r>
            <a:r>
              <a:rPr lang="en-US" altLang="zh-CN">
                <a:ea typeface="宋体" panose="02010600030101010101" pitchFamily="2" charset="-122"/>
              </a:rPr>
              <a:t>:</a:t>
            </a:r>
            <a:r>
              <a:rPr lang="zh-CN" altLang="en-US" sz="1200" b="1">
                <a:solidFill>
                  <a:srgbClr val="0070C0"/>
                </a:solidFill>
              </a:rPr>
              <a:t>希尔排序法的基本思想</a:t>
            </a:r>
            <a:r>
              <a:rPr lang="en-US" altLang="zh-CN" sz="1200" b="0" baseline="0">
                <a:solidFill>
                  <a:schemeClr val="tx1"/>
                </a:solidFill>
                <a:ea typeface="宋体" panose="02010600030101010101" pitchFamily="2" charset="-122"/>
              </a:rPr>
              <a:t> </a:t>
            </a:r>
            <a:r>
              <a:rPr lang="zh-CN" altLang="en-US" sz="1200" b="0" baseline="0">
                <a:solidFill>
                  <a:schemeClr val="tx1"/>
                </a:solidFill>
                <a:ea typeface="宋体" panose="02010600030101010101" pitchFamily="2" charset="-122"/>
              </a:rPr>
              <a:t>说的比较抽象，我们看一个 希尔排序的示意图分析</a:t>
            </a:r>
            <a:endParaRPr lang="en-US" altLang="zh-CN" sz="1200" b="0" baseline="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baseline="0">
                <a:solidFill>
                  <a:schemeClr val="tx1"/>
                </a:solidFill>
                <a:ea typeface="宋体" panose="02010600030101010101" pitchFamily="2" charset="-122"/>
              </a:rPr>
              <a:t>参考</a:t>
            </a:r>
            <a:r>
              <a:rPr lang="en-US" altLang="zh-CN" sz="1200" b="0" baseline="0">
                <a:solidFill>
                  <a:schemeClr val="tx1"/>
                </a:solidFill>
                <a:ea typeface="宋体" panose="02010600030101010101" pitchFamily="2" charset="-122"/>
              </a:rPr>
              <a:t>: https://www.cnblogs.com/chengxiao/p/6104371.html</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panose="02010600030101010101" pitchFamily="2" charset="-122"/>
              </a:rPr>
              <a:t>//</a:t>
            </a:r>
            <a:r>
              <a:rPr lang="zh-CN" altLang="en-US">
                <a:ea typeface="宋体" panose="02010600030101010101" pitchFamily="2" charset="-122"/>
              </a:rPr>
              <a:t>说明</a:t>
            </a:r>
            <a:endParaRPr lang="en-US" altLang="zh-CN">
              <a:ea typeface="宋体" panose="02010600030101010101" pitchFamily="2" charset="-122"/>
            </a:endParaRPr>
          </a:p>
          <a:p>
            <a:pPr marL="342900" indent="-342900">
              <a:spcBef>
                <a:spcPct val="0"/>
              </a:spcBef>
              <a:buAutoNum type="arabicParenR"/>
            </a:pPr>
            <a:r>
              <a:rPr lang="zh-CN" altLang="en-US"/>
              <a:t>希尔排序时， 对有序序列在插入时采用交换法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速度慢 超过</a:t>
            </a:r>
            <a:r>
              <a:rPr lang="en-US" altLang="zh-CN" sz="1200" kern="1200">
                <a:solidFill>
                  <a:schemeClr val="tx1"/>
                </a:solidFill>
                <a:latin typeface="+mn-lt"/>
                <a:ea typeface="+mn-ea"/>
                <a:cs typeface="+mn-cs"/>
              </a:rPr>
              <a:t>10</a:t>
            </a:r>
            <a:r>
              <a:rPr lang="zh-CN" altLang="en-US" sz="1200" kern="1200">
                <a:solidFill>
                  <a:schemeClr val="tx1"/>
                </a:solidFill>
                <a:latin typeface="+mn-lt"/>
                <a:ea typeface="+mn-ea"/>
                <a:cs typeface="+mn-cs"/>
              </a:rPr>
              <a:t>秒排 </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endParaRPr lang="en-US" altLang="zh-CN"/>
          </a:p>
          <a:p>
            <a:pPr marL="342900" indent="-342900">
              <a:spcBef>
                <a:spcPct val="0"/>
              </a:spcBef>
              <a:buAutoNum type="arabicParenR"/>
            </a:pPr>
            <a:r>
              <a:rPr lang="zh-CN" altLang="en-US"/>
              <a:t>希尔排序时， 对有序序列在插入时采用移动法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速度快，</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秒左右，排</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endParaRPr kumimoji="1" lang="en-US" altLang="zh-CN">
              <a:latin typeface="+mn-ea"/>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r>
              <a:rPr lang="zh-CN" altLang="en-US">
                <a:ea typeface="宋体" panose="02010600030101010101" pitchFamily="2" charset="-122"/>
              </a:rPr>
              <a:t>代码如下</a:t>
            </a:r>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package com.atguigu.shellsort;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import java.text.SimpleDateFormat;</a:t>
            </a:r>
            <a:endParaRPr lang="en-US" altLang="zh-CN">
              <a:ea typeface="宋体" panose="02010600030101010101" pitchFamily="2" charset="-122"/>
            </a:endParaRPr>
          </a:p>
          <a:p>
            <a:pPr eaLnBrk="1" hangingPunct="1"/>
            <a:r>
              <a:rPr lang="en-US" altLang="zh-CN">
                <a:ea typeface="宋体" panose="02010600030101010101" pitchFamily="2" charset="-122"/>
              </a:rPr>
              <a:t>import java.util.Arrays;</a:t>
            </a:r>
            <a:endParaRPr lang="en-US" altLang="zh-CN">
              <a:ea typeface="宋体" panose="02010600030101010101" pitchFamily="2" charset="-122"/>
            </a:endParaRPr>
          </a:p>
          <a:p>
            <a:pPr eaLnBrk="1" hangingPunct="1"/>
            <a:r>
              <a:rPr lang="en-US" altLang="zh-CN">
                <a:ea typeface="宋体" panose="02010600030101010101" pitchFamily="2" charset="-122"/>
              </a:rPr>
              <a:t>import java.util.Date;</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public class ShellSortDemo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public static void main(String[] args) {</a:t>
            </a:r>
            <a:endParaRPr lang="en-US" altLang="zh-CN">
              <a:ea typeface="宋体" panose="02010600030101010101" pitchFamily="2" charset="-122"/>
            </a:endParaRPr>
          </a:p>
          <a:p>
            <a:pPr eaLnBrk="1" hangingPunct="1"/>
            <a:r>
              <a:rPr lang="en-US" altLang="zh-CN">
                <a:ea typeface="宋体" panose="02010600030101010101" pitchFamily="2" charset="-122"/>
              </a:rPr>
              <a:t>		//int[] arr = { 8,9,1,7,2,3,5,4,6,0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创建一个</a:t>
            </a:r>
            <a:r>
              <a:rPr lang="en-US" altLang="zh-CN">
                <a:ea typeface="宋体" panose="02010600030101010101" pitchFamily="2" charset="-122"/>
              </a:rPr>
              <a:t>80000</a:t>
            </a:r>
            <a:r>
              <a:rPr lang="zh-CN" altLang="en-US">
                <a:ea typeface="宋体" panose="02010600030101010101" pitchFamily="2" charset="-122"/>
              </a:rPr>
              <a:t>个随机数据的数组</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使用插入排序，大概</a:t>
            </a:r>
            <a:r>
              <a:rPr lang="en-US" altLang="zh-CN">
                <a:ea typeface="宋体" panose="02010600030101010101" pitchFamily="2" charset="-122"/>
              </a:rPr>
              <a:t>?</a:t>
            </a:r>
            <a:r>
              <a:rPr lang="zh-CN" altLang="en-US">
                <a:ea typeface="宋体" panose="02010600030101010101" pitchFamily="2" charset="-122"/>
              </a:rPr>
              <a:t>秒和选择排序差不多</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int[] arr = new int[80000];</a:t>
            </a:r>
            <a:endParaRPr lang="en-US" altLang="zh-CN">
              <a:ea typeface="宋体" panose="02010600030101010101" pitchFamily="2" charset="-122"/>
            </a:endParaRPr>
          </a:p>
          <a:p>
            <a:pPr eaLnBrk="1" hangingPunct="1"/>
            <a:r>
              <a:rPr lang="en-US" altLang="zh-CN">
                <a:ea typeface="宋体" panose="02010600030101010101" pitchFamily="2" charset="-122"/>
              </a:rPr>
              <a:t>		for (int i = 0; i &lt; 80000; i++) {</a:t>
            </a:r>
            <a:endParaRPr lang="en-US" altLang="zh-CN">
              <a:ea typeface="宋体" panose="02010600030101010101" pitchFamily="2" charset="-122"/>
            </a:endParaRPr>
          </a:p>
          <a:p>
            <a:pPr eaLnBrk="1" hangingPunct="1"/>
            <a:r>
              <a:rPr lang="en-US" altLang="zh-CN">
                <a:ea typeface="宋体" panose="02010600030101010101" pitchFamily="2" charset="-122"/>
              </a:rPr>
              <a:t>			arr[i] = (int) (Math.random() * 800000); // </a:t>
            </a:r>
            <a:r>
              <a:rPr lang="zh-CN" altLang="en-US">
                <a:ea typeface="宋体" panose="02010600030101010101" pitchFamily="2" charset="-122"/>
              </a:rPr>
              <a:t>生成一个</a:t>
            </a:r>
            <a:r>
              <a:rPr lang="en-US" altLang="zh-CN">
                <a:ea typeface="宋体" panose="02010600030101010101" pitchFamily="2" charset="-122"/>
              </a:rPr>
              <a:t>[0,800000) </a:t>
            </a:r>
            <a:r>
              <a:rPr lang="zh-CN" altLang="en-US">
                <a:ea typeface="宋体" panose="02010600030101010101" pitchFamily="2" charset="-122"/>
              </a:rPr>
              <a:t>的一个数</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 = new Date();</a:t>
            </a:r>
            <a:endParaRPr lang="en-US" altLang="zh-CN">
              <a:ea typeface="宋体" panose="02010600030101010101" pitchFamily="2" charset="-122"/>
            </a:endParaRPr>
          </a:p>
          <a:p>
            <a:pPr eaLnBrk="1" hangingPunct="1"/>
            <a:r>
              <a:rPr lang="en-US" altLang="zh-CN">
                <a:ea typeface="宋体" panose="02010600030101010101" pitchFamily="2" charset="-122"/>
              </a:rPr>
              <a:t>		SimpleDateFormat dateFormat = new SimpleDateFormat("yyyy-MM-dd HH:mm:ss");</a:t>
            </a:r>
            <a:endParaRPr lang="en-US" altLang="zh-CN">
              <a:ea typeface="宋体" panose="02010600030101010101" pitchFamily="2" charset="-122"/>
            </a:endParaRPr>
          </a:p>
          <a:p>
            <a:pPr eaLnBrk="1" hangingPunct="1"/>
            <a:r>
              <a:rPr lang="en-US" altLang="zh-CN">
                <a:ea typeface="宋体" panose="02010600030101010101" pitchFamily="2" charset="-122"/>
              </a:rPr>
              <a:t>		String date1 = dateFormat.format(now);</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排序前时间</a:t>
            </a:r>
            <a:r>
              <a:rPr lang="en-US" altLang="zh-CN">
                <a:ea typeface="宋体" panose="02010600030101010101" pitchFamily="2" charset="-122"/>
              </a:rPr>
              <a:t>=" + date1);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排序前</a:t>
            </a:r>
            <a:r>
              <a:rPr lang="en-US" altLang="zh-CN">
                <a:ea typeface="宋体" panose="02010600030101010101" pitchFamily="2" charset="-122"/>
              </a:rPr>
              <a:t>=" + 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使用循环处理</a:t>
            </a:r>
            <a:endParaRPr lang="zh-CN" altLang="en-US">
              <a:ea typeface="宋体" panose="02010600030101010101" pitchFamily="2" charset="-122"/>
            </a:endParaRPr>
          </a:p>
          <a:p>
            <a:pPr eaLnBrk="1" hangingPunct="1"/>
            <a:r>
              <a:rPr lang="zh-CN" altLang="en-US">
                <a:ea typeface="宋体" panose="02010600030101010101" pitchFamily="2" charset="-122"/>
              </a:rPr>
              <a:t>		</a:t>
            </a:r>
            <a:endParaRPr lang="zh-CN" altLang="en-US">
              <a:ea typeface="宋体" panose="02010600030101010101" pitchFamily="2" charset="-122"/>
            </a:endParaRPr>
          </a:p>
          <a:p>
            <a:pPr eaLnBrk="1" hangingPunct="1"/>
            <a:r>
              <a:rPr lang="en-US" altLang="zh-CN">
                <a:ea typeface="宋体" panose="02010600030101010101" pitchFamily="2" charset="-122"/>
              </a:rPr>
              <a:t>//		for(int gap = arr.length / 2; gap &gt; 0; gap /= 2) {</a:t>
            </a:r>
            <a:endParaRPr lang="en-US" altLang="zh-CN">
              <a:ea typeface="宋体" panose="02010600030101010101" pitchFamily="2" charset="-122"/>
            </a:endParaRPr>
          </a:p>
          <a:p>
            <a:pPr eaLnBrk="1" hangingPunct="1"/>
            <a:r>
              <a:rPr lang="en-US" altLang="zh-CN">
                <a:ea typeface="宋体" panose="02010600030101010101" pitchFamily="2" charset="-122"/>
              </a:rPr>
              <a:t>//			for(int i = gap;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遍历各组中所有的元素</a:t>
            </a:r>
            <a:r>
              <a:rPr lang="en-US" altLang="zh-CN">
                <a:ea typeface="宋体" panose="02010600030101010101" pitchFamily="2" charset="-122"/>
              </a:rPr>
              <a:t>, </a:t>
            </a:r>
            <a:r>
              <a:rPr lang="zh-CN" altLang="en-US">
                <a:ea typeface="宋体" panose="02010600030101010101" pitchFamily="2" charset="-122"/>
              </a:rPr>
              <a:t>步长为</a:t>
            </a:r>
            <a:r>
              <a:rPr lang="en-US" altLang="zh-CN">
                <a:ea typeface="宋体" panose="02010600030101010101" pitchFamily="2" charset="-122"/>
              </a:rPr>
              <a:t>gap</a:t>
            </a:r>
            <a:endParaRPr lang="en-US" altLang="zh-CN">
              <a:ea typeface="宋体" panose="02010600030101010101" pitchFamily="2" charset="-122"/>
            </a:endParaRPr>
          </a:p>
          <a:p>
            <a:pPr eaLnBrk="1" hangingPunct="1"/>
            <a:r>
              <a:rPr lang="en-US" altLang="zh-CN">
                <a:ea typeface="宋体" panose="02010600030101010101" pitchFamily="2" charset="-122"/>
              </a:rPr>
              <a:t>//				for (int j = i - gap; j &gt;= 0; j -= gap)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如果当前元素大于加上步长后的那个元素</a:t>
            </a:r>
            <a:endParaRPr lang="zh-CN" altLang="en-US">
              <a:ea typeface="宋体" panose="02010600030101010101" pitchFamily="2" charset="-122"/>
            </a:endParaRPr>
          </a:p>
          <a:p>
            <a:pPr eaLnBrk="1" hangingPunct="1"/>
            <a:r>
              <a:rPr lang="en-US" altLang="zh-CN">
                <a:ea typeface="宋体" panose="02010600030101010101" pitchFamily="2" charset="-122"/>
              </a:rPr>
              <a:t>//					if (arr[j] &gt; arr[j + gap]) {</a:t>
            </a:r>
            <a:endParaRPr lang="en-US" altLang="zh-CN">
              <a:ea typeface="宋体" panose="02010600030101010101" pitchFamily="2" charset="-122"/>
            </a:endParaRPr>
          </a:p>
          <a:p>
            <a:pPr eaLnBrk="1" hangingPunct="1"/>
            <a:r>
              <a:rPr lang="en-US" altLang="zh-CN">
                <a:ea typeface="宋体" panose="02010600030101010101" pitchFamily="2" charset="-122"/>
              </a:rPr>
              <a:t>//						int temp = arr[j];</a:t>
            </a:r>
            <a:endParaRPr lang="en-US" altLang="zh-CN">
              <a:ea typeface="宋体" panose="02010600030101010101" pitchFamily="2" charset="-122"/>
            </a:endParaRPr>
          </a:p>
          <a:p>
            <a:pPr eaLnBrk="1" hangingPunct="1"/>
            <a:r>
              <a:rPr lang="en-US" altLang="zh-CN">
                <a:ea typeface="宋体" panose="02010600030101010101" pitchFamily="2" charset="-122"/>
              </a:rPr>
              <a:t>//						arr[j] = arr[j + gap];</a:t>
            </a:r>
            <a:endParaRPr lang="en-US" altLang="zh-CN">
              <a:ea typeface="宋体" panose="02010600030101010101" pitchFamily="2" charset="-122"/>
            </a:endParaRPr>
          </a:p>
          <a:p>
            <a:pPr eaLnBrk="1" hangingPunct="1"/>
            <a:r>
              <a:rPr lang="en-US" altLang="zh-CN">
                <a:ea typeface="宋体" panose="02010600030101010101" pitchFamily="2" charset="-122"/>
              </a:rPr>
              <a:t>//						arr[j + gap]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a:t>
            </a:r>
            <a:r>
              <a:rPr lang="en-US" altLang="zh-CN">
                <a:ea typeface="宋体" panose="02010600030101010101" pitchFamily="2" charset="-122"/>
              </a:rPr>
              <a:t>=" + 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然后再封装到一个方法中即可</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//shellSort(arr); //</a:t>
            </a:r>
            <a:r>
              <a:rPr lang="zh-CN" altLang="en-US">
                <a:ea typeface="宋体" panose="02010600030101010101" pitchFamily="2" charset="-122"/>
              </a:rPr>
              <a:t>速度慢 超过</a:t>
            </a:r>
            <a:r>
              <a:rPr lang="en-US" altLang="zh-CN">
                <a:ea typeface="宋体" panose="02010600030101010101" pitchFamily="2" charset="-122"/>
              </a:rPr>
              <a:t>10</a:t>
            </a:r>
            <a:r>
              <a:rPr lang="zh-CN" altLang="en-US">
                <a:ea typeface="宋体" panose="02010600030101010101" pitchFamily="2" charset="-122"/>
              </a:rPr>
              <a:t>秒排 </a:t>
            </a:r>
            <a:r>
              <a:rPr lang="en-US" altLang="zh-CN">
                <a:ea typeface="宋体" panose="02010600030101010101" pitchFamily="2" charset="-122"/>
              </a:rPr>
              <a:t>80000</a:t>
            </a:r>
            <a:r>
              <a:rPr lang="zh-CN" altLang="en-US">
                <a:ea typeface="宋体" panose="02010600030101010101" pitchFamily="2" charset="-122"/>
              </a:rPr>
              <a:t>个数据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//insertSort(arr);</a:t>
            </a:r>
            <a:endParaRPr lang="en-US" altLang="zh-CN">
              <a:ea typeface="宋体" panose="02010600030101010101" pitchFamily="2" charset="-122"/>
            </a:endParaRPr>
          </a:p>
          <a:p>
            <a:pPr eaLnBrk="1" hangingPunct="1"/>
            <a:r>
              <a:rPr lang="en-US" altLang="zh-CN">
                <a:ea typeface="宋体" panose="02010600030101010101" pitchFamily="2" charset="-122"/>
              </a:rPr>
              <a:t>		shellSort2(arr); //</a:t>
            </a:r>
            <a:r>
              <a:rPr lang="zh-CN" altLang="en-US">
                <a:ea typeface="宋体" panose="02010600030101010101" pitchFamily="2" charset="-122"/>
              </a:rPr>
              <a:t>速度提升很多，</a:t>
            </a:r>
            <a:r>
              <a:rPr lang="en-US" altLang="zh-CN">
                <a:ea typeface="宋体" panose="02010600030101010101" pitchFamily="2" charset="-122"/>
              </a:rPr>
              <a:t>1</a:t>
            </a:r>
            <a:r>
              <a:rPr lang="zh-CN" altLang="en-US">
                <a:ea typeface="宋体" panose="02010600030101010101" pitchFamily="2" charset="-122"/>
              </a:rPr>
              <a:t>秒左右，排</a:t>
            </a:r>
            <a:r>
              <a:rPr lang="en-US" altLang="zh-CN">
                <a:ea typeface="宋体" panose="02010600030101010101" pitchFamily="2" charset="-122"/>
              </a:rPr>
              <a:t>80000</a:t>
            </a:r>
            <a:r>
              <a:rPr lang="zh-CN" altLang="en-US">
                <a:ea typeface="宋体" panose="02010600030101010101" pitchFamily="2" charset="-122"/>
              </a:rPr>
              <a:t>个数据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排序后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Date now2 = new Date();</a:t>
            </a:r>
            <a:endParaRPr lang="en-US" altLang="zh-CN">
              <a:ea typeface="宋体" panose="02010600030101010101" pitchFamily="2" charset="-122"/>
            </a:endParaRPr>
          </a:p>
          <a:p>
            <a:pPr eaLnBrk="1" hangingPunct="1"/>
            <a:r>
              <a:rPr lang="en-US" altLang="zh-CN">
                <a:ea typeface="宋体" panose="02010600030101010101" pitchFamily="2" charset="-122"/>
              </a:rPr>
              <a:t>		String date2 = dateFormat.format(now2);</a:t>
            </a:r>
            <a:endParaRPr lang="en-US" altLang="zh-CN">
              <a:ea typeface="宋体" panose="02010600030101010101" pitchFamily="2" charset="-122"/>
            </a:endParaRPr>
          </a:p>
          <a:p>
            <a:pPr eaLnBrk="1" hangingPunct="1"/>
            <a:r>
              <a:rPr lang="en-US" altLang="zh-CN">
                <a:ea typeface="宋体" panose="02010600030101010101" pitchFamily="2" charset="-122"/>
              </a:rPr>
              <a:t>		System.out.println("</a:t>
            </a:r>
            <a:r>
              <a:rPr lang="zh-CN" altLang="en-US">
                <a:ea typeface="宋体" panose="02010600030101010101" pitchFamily="2" charset="-122"/>
              </a:rPr>
              <a:t>排序后时间</a:t>
            </a:r>
            <a:r>
              <a:rPr lang="en-US" altLang="zh-CN">
                <a:ea typeface="宋体" panose="02010600030101010101" pitchFamily="2" charset="-122"/>
              </a:rPr>
              <a:t>=" + date2); // </a:t>
            </a:r>
            <a:r>
              <a:rPr lang="zh-CN" altLang="en-US">
                <a:ea typeface="宋体" panose="02010600030101010101" pitchFamily="2" charset="-122"/>
              </a:rPr>
              <a:t>输出时间</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排序后</a:t>
            </a:r>
            <a:r>
              <a:rPr lang="en-US" altLang="zh-CN">
                <a:ea typeface="宋体" panose="02010600030101010101" pitchFamily="2" charset="-122"/>
              </a:rPr>
              <a:t>=" + 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推导演变的过程</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第一轮排序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希尔排序第一轮后</a:t>
            </a:r>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因为第一轮排序，将</a:t>
            </a:r>
            <a:r>
              <a:rPr lang="en-US" altLang="zh-CN">
                <a:ea typeface="宋体" panose="02010600030101010101" pitchFamily="2" charset="-122"/>
              </a:rPr>
              <a:t>10</a:t>
            </a:r>
            <a:r>
              <a:rPr lang="zh-CN" altLang="en-US">
                <a:ea typeface="宋体" panose="02010600030101010101" pitchFamily="2" charset="-122"/>
              </a:rPr>
              <a:t>个数据分成了</a:t>
            </a:r>
            <a:r>
              <a:rPr lang="en-US" altLang="zh-CN">
                <a:ea typeface="宋体" panose="02010600030101010101" pitchFamily="2" charset="-122"/>
              </a:rPr>
              <a:t>5</a:t>
            </a:r>
            <a:r>
              <a:rPr lang="zh-CN" altLang="en-US">
                <a:ea typeface="宋体" panose="02010600030101010101" pitchFamily="2" charset="-122"/>
              </a:rPr>
              <a:t>个组， 所以 </a:t>
            </a:r>
            <a:r>
              <a:rPr lang="en-US" altLang="zh-CN">
                <a:ea typeface="宋体" panose="02010600030101010101" pitchFamily="2" charset="-122"/>
              </a:rPr>
              <a:t>i = 5 ; i &lt; arr.length </a:t>
            </a:r>
            <a:endParaRPr lang="en-US" altLang="zh-CN">
              <a:ea typeface="宋体" panose="02010600030101010101" pitchFamily="2" charset="-122"/>
            </a:endParaRPr>
          </a:p>
          <a:p>
            <a:pPr eaLnBrk="1" hangingPunct="1"/>
            <a:r>
              <a:rPr lang="en-US" altLang="zh-CN">
                <a:ea typeface="宋体" panose="02010600030101010101" pitchFamily="2" charset="-122"/>
              </a:rPr>
              <a:t>		for(int i = 5;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遍历各组中所有的元素</a:t>
            </a:r>
            <a:r>
              <a:rPr lang="en-US" altLang="zh-CN">
                <a:ea typeface="宋体" panose="02010600030101010101" pitchFamily="2" charset="-122"/>
              </a:rPr>
              <a:t>(</a:t>
            </a:r>
            <a:r>
              <a:rPr lang="zh-CN" altLang="en-US">
                <a:ea typeface="宋体" panose="02010600030101010101" pitchFamily="2" charset="-122"/>
              </a:rPr>
              <a:t>共</a:t>
            </a:r>
            <a:r>
              <a:rPr lang="en-US" altLang="zh-CN">
                <a:ea typeface="宋体" panose="02010600030101010101" pitchFamily="2" charset="-122"/>
              </a:rPr>
              <a:t>5</a:t>
            </a:r>
            <a:r>
              <a:rPr lang="zh-CN" altLang="en-US">
                <a:ea typeface="宋体" panose="02010600030101010101" pitchFamily="2" charset="-122"/>
              </a:rPr>
              <a:t>组，每组</a:t>
            </a:r>
            <a:r>
              <a:rPr lang="en-US" altLang="zh-CN">
                <a:ea typeface="宋体" panose="02010600030101010101" pitchFamily="2" charset="-122"/>
              </a:rPr>
              <a:t>2</a:t>
            </a:r>
            <a:r>
              <a:rPr lang="zh-CN" altLang="en-US">
                <a:ea typeface="宋体" panose="02010600030101010101" pitchFamily="2" charset="-122"/>
              </a:rPr>
              <a:t>个元素</a:t>
            </a:r>
            <a:r>
              <a:rPr lang="en-US" altLang="zh-CN">
                <a:ea typeface="宋体" panose="02010600030101010101" pitchFamily="2" charset="-122"/>
              </a:rPr>
              <a:t>), </a:t>
            </a:r>
            <a:r>
              <a:rPr lang="zh-CN" altLang="en-US">
                <a:ea typeface="宋体" panose="02010600030101010101" pitchFamily="2" charset="-122"/>
              </a:rPr>
              <a:t>步长为</a:t>
            </a:r>
            <a:r>
              <a:rPr lang="en-US" altLang="zh-CN">
                <a:ea typeface="宋体" panose="02010600030101010101" pitchFamily="2" charset="-122"/>
              </a:rPr>
              <a:t>5</a:t>
            </a:r>
            <a:endParaRPr lang="en-US" altLang="zh-CN">
              <a:ea typeface="宋体" panose="02010600030101010101" pitchFamily="2" charset="-122"/>
            </a:endParaRPr>
          </a:p>
          <a:p>
            <a:pPr eaLnBrk="1" hangingPunct="1"/>
            <a:r>
              <a:rPr lang="en-US" altLang="zh-CN">
                <a:ea typeface="宋体" panose="02010600030101010101" pitchFamily="2" charset="-122"/>
              </a:rPr>
              <a:t>			for (int j = i - 5; j &gt;= 0; j -= 5)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如果当前元素大于加上步长后的那个元素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(arr[j] &gt; arr[j + 5]) {</a:t>
            </a:r>
            <a:endParaRPr lang="en-US" altLang="zh-CN">
              <a:ea typeface="宋体" panose="02010600030101010101" pitchFamily="2" charset="-122"/>
            </a:endParaRPr>
          </a:p>
          <a:p>
            <a:pPr eaLnBrk="1" hangingPunct="1"/>
            <a:r>
              <a:rPr lang="en-US" altLang="zh-CN">
                <a:ea typeface="宋体" panose="02010600030101010101" pitchFamily="2" charset="-122"/>
              </a:rPr>
              <a:t>					int temp = arr[j];</a:t>
            </a:r>
            <a:endParaRPr lang="en-US" altLang="zh-CN">
              <a:ea typeface="宋体" panose="02010600030101010101" pitchFamily="2" charset="-122"/>
            </a:endParaRPr>
          </a:p>
          <a:p>
            <a:pPr eaLnBrk="1" hangingPunct="1"/>
            <a:r>
              <a:rPr lang="en-US" altLang="zh-CN">
                <a:ea typeface="宋体" panose="02010600030101010101" pitchFamily="2" charset="-122"/>
              </a:rPr>
              <a:t>					arr[j] = arr[j + 5];</a:t>
            </a:r>
            <a:endParaRPr lang="en-US" altLang="zh-CN">
              <a:ea typeface="宋体" panose="02010600030101010101" pitchFamily="2" charset="-122"/>
            </a:endParaRPr>
          </a:p>
          <a:p>
            <a:pPr eaLnBrk="1" hangingPunct="1"/>
            <a:r>
              <a:rPr lang="en-US" altLang="zh-CN">
                <a:ea typeface="宋体" panose="02010600030101010101" pitchFamily="2" charset="-122"/>
              </a:rPr>
              <a:t>					arr[j + 5]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第二轮排序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希尔排序第二轮后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因为第二轮排序，将</a:t>
            </a:r>
            <a:r>
              <a:rPr lang="en-US" altLang="zh-CN">
                <a:ea typeface="宋体" panose="02010600030101010101" pitchFamily="2" charset="-122"/>
              </a:rPr>
              <a:t>10</a:t>
            </a:r>
            <a:r>
              <a:rPr lang="zh-CN" altLang="en-US">
                <a:ea typeface="宋体" panose="02010600030101010101" pitchFamily="2" charset="-122"/>
              </a:rPr>
              <a:t>个数据分成了</a:t>
            </a:r>
            <a:r>
              <a:rPr lang="en-US" altLang="zh-CN">
                <a:ea typeface="宋体" panose="02010600030101010101" pitchFamily="2" charset="-122"/>
              </a:rPr>
              <a:t>5/2</a:t>
            </a:r>
            <a:r>
              <a:rPr lang="zh-CN" altLang="en-US">
                <a:ea typeface="宋体" panose="02010600030101010101" pitchFamily="2" charset="-122"/>
              </a:rPr>
              <a:t>个组（看</a:t>
            </a:r>
            <a:r>
              <a:rPr lang="en-US" altLang="zh-CN">
                <a:ea typeface="宋体" panose="02010600030101010101" pitchFamily="2" charset="-122"/>
              </a:rPr>
              <a:t>ppt</a:t>
            </a:r>
            <a:r>
              <a:rPr lang="zh-CN" altLang="en-US">
                <a:ea typeface="宋体" panose="02010600030101010101" pitchFamily="2" charset="-122"/>
              </a:rPr>
              <a:t>图）， 所以 </a:t>
            </a:r>
            <a:r>
              <a:rPr lang="en-US" altLang="zh-CN">
                <a:ea typeface="宋体" panose="02010600030101010101" pitchFamily="2" charset="-122"/>
              </a:rPr>
              <a:t>i = 2 ; i &lt; arr.length</a:t>
            </a:r>
            <a:endParaRPr lang="en-US" altLang="zh-CN">
              <a:ea typeface="宋体" panose="02010600030101010101" pitchFamily="2" charset="-122"/>
            </a:endParaRPr>
          </a:p>
          <a:p>
            <a:pPr eaLnBrk="1" hangingPunct="1"/>
            <a:r>
              <a:rPr lang="en-US" altLang="zh-CN">
                <a:ea typeface="宋体" panose="02010600030101010101" pitchFamily="2" charset="-122"/>
              </a:rPr>
              <a:t>		for(int i = 2;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遍历各组中所有的元素</a:t>
            </a:r>
            <a:r>
              <a:rPr lang="en-US" altLang="zh-CN">
                <a:ea typeface="宋体" panose="02010600030101010101" pitchFamily="2" charset="-122"/>
              </a:rPr>
              <a:t>(</a:t>
            </a:r>
            <a:r>
              <a:rPr lang="zh-CN" altLang="en-US">
                <a:ea typeface="宋体" panose="02010600030101010101" pitchFamily="2" charset="-122"/>
              </a:rPr>
              <a:t>共</a:t>
            </a:r>
            <a:r>
              <a:rPr lang="en-US" altLang="zh-CN">
                <a:ea typeface="宋体" panose="02010600030101010101" pitchFamily="2" charset="-122"/>
              </a:rPr>
              <a:t>2</a:t>
            </a:r>
            <a:r>
              <a:rPr lang="zh-CN" altLang="en-US">
                <a:ea typeface="宋体" panose="02010600030101010101" pitchFamily="2" charset="-122"/>
              </a:rPr>
              <a:t>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 (int j = i - 2; j &gt;= 0; j -= 2)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如果当前元素大于加上步长后的那个元素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(arr[j] &gt; arr[j + 2]) {</a:t>
            </a:r>
            <a:endParaRPr lang="en-US" altLang="zh-CN">
              <a:ea typeface="宋体" panose="02010600030101010101" pitchFamily="2" charset="-122"/>
            </a:endParaRPr>
          </a:p>
          <a:p>
            <a:pPr eaLnBrk="1" hangingPunct="1"/>
            <a:r>
              <a:rPr lang="en-US" altLang="zh-CN">
                <a:ea typeface="宋体" panose="02010600030101010101" pitchFamily="2" charset="-122"/>
              </a:rPr>
              <a:t>					int temp = arr[j];</a:t>
            </a:r>
            <a:endParaRPr lang="en-US" altLang="zh-CN">
              <a:ea typeface="宋体" panose="02010600030101010101" pitchFamily="2" charset="-122"/>
            </a:endParaRPr>
          </a:p>
          <a:p>
            <a:pPr eaLnBrk="1" hangingPunct="1"/>
            <a:r>
              <a:rPr lang="en-US" altLang="zh-CN">
                <a:ea typeface="宋体" panose="02010600030101010101" pitchFamily="2" charset="-122"/>
              </a:rPr>
              <a:t>					arr[j] = arr[j + 2];</a:t>
            </a:r>
            <a:endParaRPr lang="en-US" altLang="zh-CN">
              <a:ea typeface="宋体" panose="02010600030101010101" pitchFamily="2" charset="-122"/>
            </a:endParaRPr>
          </a:p>
          <a:p>
            <a:pPr eaLnBrk="1" hangingPunct="1"/>
            <a:r>
              <a:rPr lang="en-US" altLang="zh-CN">
                <a:ea typeface="宋体" panose="02010600030101010101" pitchFamily="2" charset="-122"/>
              </a:rPr>
              <a:t>					arr[j + 2]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第三轮排序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System.out.println("</a:t>
            </a:r>
            <a:r>
              <a:rPr lang="zh-CN" altLang="en-US">
                <a:ea typeface="宋体" panose="02010600030101010101" pitchFamily="2" charset="-122"/>
              </a:rPr>
              <a:t>希尔排序第三轮后</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因为第三轮排序，将</a:t>
            </a:r>
            <a:r>
              <a:rPr lang="en-US" altLang="zh-CN">
                <a:ea typeface="宋体" panose="02010600030101010101" pitchFamily="2" charset="-122"/>
              </a:rPr>
              <a:t>10</a:t>
            </a:r>
            <a:r>
              <a:rPr lang="zh-CN" altLang="en-US">
                <a:ea typeface="宋体" panose="02010600030101010101" pitchFamily="2" charset="-122"/>
              </a:rPr>
              <a:t>个数据分成了</a:t>
            </a:r>
            <a:r>
              <a:rPr lang="en-US" altLang="zh-CN">
                <a:ea typeface="宋体" panose="02010600030101010101" pitchFamily="2" charset="-122"/>
              </a:rPr>
              <a:t>2/2</a:t>
            </a:r>
            <a:r>
              <a:rPr lang="zh-CN" altLang="en-US">
                <a:ea typeface="宋体" panose="02010600030101010101" pitchFamily="2" charset="-122"/>
              </a:rPr>
              <a:t>个组（看</a:t>
            </a:r>
            <a:r>
              <a:rPr lang="en-US" altLang="zh-CN">
                <a:ea typeface="宋体" panose="02010600030101010101" pitchFamily="2" charset="-122"/>
              </a:rPr>
              <a:t>ppt</a:t>
            </a:r>
            <a:r>
              <a:rPr lang="zh-CN" altLang="en-US">
                <a:ea typeface="宋体" panose="02010600030101010101" pitchFamily="2" charset="-122"/>
              </a:rPr>
              <a:t>图）， 所以 </a:t>
            </a:r>
            <a:r>
              <a:rPr lang="en-US" altLang="zh-CN">
                <a:ea typeface="宋体" panose="02010600030101010101" pitchFamily="2" charset="-122"/>
              </a:rPr>
              <a:t>i = 1 ; i &lt; arr.length</a:t>
            </a:r>
            <a:endParaRPr lang="en-US" altLang="zh-CN">
              <a:ea typeface="宋体" panose="02010600030101010101" pitchFamily="2" charset="-122"/>
            </a:endParaRPr>
          </a:p>
          <a:p>
            <a:pPr eaLnBrk="1" hangingPunct="1"/>
            <a:r>
              <a:rPr lang="en-US" altLang="zh-CN">
                <a:ea typeface="宋体" panose="02010600030101010101" pitchFamily="2" charset="-122"/>
              </a:rPr>
              <a:t>		for(int i = 1;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遍历各组中所有的元素</a:t>
            </a:r>
            <a:r>
              <a:rPr lang="en-US" altLang="zh-CN">
                <a:ea typeface="宋体" panose="02010600030101010101" pitchFamily="2" charset="-122"/>
              </a:rPr>
              <a:t>(</a:t>
            </a:r>
            <a:r>
              <a:rPr lang="zh-CN" altLang="en-US">
                <a:ea typeface="宋体" panose="02010600030101010101" pitchFamily="2" charset="-122"/>
              </a:rPr>
              <a:t>共</a:t>
            </a:r>
            <a:r>
              <a:rPr lang="en-US" altLang="zh-CN">
                <a:ea typeface="宋体" panose="02010600030101010101" pitchFamily="2" charset="-122"/>
              </a:rPr>
              <a:t>1</a:t>
            </a:r>
            <a:r>
              <a:rPr lang="zh-CN" altLang="en-US">
                <a:ea typeface="宋体" panose="02010600030101010101" pitchFamily="2" charset="-122"/>
              </a:rPr>
              <a:t>组</a:t>
            </a:r>
            <a:r>
              <a:rPr lang="en-US"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for (int j = i - 1; j &gt;= 0; j -= 1)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如果当前元素大于加上步长后的那个元素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(arr[j] &gt; arr[j + 1]) {</a:t>
            </a:r>
            <a:endParaRPr lang="en-US" altLang="zh-CN">
              <a:ea typeface="宋体" panose="02010600030101010101" pitchFamily="2" charset="-122"/>
            </a:endParaRPr>
          </a:p>
          <a:p>
            <a:pPr eaLnBrk="1" hangingPunct="1"/>
            <a:r>
              <a:rPr lang="en-US" altLang="zh-CN">
                <a:ea typeface="宋体" panose="02010600030101010101" pitchFamily="2" charset="-122"/>
              </a:rPr>
              <a:t>					int temp = arr[j];</a:t>
            </a:r>
            <a:endParaRPr lang="en-US" altLang="zh-CN">
              <a:ea typeface="宋体" panose="02010600030101010101" pitchFamily="2" charset="-122"/>
            </a:endParaRPr>
          </a:p>
          <a:p>
            <a:pPr eaLnBrk="1" hangingPunct="1"/>
            <a:r>
              <a:rPr lang="en-US" altLang="zh-CN">
                <a:ea typeface="宋体" panose="02010600030101010101" pitchFamily="2" charset="-122"/>
              </a:rPr>
              <a:t>					arr[j] = arr[j + 1];</a:t>
            </a:r>
            <a:endParaRPr lang="en-US" altLang="zh-CN">
              <a:ea typeface="宋体" panose="02010600030101010101" pitchFamily="2" charset="-122"/>
            </a:endParaRPr>
          </a:p>
          <a:p>
            <a:pPr eaLnBrk="1" hangingPunct="1"/>
            <a:r>
              <a:rPr lang="en-US" altLang="zh-CN">
                <a:ea typeface="宋体" panose="02010600030101010101" pitchFamily="2" charset="-122"/>
              </a:rPr>
              <a:t>					arr[j + 1]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System.out.println(Arrays.toString(arr));*/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希尔排序</a:t>
            </a:r>
            <a:r>
              <a:rPr lang="en-US" altLang="zh-CN">
                <a:ea typeface="宋体" panose="02010600030101010101" pitchFamily="2" charset="-122"/>
              </a:rPr>
              <a:t>: </a:t>
            </a:r>
            <a:r>
              <a:rPr lang="zh-CN" altLang="en-US">
                <a:ea typeface="宋体" panose="02010600030101010101" pitchFamily="2" charset="-122"/>
              </a:rPr>
              <a:t>对有序序列在插入时采用交换法</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shellSort(int[] arr)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遍历所有的步长</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d = arr.length / 2; d &gt; 0; d /= 2)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遍历所有有元素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d;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遍历本组中所有的元素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j = i - d; j &gt;= 0; j -= d)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如果当前元素大于加上步长后的那个元素</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if (arr[j] &gt; arr[j + d]) {</a:t>
            </a:r>
            <a:endParaRPr lang="en-US" altLang="zh-CN">
              <a:ea typeface="宋体" panose="02010600030101010101" pitchFamily="2" charset="-122"/>
            </a:endParaRPr>
          </a:p>
          <a:p>
            <a:pPr eaLnBrk="1" hangingPunct="1"/>
            <a:r>
              <a:rPr lang="en-US" altLang="zh-CN">
                <a:ea typeface="宋体" panose="02010600030101010101" pitchFamily="2" charset="-122"/>
              </a:rPr>
              <a:t>						int temp = arr[j];</a:t>
            </a:r>
            <a:endParaRPr lang="en-US" altLang="zh-CN">
              <a:ea typeface="宋体" panose="02010600030101010101" pitchFamily="2" charset="-122"/>
            </a:endParaRPr>
          </a:p>
          <a:p>
            <a:pPr eaLnBrk="1" hangingPunct="1"/>
            <a:r>
              <a:rPr lang="en-US" altLang="zh-CN">
                <a:ea typeface="宋体" panose="02010600030101010101" pitchFamily="2" charset="-122"/>
              </a:rPr>
              <a:t>						arr[j] = arr[j + d];</a:t>
            </a:r>
            <a:endParaRPr lang="en-US" altLang="zh-CN">
              <a:ea typeface="宋体" panose="02010600030101010101" pitchFamily="2" charset="-122"/>
            </a:endParaRPr>
          </a:p>
          <a:p>
            <a:pPr eaLnBrk="1" hangingPunct="1"/>
            <a:r>
              <a:rPr lang="en-US" altLang="zh-CN">
                <a:ea typeface="宋体" panose="02010600030101010101" pitchFamily="2" charset="-122"/>
              </a:rPr>
              <a:t>						arr[j + d]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希尔排序</a:t>
            </a:r>
            <a:r>
              <a:rPr lang="en-US" altLang="zh-CN">
                <a:ea typeface="宋体" panose="02010600030101010101" pitchFamily="2" charset="-122"/>
              </a:rPr>
              <a:t>: </a:t>
            </a:r>
            <a:r>
              <a:rPr lang="zh-CN" altLang="en-US">
                <a:ea typeface="宋体" panose="02010600030101010101" pitchFamily="2" charset="-122"/>
              </a:rPr>
              <a:t>对有序序列在插入时采用移动法</a:t>
            </a:r>
            <a:endParaRPr lang="zh-CN" altLang="en-US">
              <a:ea typeface="宋体" panose="02010600030101010101" pitchFamily="2" charset="-122"/>
            </a:endParaRPr>
          </a:p>
          <a:p>
            <a:pPr eaLnBrk="1" hangingPunct="1"/>
            <a:r>
              <a:rPr lang="zh-CN" altLang="en-US">
                <a:ea typeface="宋体" panose="02010600030101010101" pitchFamily="2" charset="-122"/>
              </a:rPr>
              <a:t>	 * </a:t>
            </a:r>
            <a:r>
              <a:rPr lang="en-US" altLang="zh-CN">
                <a:ea typeface="宋体" panose="02010600030101010101" pitchFamily="2" charset="-122"/>
              </a:rPr>
              <a:t>@param arr</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public static void shellSort2(int[] arr)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增量</a:t>
            </a:r>
            <a:r>
              <a:rPr lang="en-US" altLang="zh-CN">
                <a:ea typeface="宋体" panose="02010600030101010101" pitchFamily="2" charset="-122"/>
              </a:rPr>
              <a:t>gap</a:t>
            </a:r>
            <a:r>
              <a:rPr lang="zh-CN" altLang="en-US">
                <a:ea typeface="宋体" panose="02010600030101010101" pitchFamily="2" charset="-122"/>
              </a:rPr>
              <a:t>，并逐步缩小增量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gap = arr.length / 2; gap &gt; 0; gap /= 2)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从第</a:t>
            </a:r>
            <a:r>
              <a:rPr lang="en-US" altLang="zh-CN">
                <a:ea typeface="宋体" panose="02010600030101010101" pitchFamily="2" charset="-122"/>
              </a:rPr>
              <a:t>gap</a:t>
            </a:r>
            <a:r>
              <a:rPr lang="zh-CN" altLang="en-US">
                <a:ea typeface="宋体" panose="02010600030101010101" pitchFamily="2" charset="-122"/>
              </a:rPr>
              <a:t>个元素，逐个对其所在组进行直接插入排序操作</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for (int i = gap;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int j = i;</a:t>
            </a:r>
            <a:endParaRPr lang="en-US" altLang="zh-CN">
              <a:ea typeface="宋体" panose="02010600030101010101" pitchFamily="2" charset="-122"/>
            </a:endParaRPr>
          </a:p>
          <a:p>
            <a:pPr eaLnBrk="1" hangingPunct="1"/>
            <a:r>
              <a:rPr lang="en-US" altLang="zh-CN">
                <a:ea typeface="宋体" panose="02010600030101010101" pitchFamily="2" charset="-122"/>
              </a:rPr>
              <a:t>				int temp = arr[j];</a:t>
            </a:r>
            <a:endParaRPr lang="en-US" altLang="zh-CN">
              <a:ea typeface="宋体" panose="02010600030101010101" pitchFamily="2" charset="-122"/>
            </a:endParaRPr>
          </a:p>
          <a:p>
            <a:pPr eaLnBrk="1" hangingPunct="1"/>
            <a:r>
              <a:rPr lang="en-US" altLang="zh-CN">
                <a:ea typeface="宋体" panose="02010600030101010101" pitchFamily="2" charset="-122"/>
              </a:rPr>
              <a:t>				if (arr[j] &lt; arr[j - gap]) {</a:t>
            </a:r>
            <a:endParaRPr lang="en-US" altLang="zh-CN">
              <a:ea typeface="宋体" panose="02010600030101010101" pitchFamily="2" charset="-122"/>
            </a:endParaRPr>
          </a:p>
          <a:p>
            <a:pPr eaLnBrk="1" hangingPunct="1"/>
            <a:r>
              <a:rPr lang="en-US" altLang="zh-CN">
                <a:ea typeface="宋体" panose="02010600030101010101" pitchFamily="2" charset="-122"/>
              </a:rPr>
              <a:t>					while (j - gap &gt;= 0 &amp;&amp; temp &lt; arr[j - gap])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移动法</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arr[j] = arr[j - gap];</a:t>
            </a:r>
            <a:endParaRPr lang="en-US" altLang="zh-CN">
              <a:ea typeface="宋体" panose="02010600030101010101" pitchFamily="2" charset="-122"/>
            </a:endParaRPr>
          </a:p>
          <a:p>
            <a:pPr eaLnBrk="1" hangingPunct="1"/>
            <a:r>
              <a:rPr lang="en-US" altLang="zh-CN">
                <a:ea typeface="宋体" panose="02010600030101010101" pitchFamily="2" charset="-122"/>
              </a:rPr>
              <a:t>						j -= gap;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arr[j] = temp;</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en-US">
                <a:ea typeface="宋体" panose="02010600030101010101" pitchFamily="2" charset="-122"/>
              </a:rPr>
              <a:t>简单的插入排序</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public static void insertSort(int[] arr)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		for (int i = 1; i &lt; arr.length; i++) {</a:t>
            </a:r>
            <a:endParaRPr lang="en-US" altLang="zh-CN">
              <a:ea typeface="宋体" panose="02010600030101010101" pitchFamily="2" charset="-122"/>
            </a:endParaRPr>
          </a:p>
          <a:p>
            <a:pPr eaLnBrk="1" hangingPunct="1"/>
            <a:r>
              <a:rPr lang="en-US" altLang="zh-CN">
                <a:ea typeface="宋体" panose="02010600030101010101" pitchFamily="2" charset="-122"/>
              </a:rPr>
              <a:t>			int insertVal = arr[i];</a:t>
            </a:r>
            <a:endParaRPr lang="en-US" altLang="zh-CN">
              <a:ea typeface="宋体" panose="02010600030101010101" pitchFamily="2" charset="-122"/>
            </a:endParaRPr>
          </a:p>
          <a:p>
            <a:pPr eaLnBrk="1" hangingPunct="1"/>
            <a:r>
              <a:rPr lang="en-US" altLang="zh-CN">
                <a:ea typeface="宋体" panose="02010600030101010101" pitchFamily="2" charset="-122"/>
              </a:rPr>
              <a:t>			int insertIndex = i - 1; // </a:t>
            </a:r>
            <a:r>
              <a:rPr lang="zh-CN" altLang="en-US">
                <a:ea typeface="宋体" panose="02010600030101010101" pitchFamily="2" charset="-122"/>
              </a:rPr>
              <a:t>表示有序表的最后这个元素的下标</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还没找到位置</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while (insertIndex &gt;= 0 &amp;&amp; insertVal &lt; arr[insertIndex]) {</a:t>
            </a:r>
            <a:endParaRPr lang="en-US" altLang="zh-CN">
              <a:ea typeface="宋体" panose="02010600030101010101" pitchFamily="2" charset="-122"/>
            </a:endParaRPr>
          </a:p>
          <a:p>
            <a:pPr eaLnBrk="1" hangingPunct="1"/>
            <a:r>
              <a:rPr lang="en-US" altLang="zh-CN">
                <a:ea typeface="宋体" panose="02010600030101010101" pitchFamily="2" charset="-122"/>
              </a:rPr>
              <a:t>				arr[insertIndex + 1] = arr[insertIndex];</a:t>
            </a:r>
            <a:endParaRPr lang="en-US" altLang="zh-CN">
              <a:ea typeface="宋体" panose="02010600030101010101" pitchFamily="2" charset="-122"/>
            </a:endParaRPr>
          </a:p>
          <a:p>
            <a:pPr eaLnBrk="1" hangingPunct="1"/>
            <a:r>
              <a:rPr lang="en-US" altLang="zh-CN">
                <a:ea typeface="宋体" panose="02010600030101010101" pitchFamily="2" charset="-122"/>
              </a:rPr>
              <a:t>				insertIndex -= 1;</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 </a:t>
            </a:r>
            <a:r>
              <a:rPr lang="zh-CN" altLang="en-US">
                <a:ea typeface="宋体" panose="02010600030101010101" pitchFamily="2" charset="-122"/>
              </a:rPr>
              <a:t>退出</a:t>
            </a:r>
            <a:r>
              <a:rPr lang="en-US" altLang="zh-CN">
                <a:ea typeface="宋体" panose="02010600030101010101" pitchFamily="2" charset="-122"/>
              </a:rPr>
              <a:t>while </a:t>
            </a:r>
            <a:r>
              <a:rPr lang="zh-CN" altLang="en-US">
                <a:ea typeface="宋体" panose="02010600030101010101" pitchFamily="2" charset="-122"/>
              </a:rPr>
              <a:t>说明插入的位置就找到了</a:t>
            </a:r>
            <a:endParaRPr lang="zh-CN" altLang="en-US">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arr[insertIndex + 1] = insertVal;</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r>
              <a:rPr lang="en-US" altLang="zh-CN">
                <a:ea typeface="宋体" panose="02010600030101010101" pitchFamily="2" charset="-122"/>
              </a:rPr>
              <a:t>	}</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vmlDrawing" Target="../drawings/vmlDrawing38.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55.bin"/><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39.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56.bin"/><Relationship Id="rId1"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57.bin"/><Relationship Id="rId1" Type="http://schemas.openxmlformats.org/officeDocument/2006/relationships/image" Target="../media/image116.png"/></Relationships>
</file>

<file path=ppt/slides/_rels/slide106.xml.rels><?xml version="1.0" encoding="UTF-8" standalone="yes"?>
<Relationships xmlns="http://schemas.openxmlformats.org/package/2006/relationships"><Relationship Id="rId9" Type="http://schemas.openxmlformats.org/officeDocument/2006/relationships/notesSlide" Target="../notesSlides/notesSlide105.xml"/><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59.bin"/><Relationship Id="rId4" Type="http://schemas.openxmlformats.org/officeDocument/2006/relationships/image" Target="../media/image120.wmf"/><Relationship Id="rId3" Type="http://schemas.openxmlformats.org/officeDocument/2006/relationships/oleObject" Target="../embeddings/oleObject58.bin"/><Relationship Id="rId2" Type="http://schemas.openxmlformats.org/officeDocument/2006/relationships/image" Target="../media/image119.png"/><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hyperlink" Target="http://www.cnblogs.com/skywang12345/p/3602737.html" TargetMode="External"/><Relationship Id="rId2" Type="http://schemas.openxmlformats.org/officeDocument/2006/relationships/hyperlink" Target="https://baike.baidu.com/item/%E5%85%83%E7%B4%A0%E5%88%86%E9%85%8D/2107419" TargetMode="External"/><Relationship Id="rId1" Type="http://schemas.openxmlformats.org/officeDocument/2006/relationships/hyperlink" Target="https://baike.baidu.com/item/%E5%9F%BA%E6%95%B0%E6%8E%92%E5%BA%8F/787549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https://www.baidu.com/s?wd=%E6%95%B0%E6%8D%AE%E7%BB%93%E6%9E%84&amp;tn=SE_PcZhidaonwhc_ngpagmjz&amp;rsv_dl=gh_pc_zhidao" TargetMode="External"/><Relationship Id="rId1" Type="http://schemas.openxmlformats.org/officeDocument/2006/relationships/hyperlink" Target="https://baike.baidu.com/item/%E6%95%B0%E6%8D%AE" TargetMode="External"/></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vmlDrawing" Target="../drawings/vmlDrawing43.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61.bin"/><Relationship Id="rId1"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6.xml"/><Relationship Id="rId5" Type="http://schemas.openxmlformats.org/officeDocument/2006/relationships/vmlDrawing" Target="../drawings/vmlDrawing44.vml"/><Relationship Id="rId4" Type="http://schemas.openxmlformats.org/officeDocument/2006/relationships/slideLayout" Target="../slideLayouts/slideLayout2.xml"/><Relationship Id="rId3" Type="http://schemas.openxmlformats.org/officeDocument/2006/relationships/image" Target="../media/image126.wmf"/><Relationship Id="rId2" Type="http://schemas.openxmlformats.org/officeDocument/2006/relationships/oleObject" Target="../embeddings/oleObject62.bin"/><Relationship Id="rId1" Type="http://schemas.openxmlformats.org/officeDocument/2006/relationships/image" Target="../media/image12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8.xml"/><Relationship Id="rId6" Type="http://schemas.openxmlformats.org/officeDocument/2006/relationships/vmlDrawing" Target="../drawings/vmlDrawing45.vml"/><Relationship Id="rId5" Type="http://schemas.openxmlformats.org/officeDocument/2006/relationships/slideLayout" Target="../slideLayouts/slideLayout2.xml"/><Relationship Id="rId4" Type="http://schemas.openxmlformats.org/officeDocument/2006/relationships/image" Target="../media/image129.wmf"/><Relationship Id="rId3" Type="http://schemas.openxmlformats.org/officeDocument/2006/relationships/oleObject" Target="../embeddings/oleObject63.bin"/><Relationship Id="rId2" Type="http://schemas.openxmlformats.org/officeDocument/2006/relationships/image" Target="../media/image128.png"/><Relationship Id="rId1"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2.xml"/><Relationship Id="rId7" Type="http://schemas.openxmlformats.org/officeDocument/2006/relationships/image" Target="../media/image131.wmf"/><Relationship Id="rId6" Type="http://schemas.openxmlformats.org/officeDocument/2006/relationships/oleObject" Target="../embeddings/oleObject64.bin"/><Relationship Id="rId5" Type="http://schemas.openxmlformats.org/officeDocument/2006/relationships/image" Target="../media/image130.png"/><Relationship Id="rId4" Type="http://schemas.openxmlformats.org/officeDocument/2006/relationships/hyperlink" Target="https://baike.baidu.com/item/%E4%B8%AD%E5%A4%96%E6%AF%94/7590939" TargetMode="External"/><Relationship Id="rId3" Type="http://schemas.openxmlformats.org/officeDocument/2006/relationships/hyperlink" Target="https://baike.baidu.com/item/%E9%BB%84%E9%87%91%E5%88%86%E5%89%B2/115896" TargetMode="External"/><Relationship Id="rId2" Type="http://schemas.openxmlformats.org/officeDocument/2006/relationships/hyperlink" Target="https://baike.baidu.com/item/0.618" TargetMode="External"/><Relationship Id="rId10" Type="http://schemas.openxmlformats.org/officeDocument/2006/relationships/notesSlide" Target="../notesSlides/notesSlide121.xml"/><Relationship Id="rId1" Type="http://schemas.openxmlformats.org/officeDocument/2006/relationships/hyperlink" Target="https://baike.baidu.com/item/%E7%BA%BF%E6%AE%B5/8679802" TargetMode="External"/></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133.wmf"/><Relationship Id="rId2" Type="http://schemas.openxmlformats.org/officeDocument/2006/relationships/oleObject" Target="../embeddings/oleObject65.bin"/><Relationship Id="rId1" Type="http://schemas.openxmlformats.org/officeDocument/2006/relationships/image" Target="../media/image13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9" Type="http://schemas.openxmlformats.org/officeDocument/2006/relationships/image" Target="../media/image136.wmf"/><Relationship Id="rId8" Type="http://schemas.openxmlformats.org/officeDocument/2006/relationships/oleObject" Target="../embeddings/oleObject67.bin"/><Relationship Id="rId7" Type="http://schemas.openxmlformats.org/officeDocument/2006/relationships/image" Target="../media/image135.wmf"/><Relationship Id="rId6" Type="http://schemas.openxmlformats.org/officeDocument/2006/relationships/oleObject" Target="../embeddings/oleObject66.bin"/><Relationship Id="rId5" Type="http://schemas.openxmlformats.org/officeDocument/2006/relationships/image" Target="../media/image134.png"/><Relationship Id="rId4" Type="http://schemas.openxmlformats.org/officeDocument/2006/relationships/hyperlink" Target="https://baike.baidu.com/item/%E6%95%B0%E7%BB%84" TargetMode="External"/><Relationship Id="rId3" Type="http://schemas.openxmlformats.org/officeDocument/2006/relationships/hyperlink" Target="https://baike.baidu.com/item/%E6%95%A3%E5%88%97%E5%87%BD%E6%95%B0" TargetMode="External"/><Relationship Id="rId2" Type="http://schemas.openxmlformats.org/officeDocument/2006/relationships/hyperlink" Target="https://baike.baidu.com/item/%E6%95%B0%E6%8D%AE%E7%BB%93%E6%9E%84/1450" TargetMode="External"/><Relationship Id="rId12" Type="http://schemas.openxmlformats.org/officeDocument/2006/relationships/notesSlide" Target="../notesSlides/notesSlide126.xml"/><Relationship Id="rId11" Type="http://schemas.openxmlformats.org/officeDocument/2006/relationships/vmlDrawing" Target="../drawings/vmlDrawing48.vml"/><Relationship Id="rId10" Type="http://schemas.openxmlformats.org/officeDocument/2006/relationships/slideLayout" Target="../slideLayouts/slideLayout2.xml"/><Relationship Id="rId1" Type="http://schemas.openxmlformats.org/officeDocument/2006/relationships/hyperlink" Target="https://baike.baidu.com/item/%E6%95%A3%E5%88%97%E8%A1%A8" TargetMode="External"/></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3" Type="http://schemas.openxmlformats.org/officeDocument/2006/relationships/notesSlide" Target="../notesSlides/notesSlide127.xml"/><Relationship Id="rId22" Type="http://schemas.openxmlformats.org/officeDocument/2006/relationships/vmlDrawing" Target="../drawings/vmlDrawing49.vml"/><Relationship Id="rId21" Type="http://schemas.openxmlformats.org/officeDocument/2006/relationships/slideLayout" Target="../slideLayouts/slideLayout2.xml"/><Relationship Id="rId20" Type="http://schemas.openxmlformats.org/officeDocument/2006/relationships/image" Target="../media/image149.wmf"/><Relationship Id="rId2" Type="http://schemas.openxmlformats.org/officeDocument/2006/relationships/image" Target="../media/image137.wmf"/><Relationship Id="rId19" Type="http://schemas.openxmlformats.org/officeDocument/2006/relationships/oleObject" Target="../embeddings/oleObject74.bin"/><Relationship Id="rId18" Type="http://schemas.openxmlformats.org/officeDocument/2006/relationships/image" Target="../media/image148.wmf"/><Relationship Id="rId17" Type="http://schemas.openxmlformats.org/officeDocument/2006/relationships/oleObject" Target="../embeddings/oleObject73.bin"/><Relationship Id="rId16" Type="http://schemas.openxmlformats.org/officeDocument/2006/relationships/image" Target="../media/image147.wmf"/><Relationship Id="rId15" Type="http://schemas.openxmlformats.org/officeDocument/2006/relationships/oleObject" Target="../embeddings/oleObject72.bin"/><Relationship Id="rId14" Type="http://schemas.openxmlformats.org/officeDocument/2006/relationships/image" Target="../media/image146.wmf"/><Relationship Id="rId13" Type="http://schemas.openxmlformats.org/officeDocument/2006/relationships/oleObject" Target="../embeddings/oleObject71.bin"/><Relationship Id="rId12" Type="http://schemas.openxmlformats.org/officeDocument/2006/relationships/image" Target="../media/image145.wmf"/><Relationship Id="rId11" Type="http://schemas.openxmlformats.org/officeDocument/2006/relationships/oleObject" Target="../embeddings/oleObject70.bin"/><Relationship Id="rId10" Type="http://schemas.openxmlformats.org/officeDocument/2006/relationships/image" Target="../media/image144.wmf"/><Relationship Id="rId1" Type="http://schemas.openxmlformats.org/officeDocument/2006/relationships/oleObject" Target="../embeddings/oleObject68.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129.xml"/><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50.wmf"/><Relationship Id="rId1"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130.xml"/><Relationship Id="rId5" Type="http://schemas.openxmlformats.org/officeDocument/2006/relationships/vmlDrawing" Target="../drawings/vmlDrawing51.vml"/><Relationship Id="rId4" Type="http://schemas.openxmlformats.org/officeDocument/2006/relationships/slideLayout" Target="../slideLayouts/slideLayout2.xml"/><Relationship Id="rId3" Type="http://schemas.openxmlformats.org/officeDocument/2006/relationships/image" Target="../media/image152.wmf"/><Relationship Id="rId2" Type="http://schemas.openxmlformats.org/officeDocument/2006/relationships/oleObject" Target="../embeddings/oleObject76.bin"/><Relationship Id="rId1" Type="http://schemas.openxmlformats.org/officeDocument/2006/relationships/image" Target="../media/image15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9" Type="http://schemas.openxmlformats.org/officeDocument/2006/relationships/notesSlide" Target="../notesSlides/notesSlide133.xml"/><Relationship Id="rId8" Type="http://schemas.openxmlformats.org/officeDocument/2006/relationships/vmlDrawing" Target="../drawings/vmlDrawing52.vml"/><Relationship Id="rId7" Type="http://schemas.openxmlformats.org/officeDocument/2006/relationships/slideLayout" Target="../slideLayouts/slideLayout2.xml"/><Relationship Id="rId6" Type="http://schemas.openxmlformats.org/officeDocument/2006/relationships/image" Target="../media/image156.wmf"/><Relationship Id="rId5" Type="http://schemas.openxmlformats.org/officeDocument/2006/relationships/oleObject" Target="../embeddings/oleObject78.bin"/><Relationship Id="rId4" Type="http://schemas.openxmlformats.org/officeDocument/2006/relationships/image" Target="../media/image155.png"/><Relationship Id="rId3" Type="http://schemas.openxmlformats.org/officeDocument/2006/relationships/image" Target="../media/image154.wmf"/><Relationship Id="rId2" Type="http://schemas.openxmlformats.org/officeDocument/2006/relationships/oleObject" Target="../embeddings/oleObject77.bin"/><Relationship Id="rId1" Type="http://schemas.openxmlformats.org/officeDocument/2006/relationships/image" Target="../media/image15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6" Type="http://schemas.openxmlformats.org/officeDocument/2006/relationships/notesSlide" Target="../notesSlides/notesSlide138.xml"/><Relationship Id="rId5" Type="http://schemas.openxmlformats.org/officeDocument/2006/relationships/vmlDrawing" Target="../drawings/vmlDrawing53.vml"/><Relationship Id="rId4" Type="http://schemas.openxmlformats.org/officeDocument/2006/relationships/slideLayout" Target="../slideLayouts/slideLayout2.xml"/><Relationship Id="rId3" Type="http://schemas.openxmlformats.org/officeDocument/2006/relationships/image" Target="../media/image158.wmf"/><Relationship Id="rId2" Type="http://schemas.openxmlformats.org/officeDocument/2006/relationships/oleObject" Target="../embeddings/oleObject79.bin"/><Relationship Id="rId1" Type="http://schemas.openxmlformats.org/officeDocument/2006/relationships/image" Target="../media/image1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vmlDrawing" Target="../drawings/vmlDrawing54.vml"/><Relationship Id="rId4" Type="http://schemas.openxmlformats.org/officeDocument/2006/relationships/slideLayout" Target="../slideLayouts/slideLayout2.xml"/><Relationship Id="rId3" Type="http://schemas.openxmlformats.org/officeDocument/2006/relationships/image" Target="../media/image159.wmf"/><Relationship Id="rId2" Type="http://schemas.openxmlformats.org/officeDocument/2006/relationships/oleObject" Target="../embeddings/oleObject80.bin"/><Relationship Id="rId1" Type="http://schemas.openxmlformats.org/officeDocument/2006/relationships/image" Target="../media/image157.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hyperlink" Target="https://baike.baidu.com/item/%E7%BB%93%E7%82%B9"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160.wmf"/><Relationship Id="rId1" Type="http://schemas.openxmlformats.org/officeDocument/2006/relationships/oleObject" Target="../embeddings/oleObject81.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9" Type="http://schemas.openxmlformats.org/officeDocument/2006/relationships/notesSlide" Target="../notesSlides/notesSlide150.xml"/><Relationship Id="rId8" Type="http://schemas.openxmlformats.org/officeDocument/2006/relationships/vmlDrawing" Target="../drawings/vmlDrawing56.vml"/><Relationship Id="rId7" Type="http://schemas.openxmlformats.org/officeDocument/2006/relationships/slideLayout" Target="../slideLayouts/slideLayout2.xml"/><Relationship Id="rId6" Type="http://schemas.openxmlformats.org/officeDocument/2006/relationships/image" Target="../media/image164.wmf"/><Relationship Id="rId5" Type="http://schemas.openxmlformats.org/officeDocument/2006/relationships/oleObject" Target="../embeddings/oleObject83.bin"/><Relationship Id="rId4" Type="http://schemas.openxmlformats.org/officeDocument/2006/relationships/image" Target="../media/image163.wmf"/><Relationship Id="rId3" Type="http://schemas.openxmlformats.org/officeDocument/2006/relationships/oleObject" Target="../embeddings/oleObject82.bin"/><Relationship Id="rId2" Type="http://schemas.openxmlformats.org/officeDocument/2006/relationships/image" Target="../media/image162.png"/><Relationship Id="rId1" Type="http://schemas.openxmlformats.org/officeDocument/2006/relationships/image" Target="../media/image161.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57.vml"/><Relationship Id="rId3" Type="http://schemas.openxmlformats.org/officeDocument/2006/relationships/slideLayout" Target="../slideLayouts/slideLayout2.xml"/><Relationship Id="rId2" Type="http://schemas.openxmlformats.org/officeDocument/2006/relationships/image" Target="../media/image166.wmf"/><Relationship Id="rId1" Type="http://schemas.openxmlformats.org/officeDocument/2006/relationships/oleObject" Target="../embeddings/oleObject84.bin"/></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167.wmf"/><Relationship Id="rId1" Type="http://schemas.openxmlformats.org/officeDocument/2006/relationships/oleObject" Target="../embeddings/oleObject85.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hyperlink" Target="https://baike.baidu.com/item/%E5%8F%B6%E5%AD%90%E7%BB%93%E7%82%B9/3620239"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5" Type="http://schemas.openxmlformats.org/officeDocument/2006/relationships/notesSlide" Target="../notesSlides/notesSlide158.xml"/><Relationship Id="rId4" Type="http://schemas.openxmlformats.org/officeDocument/2006/relationships/vmlDrawing" Target="../drawings/vmlDrawing59.vml"/><Relationship Id="rId3" Type="http://schemas.openxmlformats.org/officeDocument/2006/relationships/slideLayout" Target="../slideLayouts/slideLayout2.xml"/><Relationship Id="rId2" Type="http://schemas.openxmlformats.org/officeDocument/2006/relationships/image" Target="../media/image168.wmf"/><Relationship Id="rId1"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hyperlink" Target="https://baike.baidu.com/item/%E5%AD%97%E9%95%BF/97660" TargetMode="External"/><Relationship Id="rId1" Type="http://schemas.openxmlformats.org/officeDocument/2006/relationships/hyperlink" Target="https://baike.baidu.com/item/%E5%93%88%E5%A4%AB%E6%9B%BC" TargetMode="Externa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hyperlink" Target="https://www.mokuge.com/tool/asciito16/"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notesSlide" Target="../notesSlides/notesSlide164.xml"/><Relationship Id="rId7" Type="http://schemas.openxmlformats.org/officeDocument/2006/relationships/vmlDrawing" Target="../drawings/vmlDrawing60.vml"/><Relationship Id="rId6"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oleObject" Target="../embeddings/oleObject88.bin"/><Relationship Id="rId3" Type="http://schemas.openxmlformats.org/officeDocument/2006/relationships/image" Target="../media/image170.wmf"/><Relationship Id="rId2" Type="http://schemas.openxmlformats.org/officeDocument/2006/relationships/oleObject" Target="../embeddings/oleObject87.bin"/><Relationship Id="rId1" Type="http://schemas.openxmlformats.org/officeDocument/2006/relationships/image" Target="../media/image169.png"/></Relationships>
</file>

<file path=ppt/slides/_rels/slide166.xml.rels><?xml version="1.0" encoding="UTF-8" standalone="yes"?>
<Relationships xmlns="http://schemas.openxmlformats.org/package/2006/relationships"><Relationship Id="rId8" Type="http://schemas.openxmlformats.org/officeDocument/2006/relationships/notesSlide" Target="../notesSlides/notesSlide165.xml"/><Relationship Id="rId7" Type="http://schemas.openxmlformats.org/officeDocument/2006/relationships/vmlDrawing" Target="../drawings/vmlDrawing61.vml"/><Relationship Id="rId6" Type="http://schemas.openxmlformats.org/officeDocument/2006/relationships/slideLayout" Target="../slideLayouts/slideLayout2.xml"/><Relationship Id="rId5" Type="http://schemas.openxmlformats.org/officeDocument/2006/relationships/image" Target="../media/image174.wmf"/><Relationship Id="rId4" Type="http://schemas.openxmlformats.org/officeDocument/2006/relationships/oleObject" Target="../embeddings/oleObject90.bin"/><Relationship Id="rId3" Type="http://schemas.openxmlformats.org/officeDocument/2006/relationships/image" Target="../media/image173.wmf"/><Relationship Id="rId2" Type="http://schemas.openxmlformats.org/officeDocument/2006/relationships/oleObject" Target="../embeddings/oleObject89.bin"/><Relationship Id="rId1" Type="http://schemas.openxmlformats.org/officeDocument/2006/relationships/image" Target="../media/image172.png"/></Relationships>
</file>

<file path=ppt/slides/_rels/slide167.xml.rels><?xml version="1.0" encoding="UTF-8" standalone="yes"?>
<Relationships xmlns="http://schemas.openxmlformats.org/package/2006/relationships"><Relationship Id="rId5" Type="http://schemas.openxmlformats.org/officeDocument/2006/relationships/notesSlide" Target="../notesSlides/notesSlide166.xml"/><Relationship Id="rId4" Type="http://schemas.openxmlformats.org/officeDocument/2006/relationships/vmlDrawing" Target="../drawings/vmlDrawing62.vml"/><Relationship Id="rId3" Type="http://schemas.openxmlformats.org/officeDocument/2006/relationships/slideLayout" Target="../slideLayouts/slideLayout2.xml"/><Relationship Id="rId2" Type="http://schemas.openxmlformats.org/officeDocument/2006/relationships/image" Target="../media/image175.wmf"/><Relationship Id="rId1" Type="http://schemas.openxmlformats.org/officeDocument/2006/relationships/oleObject" Target="../embeddings/oleObject91.bin"/></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67.xml"/><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76.wmf"/><Relationship Id="rId1" Type="http://schemas.openxmlformats.org/officeDocument/2006/relationships/oleObject" Target="../embeddings/oleObject92.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vmlDrawing" Target="../drawings/vmlDrawing64.vml"/><Relationship Id="rId3" Type="http://schemas.openxmlformats.org/officeDocument/2006/relationships/slideLayout" Target="../slideLayouts/slideLayout2.xml"/><Relationship Id="rId2" Type="http://schemas.openxmlformats.org/officeDocument/2006/relationships/image" Target="../media/image177.wmf"/><Relationship Id="rId1" Type="http://schemas.openxmlformats.org/officeDocument/2006/relationships/oleObject" Target="../embeddings/oleObject93.bin"/></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70.xml"/><Relationship Id="rId4" Type="http://schemas.openxmlformats.org/officeDocument/2006/relationships/vmlDrawing" Target="../drawings/vmlDrawing65.vml"/><Relationship Id="rId3" Type="http://schemas.openxmlformats.org/officeDocument/2006/relationships/slideLayout" Target="../slideLayouts/slideLayout2.xml"/><Relationship Id="rId2" Type="http://schemas.openxmlformats.org/officeDocument/2006/relationships/image" Target="../media/image178.wmf"/><Relationship Id="rId1" Type="http://schemas.openxmlformats.org/officeDocument/2006/relationships/oleObject" Target="../embeddings/oleObject94.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vmlDrawing" Target="../drawings/vmlDrawing66.vml"/><Relationship Id="rId3" Type="http://schemas.openxmlformats.org/officeDocument/2006/relationships/slideLayout" Target="../slideLayouts/slideLayout2.xml"/><Relationship Id="rId2" Type="http://schemas.openxmlformats.org/officeDocument/2006/relationships/image" Target="../media/image179.wmf"/><Relationship Id="rId1"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7" Type="http://schemas.openxmlformats.org/officeDocument/2006/relationships/notesSlide" Target="../notesSlides/notesSlide174.xml"/><Relationship Id="rId6" Type="http://schemas.openxmlformats.org/officeDocument/2006/relationships/vmlDrawing" Target="../drawings/vmlDrawing67.vml"/><Relationship Id="rId5" Type="http://schemas.openxmlformats.org/officeDocument/2006/relationships/slideLayout" Target="../slideLayouts/slideLayout2.xml"/><Relationship Id="rId4" Type="http://schemas.openxmlformats.org/officeDocument/2006/relationships/image" Target="../media/image182.wmf"/><Relationship Id="rId3" Type="http://schemas.openxmlformats.org/officeDocument/2006/relationships/oleObject" Target="../embeddings/oleObject96.bin"/><Relationship Id="rId2" Type="http://schemas.openxmlformats.org/officeDocument/2006/relationships/image" Target="../media/image181.png"/><Relationship Id="rId1" Type="http://schemas.openxmlformats.org/officeDocument/2006/relationships/image" Target="../media/image180.png"/></Relationships>
</file>

<file path=ppt/slides/_rels/slide176.xml.rels><?xml version="1.0" encoding="UTF-8" standalone="yes"?>
<Relationships xmlns="http://schemas.openxmlformats.org/package/2006/relationships"><Relationship Id="rId6" Type="http://schemas.openxmlformats.org/officeDocument/2006/relationships/notesSlide" Target="../notesSlides/notesSlide175.xml"/><Relationship Id="rId5" Type="http://schemas.openxmlformats.org/officeDocument/2006/relationships/vmlDrawing" Target="../drawings/vmlDrawing68.vml"/><Relationship Id="rId4" Type="http://schemas.openxmlformats.org/officeDocument/2006/relationships/slideLayout" Target="../slideLayouts/slideLayout2.xml"/><Relationship Id="rId3" Type="http://schemas.openxmlformats.org/officeDocument/2006/relationships/image" Target="../media/image183.wmf"/><Relationship Id="rId2" Type="http://schemas.openxmlformats.org/officeDocument/2006/relationships/oleObject" Target="../embeddings/oleObject97.bin"/><Relationship Id="rId1" Type="http://schemas.openxmlformats.org/officeDocument/2006/relationships/image" Target="../media/image180.png"/></Relationships>
</file>

<file path=ppt/slides/_rels/slide177.xml.rels><?xml version="1.0" encoding="UTF-8" standalone="yes"?>
<Relationships xmlns="http://schemas.openxmlformats.org/package/2006/relationships"><Relationship Id="rId6" Type="http://schemas.openxmlformats.org/officeDocument/2006/relationships/notesSlide" Target="../notesSlides/notesSlide176.xml"/><Relationship Id="rId5" Type="http://schemas.openxmlformats.org/officeDocument/2006/relationships/vmlDrawing" Target="../drawings/vmlDrawing69.vml"/><Relationship Id="rId4" Type="http://schemas.openxmlformats.org/officeDocument/2006/relationships/slideLayout" Target="../slideLayouts/slideLayout2.xml"/><Relationship Id="rId3" Type="http://schemas.openxmlformats.org/officeDocument/2006/relationships/image" Target="../media/image184.wmf"/><Relationship Id="rId2" Type="http://schemas.openxmlformats.org/officeDocument/2006/relationships/oleObject" Target="../embeddings/oleObject98.bin"/><Relationship Id="rId1" Type="http://schemas.openxmlformats.org/officeDocument/2006/relationships/image" Target="../media/image18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5" Type="http://schemas.openxmlformats.org/officeDocument/2006/relationships/notesSlide" Target="../notesSlides/notesSlide178.xml"/><Relationship Id="rId4" Type="http://schemas.openxmlformats.org/officeDocument/2006/relationships/vmlDrawing" Target="../drawings/vmlDrawing70.vml"/><Relationship Id="rId3" Type="http://schemas.openxmlformats.org/officeDocument/2006/relationships/slideLayout" Target="../slideLayouts/slideLayout2.xml"/><Relationship Id="rId2" Type="http://schemas.openxmlformats.org/officeDocument/2006/relationships/image" Target="../media/image185.wmf"/><Relationship Id="rId1" Type="http://schemas.openxmlformats.org/officeDocument/2006/relationships/oleObject" Target="../embeddings/oleObject99.bin"/></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 Id="rId3"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6" Type="http://schemas.openxmlformats.org/officeDocument/2006/relationships/notesSlide" Target="../notesSlides/notesSlide179.xml"/><Relationship Id="rId5" Type="http://schemas.openxmlformats.org/officeDocument/2006/relationships/vmlDrawing" Target="../drawings/vmlDrawing71.vml"/><Relationship Id="rId4" Type="http://schemas.openxmlformats.org/officeDocument/2006/relationships/slideLayout" Target="../slideLayouts/slideLayout2.xml"/><Relationship Id="rId3" Type="http://schemas.openxmlformats.org/officeDocument/2006/relationships/image" Target="../media/image186.wmf"/><Relationship Id="rId2" Type="http://schemas.openxmlformats.org/officeDocument/2006/relationships/oleObject" Target="../embeddings/oleObject100.bin"/><Relationship Id="rId1" Type="http://schemas.openxmlformats.org/officeDocument/2006/relationships/image" Target="../media/image181.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hyperlink" Target="https://baike.baidu.com/item/%E4%BC%B8%E5%B1%95%E6%A0%91/7003945" TargetMode="External"/><Relationship Id="rId4" Type="http://schemas.openxmlformats.org/officeDocument/2006/relationships/hyperlink" Target="https://baike.baidu.com/item/Treap" TargetMode="External"/><Relationship Id="rId3" Type="http://schemas.openxmlformats.org/officeDocument/2006/relationships/hyperlink" Target="https://baike.baidu.com/item/%E6%9B%BF%E7%BD%AA%E7%BE%8A%E6%A0%91/13859070" TargetMode="External"/><Relationship Id="rId2" Type="http://schemas.openxmlformats.org/officeDocument/2006/relationships/hyperlink" Target="https://baike.baidu.com/item/AVL/7543015" TargetMode="External"/><Relationship Id="rId13" Type="http://schemas.openxmlformats.org/officeDocument/2006/relationships/notesSlide" Target="../notesSlides/notesSlide181.xml"/><Relationship Id="rId12" Type="http://schemas.openxmlformats.org/officeDocument/2006/relationships/vmlDrawing" Target="../drawings/vmlDrawing72.vml"/><Relationship Id="rId11" Type="http://schemas.openxmlformats.org/officeDocument/2006/relationships/slideLayout" Target="../slideLayouts/slideLayout2.xml"/><Relationship Id="rId10" Type="http://schemas.openxmlformats.org/officeDocument/2006/relationships/image" Target="../media/image190.wmf"/><Relationship Id="rId1" Type="http://schemas.openxmlformats.org/officeDocument/2006/relationships/hyperlink" Target="https://baike.baidu.com/item/%E7%BA%A2%E9%BB%91%E6%A0%91/2413209" TargetMode="External"/></Relationships>
</file>

<file path=ppt/slides/_rels/slide183.xml.rels><?xml version="1.0" encoding="UTF-8" standalone="yes"?>
<Relationships xmlns="http://schemas.openxmlformats.org/package/2006/relationships"><Relationship Id="rId9" Type="http://schemas.openxmlformats.org/officeDocument/2006/relationships/notesSlide" Target="../notesSlides/notesSlide182.xml"/><Relationship Id="rId8" Type="http://schemas.openxmlformats.org/officeDocument/2006/relationships/vmlDrawing" Target="../drawings/vmlDrawing73.vml"/><Relationship Id="rId7" Type="http://schemas.openxmlformats.org/officeDocument/2006/relationships/slideLayout" Target="../slideLayouts/slideLayout2.xml"/><Relationship Id="rId6" Type="http://schemas.openxmlformats.org/officeDocument/2006/relationships/image" Target="../media/image193.wmf"/><Relationship Id="rId5" Type="http://schemas.openxmlformats.org/officeDocument/2006/relationships/oleObject" Target="../embeddings/oleObject104.bin"/><Relationship Id="rId4" Type="http://schemas.openxmlformats.org/officeDocument/2006/relationships/image" Target="../media/image192.wmf"/><Relationship Id="rId3" Type="http://schemas.openxmlformats.org/officeDocument/2006/relationships/oleObject" Target="../embeddings/oleObject103.bin"/><Relationship Id="rId2" Type="http://schemas.openxmlformats.org/officeDocument/2006/relationships/image" Target="../media/image191.wmf"/><Relationship Id="rId1" Type="http://schemas.openxmlformats.org/officeDocument/2006/relationships/oleObject" Target="../embeddings/oleObject102.bin"/></Relationships>
</file>

<file path=ppt/slides/_rels/slide184.xml.rels><?xml version="1.0" encoding="UTF-8" standalone="yes"?>
<Relationships xmlns="http://schemas.openxmlformats.org/package/2006/relationships"><Relationship Id="rId9" Type="http://schemas.openxmlformats.org/officeDocument/2006/relationships/notesSlide" Target="../notesSlides/notesSlide183.xml"/><Relationship Id="rId8" Type="http://schemas.openxmlformats.org/officeDocument/2006/relationships/vmlDrawing" Target="../drawings/vmlDrawing74.vml"/><Relationship Id="rId7" Type="http://schemas.openxmlformats.org/officeDocument/2006/relationships/slideLayout" Target="../slideLayouts/slideLayout2.xml"/><Relationship Id="rId6" Type="http://schemas.openxmlformats.org/officeDocument/2006/relationships/image" Target="../media/image196.wmf"/><Relationship Id="rId5" Type="http://schemas.openxmlformats.org/officeDocument/2006/relationships/oleObject" Target="../embeddings/oleObject107.bin"/><Relationship Id="rId4" Type="http://schemas.openxmlformats.org/officeDocument/2006/relationships/image" Target="../media/image195.wmf"/><Relationship Id="rId3" Type="http://schemas.openxmlformats.org/officeDocument/2006/relationships/oleObject" Target="../embeddings/oleObject106.bin"/><Relationship Id="rId2" Type="http://schemas.openxmlformats.org/officeDocument/2006/relationships/image" Target="../media/image194.wmf"/><Relationship Id="rId1" Type="http://schemas.openxmlformats.org/officeDocument/2006/relationships/oleObject" Target="../embeddings/oleObject105.bin"/></Relationships>
</file>

<file path=ppt/slides/_rels/slide185.xml.rels><?xml version="1.0" encoding="UTF-8" standalone="yes"?>
<Relationships xmlns="http://schemas.openxmlformats.org/package/2006/relationships"><Relationship Id="rId7" Type="http://schemas.openxmlformats.org/officeDocument/2006/relationships/notesSlide" Target="../notesSlides/notesSlide184.xml"/><Relationship Id="rId6" Type="http://schemas.openxmlformats.org/officeDocument/2006/relationships/vmlDrawing" Target="../drawings/vmlDrawing75.vml"/><Relationship Id="rId5" Type="http://schemas.openxmlformats.org/officeDocument/2006/relationships/slideLayout" Target="../slideLayouts/slideLayout2.xml"/><Relationship Id="rId4" Type="http://schemas.openxmlformats.org/officeDocument/2006/relationships/image" Target="../media/image198.wmf"/><Relationship Id="rId3" Type="http://schemas.openxmlformats.org/officeDocument/2006/relationships/oleObject" Target="../embeddings/oleObject109.bin"/><Relationship Id="rId2" Type="http://schemas.openxmlformats.org/officeDocument/2006/relationships/image" Target="../media/image197.wmf"/><Relationship Id="rId1" Type="http://schemas.openxmlformats.org/officeDocument/2006/relationships/oleObject" Target="../embeddings/oleObject108.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88.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vmlDrawing" Target="../drawings/vmlDrawing76.vml"/><Relationship Id="rId4" Type="http://schemas.openxmlformats.org/officeDocument/2006/relationships/slideLayout" Target="../slideLayouts/slideLayout2.xml"/><Relationship Id="rId3" Type="http://schemas.openxmlformats.org/officeDocument/2006/relationships/image" Target="../media/image201.wmf"/><Relationship Id="rId2" Type="http://schemas.openxmlformats.org/officeDocument/2006/relationships/oleObject" Target="../embeddings/oleObject110.bin"/><Relationship Id="rId1" Type="http://schemas.openxmlformats.org/officeDocument/2006/relationships/image" Target="../media/image200.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notesSlide" Target="../notesSlides/notesSlide190.xml"/><Relationship Id="rId7" Type="http://schemas.openxmlformats.org/officeDocument/2006/relationships/vmlDrawing" Target="../drawings/vmlDrawing77.vml"/><Relationship Id="rId6" Type="http://schemas.openxmlformats.org/officeDocument/2006/relationships/slideLayout" Target="../slideLayouts/slideLayout2.xml"/><Relationship Id="rId5" Type="http://schemas.openxmlformats.org/officeDocument/2006/relationships/image" Target="../media/image205.wmf"/><Relationship Id="rId4" Type="http://schemas.openxmlformats.org/officeDocument/2006/relationships/oleObject" Target="../embeddings/oleObject112.bin"/><Relationship Id="rId3" Type="http://schemas.openxmlformats.org/officeDocument/2006/relationships/image" Target="../media/image204.wmf"/><Relationship Id="rId2" Type="http://schemas.openxmlformats.org/officeDocument/2006/relationships/oleObject" Target="../embeddings/oleObject111.bin"/><Relationship Id="rId1" Type="http://schemas.openxmlformats.org/officeDocument/2006/relationships/image" Target="../media/image203.png"/></Relationships>
</file>

<file path=ppt/slides/_rels/slide192.xml.rels><?xml version="1.0" encoding="UTF-8" standalone="yes"?>
<Relationships xmlns="http://schemas.openxmlformats.org/package/2006/relationships"><Relationship Id="rId6" Type="http://schemas.openxmlformats.org/officeDocument/2006/relationships/notesSlide" Target="../notesSlides/notesSlide191.xml"/><Relationship Id="rId5" Type="http://schemas.openxmlformats.org/officeDocument/2006/relationships/vmlDrawing" Target="../drawings/vmlDrawing78.vml"/><Relationship Id="rId4" Type="http://schemas.openxmlformats.org/officeDocument/2006/relationships/slideLayout" Target="../slideLayouts/slideLayout2.xml"/><Relationship Id="rId3" Type="http://schemas.openxmlformats.org/officeDocument/2006/relationships/image" Target="../media/image207.wmf"/><Relationship Id="rId2" Type="http://schemas.openxmlformats.org/officeDocument/2006/relationships/oleObject" Target="../embeddings/oleObject113.bin"/><Relationship Id="rId1" Type="http://schemas.openxmlformats.org/officeDocument/2006/relationships/image" Target="../media/image206.png"/></Relationships>
</file>

<file path=ppt/slides/_rels/slide193.xml.rels><?xml version="1.0" encoding="UTF-8" standalone="yes"?>
<Relationships xmlns="http://schemas.openxmlformats.org/package/2006/relationships"><Relationship Id="rId5" Type="http://schemas.openxmlformats.org/officeDocument/2006/relationships/notesSlide" Target="../notesSlides/notesSlide192.xml"/><Relationship Id="rId4" Type="http://schemas.openxmlformats.org/officeDocument/2006/relationships/slideLayout" Target="../slideLayouts/slideLayout2.xml"/><Relationship Id="rId3" Type="http://schemas.openxmlformats.org/officeDocument/2006/relationships/hyperlink" Target="https://baike.baidu.com/item/%E8%AF%AF%E8%A7%A3/8094198" TargetMode="External"/><Relationship Id="rId2" Type="http://schemas.openxmlformats.org/officeDocument/2006/relationships/hyperlink" Target="https://baike.baidu.com/item/B%E6%A0%91/5411672" TargetMode="External"/><Relationship Id="rId1" Type="http://schemas.openxmlformats.org/officeDocument/2006/relationships/hyperlink" Target="https://baike.baidu.com/item/B-tree/6606402" TargetMode="External"/></Relationships>
</file>

<file path=ppt/slides/_rels/slide194.xml.rels><?xml version="1.0" encoding="UTF-8" standalone="yes"?>
<Relationships xmlns="http://schemas.openxmlformats.org/package/2006/relationships"><Relationship Id="rId6" Type="http://schemas.openxmlformats.org/officeDocument/2006/relationships/notesSlide" Target="../notesSlides/notesSlide193.xml"/><Relationship Id="rId5" Type="http://schemas.openxmlformats.org/officeDocument/2006/relationships/vmlDrawing" Target="../drawings/vmlDrawing79.vml"/><Relationship Id="rId4" Type="http://schemas.openxmlformats.org/officeDocument/2006/relationships/slideLayout" Target="../slideLayouts/slideLayout2.xml"/><Relationship Id="rId3" Type="http://schemas.openxmlformats.org/officeDocument/2006/relationships/image" Target="../media/image209.wmf"/><Relationship Id="rId2" Type="http://schemas.openxmlformats.org/officeDocument/2006/relationships/oleObject" Target="../embeddings/oleObject114.bin"/><Relationship Id="rId1" Type="http://schemas.openxmlformats.org/officeDocument/2006/relationships/image" Target="../media/image208.png"/></Relationships>
</file>

<file path=ppt/slides/_rels/slide195.xml.rels><?xml version="1.0" encoding="UTF-8" standalone="yes"?>
<Relationships xmlns="http://schemas.openxmlformats.org/package/2006/relationships"><Relationship Id="rId6" Type="http://schemas.openxmlformats.org/officeDocument/2006/relationships/notesSlide" Target="../notesSlides/notesSlide194.xml"/><Relationship Id="rId5" Type="http://schemas.openxmlformats.org/officeDocument/2006/relationships/vmlDrawing" Target="../drawings/vmlDrawing80.vml"/><Relationship Id="rId4" Type="http://schemas.openxmlformats.org/officeDocument/2006/relationships/slideLayout" Target="../slideLayouts/slideLayout2.xml"/><Relationship Id="rId3" Type="http://schemas.openxmlformats.org/officeDocument/2006/relationships/image" Target="../media/image211.wmf"/><Relationship Id="rId2" Type="http://schemas.openxmlformats.org/officeDocument/2006/relationships/oleObject" Target="../embeddings/oleObject115.bin"/><Relationship Id="rId1" Type="http://schemas.openxmlformats.org/officeDocument/2006/relationships/image" Target="../media/image210.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6" Type="http://schemas.openxmlformats.org/officeDocument/2006/relationships/notesSlide" Target="../notesSlides/notesSlide198.xml"/><Relationship Id="rId5" Type="http://schemas.openxmlformats.org/officeDocument/2006/relationships/vmlDrawing" Target="../drawings/vmlDrawing81.vml"/><Relationship Id="rId4" Type="http://schemas.openxmlformats.org/officeDocument/2006/relationships/slideLayout" Target="../slideLayouts/slideLayout2.xml"/><Relationship Id="rId3" Type="http://schemas.openxmlformats.org/officeDocument/2006/relationships/image" Target="../media/image214.wmf"/><Relationship Id="rId2" Type="http://schemas.openxmlformats.org/officeDocument/2006/relationships/oleObject" Target="../embeddings/oleObject116.bin"/><Relationship Id="rId1" Type="http://schemas.openxmlformats.org/officeDocument/2006/relationships/image" Target="../media/image2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1.bin"/><Relationship Id="rId7" Type="http://schemas.openxmlformats.org/officeDocument/2006/relationships/image" Target="../media/image22.png"/><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2" Type="http://schemas.openxmlformats.org/officeDocument/2006/relationships/notesSlide" Target="../notesSlides/notesSlide19.xml"/><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6" Type="http://schemas.openxmlformats.org/officeDocument/2006/relationships/notesSlide" Target="../notesSlides/notesSlide200.xml"/><Relationship Id="rId5" Type="http://schemas.openxmlformats.org/officeDocument/2006/relationships/vmlDrawing" Target="../drawings/vmlDrawing82.vml"/><Relationship Id="rId4" Type="http://schemas.openxmlformats.org/officeDocument/2006/relationships/slideLayout" Target="../slideLayouts/slideLayout2.xml"/><Relationship Id="rId3" Type="http://schemas.openxmlformats.org/officeDocument/2006/relationships/image" Target="../media/image216.wmf"/><Relationship Id="rId2" Type="http://schemas.openxmlformats.org/officeDocument/2006/relationships/oleObject" Target="../embeddings/oleObject117.bin"/><Relationship Id="rId1" Type="http://schemas.openxmlformats.org/officeDocument/2006/relationships/image" Target="../media/image215.png"/></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image" Target="../media/image217.png"/></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202.xml"/><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7.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image" Target="../media/image24.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5" Type="http://schemas.openxmlformats.org/officeDocument/2006/relationships/notesSlide" Target="../notesSlides/notesSlide214.xml"/><Relationship Id="rId4" Type="http://schemas.openxmlformats.org/officeDocument/2006/relationships/vmlDrawing" Target="../drawings/vmlDrawing83.vml"/><Relationship Id="rId3" Type="http://schemas.openxmlformats.org/officeDocument/2006/relationships/slideLayout" Target="../slideLayouts/slideLayout2.xml"/><Relationship Id="rId2" Type="http://schemas.openxmlformats.org/officeDocument/2006/relationships/image" Target="../media/image221.wmf"/><Relationship Id="rId1" Type="http://schemas.openxmlformats.org/officeDocument/2006/relationships/oleObject" Target="../embeddings/oleObject118.bin"/></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215.xml"/><Relationship Id="rId3" Type="http://schemas.openxmlformats.org/officeDocument/2006/relationships/slideLayout" Target="../slideLayouts/slideLayout2.xml"/><Relationship Id="rId2" Type="http://schemas.openxmlformats.org/officeDocument/2006/relationships/hyperlink" Target="http://www.cnblogs.com/xsyfl/p/6905974.html" TargetMode="External"/><Relationship Id="rId1" Type="http://schemas.openxmlformats.org/officeDocument/2006/relationships/hyperlink" Target="http://www.cnblogs.com/xsyfl/p/6901315.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218.xml"/><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hyperlink" Target="https://baike.baidu.com/item/%E9%87%91%E5%88%9A%E7%9F%B3/80698"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6" Type="http://schemas.openxmlformats.org/officeDocument/2006/relationships/notesSlide" Target="../notesSlides/notesSlide220.xml"/><Relationship Id="rId5" Type="http://schemas.openxmlformats.org/officeDocument/2006/relationships/vmlDrawing" Target="../drawings/vmlDrawing84.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19.bin"/><Relationship Id="rId1"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225.xml"/><Relationship Id="rId4" Type="http://schemas.openxmlformats.org/officeDocument/2006/relationships/vmlDrawing" Target="../drawings/vmlDrawing85.vml"/><Relationship Id="rId3" Type="http://schemas.openxmlformats.org/officeDocument/2006/relationships/slideLayout" Target="../slideLayouts/slideLayout2.xml"/><Relationship Id="rId2" Type="http://schemas.openxmlformats.org/officeDocument/2006/relationships/image" Target="../media/image223.wmf"/><Relationship Id="rId1" Type="http://schemas.openxmlformats.org/officeDocument/2006/relationships/oleObject" Target="../embeddings/oleObject120.bin"/></Relationships>
</file>

<file path=ppt/slides/_rels/slide227.xml.rels><?xml version="1.0" encoding="UTF-8" standalone="yes"?>
<Relationships xmlns="http://schemas.openxmlformats.org/package/2006/relationships"><Relationship Id="rId5" Type="http://schemas.openxmlformats.org/officeDocument/2006/relationships/notesSlide" Target="../notesSlides/notesSlide226.xml"/><Relationship Id="rId4" Type="http://schemas.openxmlformats.org/officeDocument/2006/relationships/vmlDrawing" Target="../drawings/vmlDrawing86.vml"/><Relationship Id="rId3" Type="http://schemas.openxmlformats.org/officeDocument/2006/relationships/slideLayout" Target="../slideLayouts/slideLayout2.xml"/><Relationship Id="rId2" Type="http://schemas.openxmlformats.org/officeDocument/2006/relationships/image" Target="../media/image224.wmf"/><Relationship Id="rId1" Type="http://schemas.openxmlformats.org/officeDocument/2006/relationships/oleObject" Target="../embeddings/oleObject12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hyperlink" Target="https://www.cnblogs.com/ZuoAndFutureGirl/p/9028287.html" TargetMode="External"/></Relationships>
</file>

<file path=ppt/slides/_rels/slide231.xml.rels><?xml version="1.0" encoding="UTF-8" standalone="yes"?>
<Relationships xmlns="http://schemas.openxmlformats.org/package/2006/relationships"><Relationship Id="rId7" Type="http://schemas.openxmlformats.org/officeDocument/2006/relationships/notesSlide" Target="../notesSlides/notesSlide230.xml"/><Relationship Id="rId6" Type="http://schemas.openxmlformats.org/officeDocument/2006/relationships/vmlDrawing" Target="../drawings/vmlDrawing87.vml"/><Relationship Id="rId5" Type="http://schemas.openxmlformats.org/officeDocument/2006/relationships/slideLayout" Target="../slideLayouts/slideLayout2.xml"/><Relationship Id="rId4" Type="http://schemas.openxmlformats.org/officeDocument/2006/relationships/image" Target="../media/image226.wmf"/><Relationship Id="rId3" Type="http://schemas.openxmlformats.org/officeDocument/2006/relationships/oleObject" Target="../embeddings/oleObject123.bin"/><Relationship Id="rId2" Type="http://schemas.openxmlformats.org/officeDocument/2006/relationships/image" Target="../media/image225.wmf"/><Relationship Id="rId1" Type="http://schemas.openxmlformats.org/officeDocument/2006/relationships/oleObject" Target="../embeddings/oleObject122.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5" Type="http://schemas.openxmlformats.org/officeDocument/2006/relationships/notesSlide" Target="../notesSlides/notesSlide235.xml"/><Relationship Id="rId4" Type="http://schemas.openxmlformats.org/officeDocument/2006/relationships/vmlDrawing" Target="../drawings/vmlDrawing88.vml"/><Relationship Id="rId3" Type="http://schemas.openxmlformats.org/officeDocument/2006/relationships/slideLayout" Target="../slideLayouts/slideLayout2.xml"/><Relationship Id="rId2" Type="http://schemas.openxmlformats.org/officeDocument/2006/relationships/image" Target="../media/image227.wmf"/><Relationship Id="rId1" Type="http://schemas.openxmlformats.org/officeDocument/2006/relationships/oleObject" Target="../embeddings/oleObject124.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6" Type="http://schemas.openxmlformats.org/officeDocument/2006/relationships/notesSlide" Target="../notesSlides/notesSlide237.xml"/><Relationship Id="rId5" Type="http://schemas.openxmlformats.org/officeDocument/2006/relationships/vmlDrawing" Target="../drawings/vmlDrawing89.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28.wmf"/><Relationship Id="rId1" Type="http://schemas.openxmlformats.org/officeDocument/2006/relationships/oleObject" Target="../embeddings/oleObject125.bin"/></Relationships>
</file>

<file path=ppt/slides/_rels/slide239.xml.rels><?xml version="1.0" encoding="UTF-8" standalone="yes"?>
<Relationships xmlns="http://schemas.openxmlformats.org/package/2006/relationships"><Relationship Id="rId6" Type="http://schemas.openxmlformats.org/officeDocument/2006/relationships/notesSlide" Target="../notesSlides/notesSlide238.xml"/><Relationship Id="rId5" Type="http://schemas.openxmlformats.org/officeDocument/2006/relationships/vmlDrawing" Target="../drawings/vmlDrawing90.vml"/><Relationship Id="rId4" Type="http://schemas.openxmlformats.org/officeDocument/2006/relationships/slideLayout" Target="../slideLayouts/slideLayout2.xml"/><Relationship Id="rId3" Type="http://schemas.openxmlformats.org/officeDocument/2006/relationships/image" Target="../media/image231.wmf"/><Relationship Id="rId2" Type="http://schemas.openxmlformats.org/officeDocument/2006/relationships/oleObject" Target="../embeddings/oleObject126.bin"/><Relationship Id="rId1"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6" Type="http://schemas.openxmlformats.org/officeDocument/2006/relationships/notesSlide" Target="../notesSlides/notesSlide240.xml"/><Relationship Id="rId5" Type="http://schemas.openxmlformats.org/officeDocument/2006/relationships/vmlDrawing" Target="../drawings/vmlDrawing91.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32.wmf"/><Relationship Id="rId1" Type="http://schemas.openxmlformats.org/officeDocument/2006/relationships/oleObject" Target="../embeddings/oleObject127.bin"/></Relationships>
</file>

<file path=ppt/slides/_rels/slide242.xml.rels><?xml version="1.0" encoding="UTF-8" standalone="yes"?>
<Relationships xmlns="http://schemas.openxmlformats.org/package/2006/relationships"><Relationship Id="rId9" Type="http://schemas.openxmlformats.org/officeDocument/2006/relationships/notesSlide" Target="../notesSlides/notesSlide241.xml"/><Relationship Id="rId8" Type="http://schemas.openxmlformats.org/officeDocument/2006/relationships/vmlDrawing" Target="../drawings/vmlDrawing92.vml"/><Relationship Id="rId7" Type="http://schemas.openxmlformats.org/officeDocument/2006/relationships/slideLayout" Target="../slideLayouts/slideLayout2.xml"/><Relationship Id="rId6" Type="http://schemas.openxmlformats.org/officeDocument/2006/relationships/image" Target="../media/image235.wmf"/><Relationship Id="rId5" Type="http://schemas.openxmlformats.org/officeDocument/2006/relationships/oleObject" Target="../embeddings/oleObject129.bin"/><Relationship Id="rId4" Type="http://schemas.openxmlformats.org/officeDocument/2006/relationships/image" Target="../media/image234.bmp"/><Relationship Id="rId3" Type="http://schemas.openxmlformats.org/officeDocument/2006/relationships/image" Target="../media/image233.png"/><Relationship Id="rId2" Type="http://schemas.openxmlformats.org/officeDocument/2006/relationships/image" Target="../media/image228.wmf"/><Relationship Id="rId1" Type="http://schemas.openxmlformats.org/officeDocument/2006/relationships/oleObject" Target="../embeddings/oleObject128.bin"/></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5" Type="http://schemas.openxmlformats.org/officeDocument/2006/relationships/notesSlide" Target="../notesSlides/notesSlide243.xml"/><Relationship Id="rId4" Type="http://schemas.openxmlformats.org/officeDocument/2006/relationships/vmlDrawing" Target="../drawings/vmlDrawing93.vml"/><Relationship Id="rId3" Type="http://schemas.openxmlformats.org/officeDocument/2006/relationships/slideLayout" Target="../slideLayouts/slideLayout2.xml"/><Relationship Id="rId2" Type="http://schemas.openxmlformats.org/officeDocument/2006/relationships/image" Target="../media/image236.wmf"/><Relationship Id="rId1" Type="http://schemas.openxmlformats.org/officeDocument/2006/relationships/oleObject" Target="../embeddings/oleObject130.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46.xml.rels><?xml version="1.0" encoding="UTF-8" standalone="yes"?>
<Relationships xmlns="http://schemas.openxmlformats.org/package/2006/relationships"><Relationship Id="rId6" Type="http://schemas.openxmlformats.org/officeDocument/2006/relationships/notesSlide" Target="../notesSlides/notesSlide245.xml"/><Relationship Id="rId5" Type="http://schemas.openxmlformats.org/officeDocument/2006/relationships/vmlDrawing" Target="../drawings/vmlDrawing94.vml"/><Relationship Id="rId4" Type="http://schemas.openxmlformats.org/officeDocument/2006/relationships/slideLayout" Target="../slideLayouts/slideLayout2.xml"/><Relationship Id="rId3" Type="http://schemas.openxmlformats.org/officeDocument/2006/relationships/image" Target="../media/image228.wmf"/><Relationship Id="rId2" Type="http://schemas.openxmlformats.org/officeDocument/2006/relationships/oleObject" Target="../embeddings/oleObject131.bin"/><Relationship Id="rId1" Type="http://schemas.openxmlformats.org/officeDocument/2006/relationships/image" Target="../media/image234.bmp"/></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9" Type="http://schemas.openxmlformats.org/officeDocument/2006/relationships/vmlDrawing" Target="../drawings/vmlDrawing95.vml"/><Relationship Id="rId8" Type="http://schemas.openxmlformats.org/officeDocument/2006/relationships/slideLayout" Target="../slideLayouts/slideLayout2.xml"/><Relationship Id="rId7" Type="http://schemas.openxmlformats.org/officeDocument/2006/relationships/image" Target="../media/image239.wmf"/><Relationship Id="rId6" Type="http://schemas.openxmlformats.org/officeDocument/2006/relationships/oleObject" Target="../embeddings/oleObject134.bin"/><Relationship Id="rId5" Type="http://schemas.openxmlformats.org/officeDocument/2006/relationships/image" Target="../media/image238.wmf"/><Relationship Id="rId4" Type="http://schemas.openxmlformats.org/officeDocument/2006/relationships/oleObject" Target="../embeddings/oleObject133.bin"/><Relationship Id="rId3" Type="http://schemas.openxmlformats.org/officeDocument/2006/relationships/image" Target="../media/image228.wmf"/><Relationship Id="rId2" Type="http://schemas.openxmlformats.org/officeDocument/2006/relationships/oleObject" Target="../embeddings/oleObject132.bin"/><Relationship Id="rId10" Type="http://schemas.openxmlformats.org/officeDocument/2006/relationships/notesSlide" Target="../notesSlides/notesSlide248.xml"/><Relationship Id="rId1" Type="http://schemas.openxmlformats.org/officeDocument/2006/relationships/image" Target="../media/image23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vmlDrawing" Target="../drawings/vmlDrawing96.vml"/><Relationship Id="rId3" Type="http://schemas.openxmlformats.org/officeDocument/2006/relationships/slideLayout" Target="../slideLayouts/slideLayout2.xml"/><Relationship Id="rId2" Type="http://schemas.openxmlformats.org/officeDocument/2006/relationships/image" Target="../media/image240.wmf"/><Relationship Id="rId1" Type="http://schemas.openxmlformats.org/officeDocument/2006/relationships/oleObject" Target="../embeddings/oleObject135.bin"/></Relationships>
</file>

<file path=ppt/slides/_rels/slide252.xml.rels><?xml version="1.0" encoding="UTF-8" standalone="yes"?>
<Relationships xmlns="http://schemas.openxmlformats.org/package/2006/relationships"><Relationship Id="rId8" Type="http://schemas.openxmlformats.org/officeDocument/2006/relationships/notesSlide" Target="../notesSlides/notesSlide251.xml"/><Relationship Id="rId7" Type="http://schemas.openxmlformats.org/officeDocument/2006/relationships/vmlDrawing" Target="../drawings/vmlDrawing97.vml"/><Relationship Id="rId6" Type="http://schemas.openxmlformats.org/officeDocument/2006/relationships/slideLayout" Target="../slideLayouts/slideLayout2.xml"/><Relationship Id="rId5" Type="http://schemas.openxmlformats.org/officeDocument/2006/relationships/image" Target="../media/image241.wmf"/><Relationship Id="rId4" Type="http://schemas.openxmlformats.org/officeDocument/2006/relationships/oleObject" Target="../embeddings/oleObject137.bin"/><Relationship Id="rId3" Type="http://schemas.openxmlformats.org/officeDocument/2006/relationships/image" Target="../media/image228.wmf"/><Relationship Id="rId2" Type="http://schemas.openxmlformats.org/officeDocument/2006/relationships/oleObject" Target="../embeddings/oleObject136.bin"/><Relationship Id="rId1" Type="http://schemas.openxmlformats.org/officeDocument/2006/relationships/image" Target="../media/image237.png"/></Relationships>
</file>

<file path=ppt/slides/_rels/slide253.xml.rels><?xml version="1.0" encoding="UTF-8" standalone="yes"?>
<Relationships xmlns="http://schemas.openxmlformats.org/package/2006/relationships"><Relationship Id="rId5" Type="http://schemas.openxmlformats.org/officeDocument/2006/relationships/notesSlide" Target="../notesSlides/notesSlide252.xml"/><Relationship Id="rId4" Type="http://schemas.openxmlformats.org/officeDocument/2006/relationships/slideLayout" Target="../slideLayouts/slideLayout2.xml"/><Relationship Id="rId3" Type="http://schemas.openxmlformats.org/officeDocument/2006/relationships/image" Target="../media/image242.png"/><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254.xml.rels><?xml version="1.0" encoding="UTF-8" standalone="yes"?>
<Relationships xmlns="http://schemas.openxmlformats.org/package/2006/relationships"><Relationship Id="rId4" Type="http://schemas.openxmlformats.org/officeDocument/2006/relationships/notesSlide" Target="../notesSlides/notesSlide253.xml"/><Relationship Id="rId3" Type="http://schemas.openxmlformats.org/officeDocument/2006/relationships/slideLayout" Target="../slideLayouts/slideLayout2.xml"/><Relationship Id="rId2" Type="http://schemas.openxmlformats.org/officeDocument/2006/relationships/image" Target="../media/image242.png"/><Relationship Id="rId1" Type="http://schemas.openxmlformats.org/officeDocument/2006/relationships/image" Target="../media/image243.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oleObject" Target="../embeddings/oleObject15.bin"/><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38.wmf"/><Relationship Id="rId6" Type="http://schemas.openxmlformats.org/officeDocument/2006/relationships/oleObject" Target="../embeddings/oleObject17.bin"/><Relationship Id="rId5" Type="http://schemas.openxmlformats.org/officeDocument/2006/relationships/image" Target="../media/image37.wmf"/><Relationship Id="rId4" Type="http://schemas.openxmlformats.org/officeDocument/2006/relationships/oleObject" Target="../embeddings/oleObject16.bin"/><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31.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8.bin"/><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20.bin"/><Relationship Id="rId7" Type="http://schemas.openxmlformats.org/officeDocument/2006/relationships/image" Target="../media/image46.wmf"/><Relationship Id="rId6" Type="http://schemas.openxmlformats.org/officeDocument/2006/relationships/oleObject" Target="../embeddings/oleObject19.bin"/><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8" Type="http://schemas.openxmlformats.org/officeDocument/2006/relationships/notesSlide" Target="../notesSlides/notesSlide37.xml"/><Relationship Id="rId17" Type="http://schemas.openxmlformats.org/officeDocument/2006/relationships/vmlDrawing" Target="../drawings/vmlDrawing14.vml"/><Relationship Id="rId16" Type="http://schemas.openxmlformats.org/officeDocument/2006/relationships/slideLayout" Target="../slideLayouts/slideLayout2.xml"/><Relationship Id="rId15" Type="http://schemas.openxmlformats.org/officeDocument/2006/relationships/image" Target="../media/image50.wmf"/><Relationship Id="rId14" Type="http://schemas.openxmlformats.org/officeDocument/2006/relationships/oleObject" Target="../embeddings/oleObject23.bin"/><Relationship Id="rId13" Type="http://schemas.openxmlformats.org/officeDocument/2006/relationships/image" Target="../media/image49.wmf"/><Relationship Id="rId12" Type="http://schemas.openxmlformats.org/officeDocument/2006/relationships/oleObject" Target="../embeddings/oleObject22.bin"/><Relationship Id="rId11" Type="http://schemas.openxmlformats.org/officeDocument/2006/relationships/image" Target="../media/image48.wmf"/><Relationship Id="rId10" Type="http://schemas.openxmlformats.org/officeDocument/2006/relationships/oleObject" Target="../embeddings/oleObject21.bin"/><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26.bin"/><Relationship Id="rId4" Type="http://schemas.openxmlformats.org/officeDocument/2006/relationships/image" Target="../media/image55.wmf"/><Relationship Id="rId3" Type="http://schemas.openxmlformats.org/officeDocument/2006/relationships/oleObject" Target="../embeddings/oleObject25.bin"/><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29.bin"/><Relationship Id="rId7" Type="http://schemas.openxmlformats.org/officeDocument/2006/relationships/image" Target="../media/image61.wmf"/><Relationship Id="rId6" Type="http://schemas.openxmlformats.org/officeDocument/2006/relationships/oleObject" Target="../embeddings/oleObject28.bin"/><Relationship Id="rId5" Type="http://schemas.openxmlformats.org/officeDocument/2006/relationships/image" Target="../media/image60.wmf"/><Relationship Id="rId4" Type="http://schemas.openxmlformats.org/officeDocument/2006/relationships/oleObject" Target="../embeddings/oleObject27.bin"/><Relationship Id="rId3" Type="http://schemas.openxmlformats.org/officeDocument/2006/relationships/image" Target="../media/image59.png"/><Relationship Id="rId2" Type="http://schemas.openxmlformats.org/officeDocument/2006/relationships/image" Target="../media/image58.png"/><Relationship Id="rId12" Type="http://schemas.openxmlformats.org/officeDocument/2006/relationships/notesSlide" Target="../notesSlides/notesSlide43.xml"/><Relationship Id="rId11" Type="http://schemas.openxmlformats.org/officeDocument/2006/relationships/vmlDrawing" Target="../drawings/vmlDrawing17.vml"/><Relationship Id="rId10" Type="http://schemas.openxmlformats.org/officeDocument/2006/relationships/slideLayout" Target="../slideLayouts/slideLayout2.xml"/><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31.bin"/><Relationship Id="rId7" Type="http://schemas.openxmlformats.org/officeDocument/2006/relationships/image" Target="../media/image68.wmf"/><Relationship Id="rId6" Type="http://schemas.openxmlformats.org/officeDocument/2006/relationships/oleObject" Target="../embeddings/oleObject30.bin"/><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6" Type="http://schemas.openxmlformats.org/officeDocument/2006/relationships/notesSlide" Target="../notesSlides/notesSlide44.xml"/><Relationship Id="rId15" Type="http://schemas.openxmlformats.org/officeDocument/2006/relationships/vmlDrawing" Target="../drawings/vmlDrawing18.vml"/><Relationship Id="rId14" Type="http://schemas.openxmlformats.org/officeDocument/2006/relationships/slideLayout" Target="../slideLayouts/slideLayout2.xml"/><Relationship Id="rId13" Type="http://schemas.openxmlformats.org/officeDocument/2006/relationships/image" Target="../media/image71.wmf"/><Relationship Id="rId12" Type="http://schemas.openxmlformats.org/officeDocument/2006/relationships/oleObject" Target="../embeddings/oleObject33.bin"/><Relationship Id="rId11" Type="http://schemas.openxmlformats.org/officeDocument/2006/relationships/image" Target="../media/image70.wmf"/><Relationship Id="rId10" Type="http://schemas.openxmlformats.org/officeDocument/2006/relationships/oleObject" Target="../embeddings/oleObject32.bin"/><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hyperlink" Target="https://baike.baidu.com/item/%E9%AB%98%E6%96%AF/2409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36.bin"/><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37.bin"/><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38.bin"/><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40.bin"/><Relationship Id="rId4" Type="http://schemas.openxmlformats.org/officeDocument/2006/relationships/image" Target="../media/image80.wmf"/><Relationship Id="rId3" Type="http://schemas.openxmlformats.org/officeDocument/2006/relationships/oleObject" Target="../embeddings/oleObject39.bin"/><Relationship Id="rId2" Type="http://schemas.openxmlformats.org/officeDocument/2006/relationships/image" Target="../media/image2.tiff"/><Relationship Id="rId1" Type="http://schemas.openxmlformats.org/officeDocument/2006/relationships/image" Target="../media/image1.tiff"/></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41.bin"/><Relationship Id="rId1"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84.wmf"/><Relationship Id="rId2" Type="http://schemas.openxmlformats.org/officeDocument/2006/relationships/oleObject" Target="../embeddings/oleObject42.bin"/><Relationship Id="rId1" Type="http://schemas.openxmlformats.org/officeDocument/2006/relationships/image" Target="../media/image8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6.wmf"/><Relationship Id="rId2" Type="http://schemas.openxmlformats.org/officeDocument/2006/relationships/oleObject" Target="../embeddings/oleObject43.bin"/><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28.vml"/><Relationship Id="rId7"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45.bin"/><Relationship Id="rId4" Type="http://schemas.openxmlformats.org/officeDocument/2006/relationships/image" Target="../media/image89.wmf"/><Relationship Id="rId3" Type="http://schemas.openxmlformats.org/officeDocument/2006/relationships/oleObject" Target="../embeddings/oleObject44.bin"/><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92.wmf"/><Relationship Id="rId2" Type="http://schemas.openxmlformats.org/officeDocument/2006/relationships/oleObject" Target="../embeddings/oleObject46.bin"/><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94.wmf"/><Relationship Id="rId2" Type="http://schemas.openxmlformats.org/officeDocument/2006/relationships/oleObject" Target="../embeddings/oleObject47.bin"/><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48.bin"/><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49.bin"/><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1.wmf"/><Relationship Id="rId2" Type="http://schemas.openxmlformats.org/officeDocument/2006/relationships/oleObject" Target="../embeddings/oleObject50.bin"/><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34.vml"/><Relationship Id="rId4" Type="http://schemas.openxmlformats.org/officeDocument/2006/relationships/slideLayout" Target="../slideLayouts/slideLayout2.xml"/><Relationship Id="rId3" Type="http://schemas.openxmlformats.org/officeDocument/2006/relationships/image" Target="../media/image103.wmf"/><Relationship Id="rId2" Type="http://schemas.openxmlformats.org/officeDocument/2006/relationships/oleObject" Target="../embeddings/oleObject51.bin"/><Relationship Id="rId1" Type="http://schemas.openxmlformats.org/officeDocument/2006/relationships/image" Target="../media/image10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52.bin"/><Relationship Id="rId1" Type="http://schemas.openxmlformats.org/officeDocument/2006/relationships/image" Target="../media/image105.jpe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110.wmf"/><Relationship Id="rId2" Type="http://schemas.openxmlformats.org/officeDocument/2006/relationships/oleObject" Target="../embeddings/oleObject53.bin"/><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vmlDrawing" Target="../drawings/vmlDrawing37.vml"/><Relationship Id="rId4" Type="http://schemas.openxmlformats.org/officeDocument/2006/relationships/slideLayout" Target="../slideLayouts/slideLayout2.xml"/><Relationship Id="rId3" Type="http://schemas.openxmlformats.org/officeDocument/2006/relationships/image" Target="../media/image112.wmf"/><Relationship Id="rId2" Type="http://schemas.openxmlformats.org/officeDocument/2006/relationships/oleObject" Target="../embeddings/oleObject54.bin"/><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169551"/>
          </a:xfrm>
          <a:prstGeom prst="rect">
            <a:avLst/>
          </a:prstGeom>
          <a:noFill/>
        </p:spPr>
        <p:txBody>
          <a:bodyPr wrap="square" rtlCol="0">
            <a:spAutoFit/>
          </a:bodyPr>
          <a:lstStyle/>
          <a:p>
            <a:pPr algn="ctr"/>
            <a:r>
              <a:rPr lang="en-US" altLang="zh-CN" sz="4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数据结构和算法</a:t>
            </a:r>
            <a:endParaRPr lang="en-US" altLang="zh-CN" sz="4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尚硅谷研究院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希尔排序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希尔排序法应用实例</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a:latin typeface="+mn-ea"/>
              </a:rPr>
              <a:t>{</a:t>
            </a:r>
            <a:r>
              <a:rPr lang="en-US" altLang="zh-CN">
                <a:ea typeface="宋体" panose="02010600030101010101" pitchFamily="2" charset="-122"/>
              </a:rPr>
              <a:t>8,9,1,7,2,3,5,4,6,0</a:t>
            </a:r>
            <a:r>
              <a:rPr lang="en-US" altLang="zh-CN"/>
              <a:t>} </a:t>
            </a:r>
            <a:r>
              <a:rPr lang="zh-CN" altLang="en-US">
                <a:latin typeface="+mn-ea"/>
              </a:rPr>
              <a:t>请从小到大排序</a:t>
            </a:r>
            <a:r>
              <a:rPr lang="en-US" altLang="zh-CN">
                <a:latin typeface="+mn-ea"/>
              </a:rPr>
              <a:t>. </a:t>
            </a:r>
            <a:r>
              <a:rPr lang="zh-CN" altLang="en-US">
                <a:latin typeface="+mn-ea"/>
              </a:rPr>
              <a:t>请分别使用 </a:t>
            </a:r>
            <a:endParaRPr lang="en-US" altLang="zh-CN"/>
          </a:p>
          <a:p>
            <a:pPr marL="342900" indent="-342900">
              <a:spcBef>
                <a:spcPct val="0"/>
              </a:spcBef>
              <a:buAutoNum type="arabicParenR"/>
            </a:pPr>
            <a:r>
              <a:rPr lang="zh-CN" altLang="en-US"/>
              <a:t>希尔排序时， 对有序序列在插入时采用</a:t>
            </a:r>
            <a:r>
              <a:rPr lang="zh-CN" altLang="en-US" b="1"/>
              <a:t>交换法</a:t>
            </a:r>
            <a:r>
              <a:rPr lang="en-US" altLang="zh-CN"/>
              <a:t>, </a:t>
            </a:r>
            <a:r>
              <a:rPr lang="zh-CN" altLang="en-US"/>
              <a:t>并测试排序速度</a:t>
            </a:r>
            <a:r>
              <a:rPr lang="en-US" altLang="zh-CN"/>
              <a:t>.</a:t>
            </a:r>
            <a:endParaRPr lang="en-US" altLang="zh-CN"/>
          </a:p>
          <a:p>
            <a:pPr marL="342900" indent="-342900">
              <a:spcBef>
                <a:spcPct val="0"/>
              </a:spcBef>
              <a:buAutoNum type="arabicParenR"/>
            </a:pPr>
            <a:r>
              <a:rPr lang="zh-CN" altLang="en-US"/>
              <a:t>希尔排序时， 对有序序列在插入时</a:t>
            </a:r>
            <a:r>
              <a:rPr lang="zh-CN" altLang="en-US" b="1"/>
              <a:t>采用移动法</a:t>
            </a:r>
            <a:r>
              <a:rPr lang="en-US" altLang="zh-CN"/>
              <a:t>, </a:t>
            </a:r>
            <a:r>
              <a:rPr lang="zh-CN" altLang="en-US"/>
              <a:t>并测试排序速度</a:t>
            </a:r>
            <a:endParaRPr kumimoji="1" lang="en-US" altLang="zh-CN">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4" name="包装程序外壳对象" showAsIcon="1" r:id="rId2" imgW="1257300" imgH="523875" progId="Package">
                  <p:embed/>
                </p:oleObj>
              </mc:Choice>
              <mc:Fallback>
                <p:oleObj name="包装程序外壳对象" showAsIcon="1" r:id="rId2" imgW="1257300" imgH="523875" progId="Package">
                  <p:embed/>
                  <p:pic>
                    <p:nvPicPr>
                      <p:cNvPr id="0" name="图片 76923"/>
                      <p:cNvPicPr/>
                      <p:nvPr/>
                    </p:nvPicPr>
                    <p:blipFill>
                      <a:blip r:embed="rId3"/>
                      <a:stretch>
                        <a:fillRect/>
                      </a:stretch>
                    </p:blipFill>
                    <p:spPr>
                      <a:xfrm>
                        <a:off x="6570637" y="4050053"/>
                        <a:ext cx="1008112" cy="424070"/>
                      </a:xfrm>
                      <a:prstGeom prst="rect">
                        <a:avLst/>
                      </a:prstGeom>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快速排序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快速排序法介绍</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b="1">
                <a:latin typeface="+mn-ea"/>
              </a:rPr>
              <a:t>快速排序（</a:t>
            </a:r>
            <a:r>
              <a:rPr lang="en-US" altLang="zh-CN" b="1">
                <a:latin typeface="+mn-ea"/>
              </a:rPr>
              <a:t>Quicksort</a:t>
            </a:r>
            <a:r>
              <a:rPr lang="zh-CN" altLang="en-US" b="1">
                <a:latin typeface="+mn-ea"/>
              </a:rPr>
              <a:t>）是对冒泡排序的一种改进。</a:t>
            </a:r>
            <a:r>
              <a:rPr lang="zh-CN" altLang="en-US" b="1">
                <a:solidFill>
                  <a:srgbClr val="EA0000"/>
                </a:solidFill>
                <a:latin typeface="+mn-ea"/>
              </a:rPr>
              <a:t>基本思想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快速排序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快速排序法示意图</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5" name="包装程序外壳对象" showAsIcon="1" r:id="rId2" imgW="609600" imgH="523875" progId="Package">
                  <p:embed/>
                </p:oleObj>
              </mc:Choice>
              <mc:Fallback>
                <p:oleObj name="包装程序外壳对象" showAsIcon="1" r:id="rId2" imgW="609600" imgH="523875" progId="Package">
                  <p:embed/>
                  <p:pic>
                    <p:nvPicPr>
                      <p:cNvPr id="0" name="图片 46254"/>
                      <p:cNvPicPr/>
                      <p:nvPr/>
                    </p:nvPicPr>
                    <p:blipFill>
                      <a:blip r:embed="rId3"/>
                      <a:stretch>
                        <a:fillRect/>
                      </a:stretch>
                    </p:blipFill>
                    <p:spPr>
                      <a:xfrm>
                        <a:off x="7002685" y="4680495"/>
                        <a:ext cx="414421" cy="357040"/>
                      </a:xfrm>
                      <a:prstGeom prst="rect">
                        <a:avLst/>
                      </a:prstGeom>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快速排序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快速排序法应用实例</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r>
              <a:rPr kumimoji="1" lang="zh-CN" altLang="en-US" b="1">
                <a:latin typeface="+mn-ea"/>
              </a:rPr>
              <a:t>要求</a:t>
            </a:r>
            <a:r>
              <a:rPr kumimoji="1" lang="en-US" altLang="zh-CN">
                <a:latin typeface="+mn-ea"/>
              </a:rPr>
              <a:t>: </a:t>
            </a:r>
            <a:r>
              <a:rPr kumimoji="1" lang="zh-CN" altLang="en-US">
                <a:latin typeface="+mn-ea"/>
              </a:rPr>
              <a:t>对 </a:t>
            </a:r>
            <a:r>
              <a:rPr lang="en-US" altLang="zh-CN"/>
              <a:t>[-9,78,0,23,-567,70] </a:t>
            </a:r>
            <a:r>
              <a:rPr lang="zh-CN" altLang="en-US"/>
              <a:t>进行</a:t>
            </a:r>
            <a:r>
              <a:rPr lang="zh-CN" altLang="en-US" b="1">
                <a:solidFill>
                  <a:srgbClr val="EA0000"/>
                </a:solidFill>
              </a:rPr>
              <a:t>从小到大</a:t>
            </a:r>
            <a:r>
              <a:rPr lang="zh-CN" altLang="en-US"/>
              <a:t>的</a:t>
            </a:r>
            <a:br>
              <a:rPr lang="en-US" altLang="zh-CN"/>
            </a:br>
            <a:r>
              <a:rPr lang="zh-CN" altLang="en-US"/>
              <a:t>排序，要求使用快速排序法。</a:t>
            </a:r>
            <a:r>
              <a:rPr lang="en-US" altLang="zh-CN"/>
              <a:t>【</a:t>
            </a:r>
            <a:r>
              <a:rPr lang="zh-CN" altLang="en-US" sz="1400"/>
              <a:t>测试</a:t>
            </a:r>
            <a:r>
              <a:rPr lang="en-US" altLang="zh-CN" sz="1400"/>
              <a:t>8w</a:t>
            </a:r>
            <a:r>
              <a:rPr lang="zh-CN" altLang="en-US" sz="1400"/>
              <a:t>和</a:t>
            </a:r>
            <a:r>
              <a:rPr lang="en-US" altLang="zh-CN" sz="1400"/>
              <a:t>800w</a:t>
            </a:r>
            <a:r>
              <a:rPr lang="en-US" altLang="zh-CN"/>
              <a:t>】 </a:t>
            </a:r>
            <a:endParaRPr kumimoji="1" lang="en-US" altLang="zh-CN" sz="2000" b="1">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endParaRPr kumimoji="1" lang="en-US" altLang="zh-CN" b="1">
              <a:latin typeface="+mn-ea"/>
            </a:endParaRPr>
          </a:p>
          <a:p>
            <a:pPr marL="457200" indent="-457200">
              <a:spcBef>
                <a:spcPct val="0"/>
              </a:spcBef>
              <a:buAutoNum type="arabicParenR"/>
            </a:pPr>
            <a:r>
              <a:rPr kumimoji="1" lang="zh-CN" altLang="en-US" sz="1600" b="1">
                <a:latin typeface="+mn-ea"/>
              </a:rPr>
              <a:t>如果取消左右递归，结果是  </a:t>
            </a:r>
            <a:r>
              <a:rPr lang="en-US" altLang="zh-CN" sz="1600" b="1"/>
              <a:t>-9 -567 0 23 78 70</a:t>
            </a:r>
            <a:endParaRPr lang="en-US" altLang="zh-CN" sz="1600" b="1"/>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endParaRPr lang="en-US" altLang="zh-CN" sz="1600" b="1"/>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endParaRPr lang="en-US" altLang="zh-CN" sz="1600" b="1"/>
          </a:p>
          <a:p>
            <a:pPr>
              <a:spcBef>
                <a:spcPct val="0"/>
              </a:spcBef>
            </a:pPr>
            <a:endParaRPr kumimoji="1" lang="en-US" altLang="zh-CN" b="1">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endParaRPr lang="en-US" altLang="zh-CN" sz="1100" b="1"/>
          </a:p>
          <a:p>
            <a:r>
              <a:rPr lang="en-US" altLang="zh-CN" sz="1100" b="1"/>
              <a:t>int l = left;</a:t>
            </a:r>
            <a:endParaRPr lang="en-US" altLang="zh-CN" sz="1100" b="1"/>
          </a:p>
          <a:p>
            <a:r>
              <a:rPr lang="en-US" altLang="zh-CN" sz="1100" b="1"/>
              <a:t>int r = right;</a:t>
            </a:r>
            <a:endParaRPr lang="en-US" altLang="zh-CN" sz="1100" b="1"/>
          </a:p>
          <a:p>
            <a:r>
              <a:rPr lang="en-US" altLang="zh-CN" sz="1100" b="1"/>
              <a:t>int pivot = arr[(left + right) / 2];</a:t>
            </a:r>
            <a:endParaRPr lang="en-US" altLang="zh-CN" sz="1100" b="1"/>
          </a:p>
          <a:p>
            <a:r>
              <a:rPr lang="en-US" altLang="zh-CN" sz="1100" b="1"/>
              <a:t>int temp = 0;</a:t>
            </a:r>
            <a:endParaRPr lang="en-US" altLang="zh-CN" sz="1100" b="1"/>
          </a:p>
          <a:p>
            <a:r>
              <a:rPr lang="en-US" altLang="zh-CN" sz="1100" b="1"/>
              <a:t>while (l &lt; r) {</a:t>
            </a:r>
            <a:endParaRPr lang="en-US" altLang="zh-CN" sz="1100" b="1"/>
          </a:p>
          <a:p>
            <a:r>
              <a:rPr lang="en-US" altLang="zh-CN" sz="1100" b="1"/>
              <a:t>while (arr[l] &lt;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b="1"/>
              <a:t>while (arr[r] &gt;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a:t>if (l &gt;= r) {</a:t>
            </a:r>
            <a:endParaRPr lang="en-US" altLang="zh-CN" sz="1100" b="1"/>
          </a:p>
          <a:p>
            <a:r>
              <a:rPr lang="en-US" altLang="zh-CN" sz="1100" b="1"/>
              <a:t>break;</a:t>
            </a:r>
            <a:endParaRPr lang="en-US" altLang="zh-CN" sz="1100" b="1"/>
          </a:p>
          <a:p>
            <a:r>
              <a:rPr lang="en-US" altLang="zh-CN" sz="1100"/>
              <a:t>}</a:t>
            </a:r>
            <a:endParaRPr lang="en-US" altLang="zh-CN" sz="1100"/>
          </a:p>
          <a:p>
            <a:r>
              <a:rPr lang="en-US" altLang="zh-CN" sz="1100"/>
              <a:t>temp = arr[l];</a:t>
            </a:r>
            <a:endParaRPr lang="en-US" altLang="zh-CN" sz="1100"/>
          </a:p>
          <a:p>
            <a:r>
              <a:rPr lang="en-US" altLang="zh-CN" sz="1100"/>
              <a:t>arr[l] = arr[r];</a:t>
            </a:r>
            <a:endParaRPr lang="en-US" altLang="zh-CN" sz="1100"/>
          </a:p>
          <a:p>
            <a:r>
              <a:rPr lang="en-US" altLang="zh-CN" sz="1100"/>
              <a:t>arr[r] = temp;</a:t>
            </a:r>
            <a:endParaRPr lang="en-US" altLang="zh-CN" sz="1100"/>
          </a:p>
          <a:p>
            <a:r>
              <a:rPr lang="en-US" altLang="zh-CN" sz="1100" b="1"/>
              <a:t>if (arr[l] ==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a:t>if (arr[r] ==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a:t>}</a:t>
            </a:r>
            <a:endParaRPr lang="en-US" altLang="zh-CN" sz="1100"/>
          </a:p>
          <a:p>
            <a:r>
              <a:rPr lang="en-US" altLang="zh-CN" sz="1100" b="1"/>
              <a:t>if (l == r) {</a:t>
            </a:r>
            <a:endParaRPr lang="en-US" altLang="zh-CN" sz="1100" b="1"/>
          </a:p>
          <a:p>
            <a:r>
              <a:rPr lang="en-US" altLang="zh-CN" sz="1100"/>
              <a:t>l += 1;</a:t>
            </a:r>
            <a:endParaRPr lang="en-US" altLang="zh-CN" sz="1100"/>
          </a:p>
          <a:p>
            <a:r>
              <a:rPr lang="en-US" altLang="zh-CN" sz="1100"/>
              <a:t>r -= 1;</a:t>
            </a:r>
            <a:endParaRPr lang="en-US" altLang="zh-CN" sz="1100"/>
          </a:p>
          <a:p>
            <a:r>
              <a:rPr lang="en-US" altLang="zh-CN" sz="1100"/>
              <a:t>}</a:t>
            </a:r>
            <a:endParaRPr lang="en-US" altLang="zh-CN" sz="1100"/>
          </a:p>
          <a:p>
            <a:r>
              <a:rPr lang="en-US" altLang="zh-CN" sz="1100" b="1"/>
              <a:t>if (left &lt; r) {</a:t>
            </a:r>
            <a:endParaRPr lang="en-US" altLang="zh-CN" sz="1100" b="1"/>
          </a:p>
          <a:p>
            <a:r>
              <a:rPr lang="en-US" altLang="zh-CN" sz="1100" i="1"/>
              <a:t>quickSort(left, r, arr);</a:t>
            </a:r>
            <a:endParaRPr lang="en-US" altLang="zh-CN" sz="1100" i="1"/>
          </a:p>
          <a:p>
            <a:r>
              <a:rPr lang="en-US" altLang="zh-CN" sz="1100"/>
              <a:t>}</a:t>
            </a:r>
            <a:endParaRPr lang="en-US" altLang="zh-CN" sz="1100"/>
          </a:p>
          <a:p>
            <a:r>
              <a:rPr lang="en-US" altLang="zh-CN" sz="1100" b="1"/>
              <a:t>if (right &gt; l) {</a:t>
            </a:r>
            <a:endParaRPr lang="en-US" altLang="zh-CN" sz="1100" b="1"/>
          </a:p>
          <a:p>
            <a:r>
              <a:rPr lang="en-US" altLang="zh-CN" sz="1100" i="1"/>
              <a:t>quickSort(l, right, arr);</a:t>
            </a:r>
            <a:endParaRPr lang="en-US" altLang="zh-CN" sz="1100" i="1"/>
          </a:p>
          <a:p>
            <a:r>
              <a:rPr lang="en-US" altLang="zh-CN" sz="1100"/>
              <a:t>}}</a:t>
            </a:r>
            <a:endParaRPr lang="zh-CN" altLang="en-US" sz="1100">
              <a:latin typeface="Arial" panose="020B0604020202020204" pitchFamily="34" charset="0"/>
              <a:cs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归并排序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归并排序介绍</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a:latin typeface="+mn-ea"/>
              </a:rPr>
              <a:t>归并排序（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归并排序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1-</a:t>
            </a:r>
            <a:r>
              <a:rPr kumimoji="1" lang="zh-CN" altLang="en-US" sz="2000" b="1">
                <a:solidFill>
                  <a:srgbClr val="0070C0"/>
                </a:solidFill>
                <a:latin typeface="+mn-ea"/>
              </a:rPr>
              <a:t>基本思想</a:t>
            </a:r>
            <a:r>
              <a:rPr kumimoji="1" lang="en-US" altLang="zh-CN" sz="2000" b="1">
                <a:solidFill>
                  <a:srgbClr val="0070C0"/>
                </a:solidFill>
                <a:latin typeface="+mn-ea"/>
              </a:rPr>
              <a:t>:</a:t>
            </a:r>
            <a:endParaRPr kumimoji="1" lang="en-US" altLang="zh-CN" sz="2000" b="1">
              <a:solidFill>
                <a:srgbClr val="0070C0"/>
              </a:solidFill>
              <a:latin typeface="+mn-ea"/>
            </a:endParaRPr>
          </a:p>
        </p:txBody>
      </p:sp>
      <p:pic>
        <p:nvPicPr>
          <p:cNvPr id="20482" name="Picture 2" descr="C:\Users\Administrator\Desktop\1024555-20161218163120151-45228375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r>
              <a:rPr lang="zh-CN" altLang="en-US" sz="2000" b="1"/>
              <a:t>说明</a:t>
            </a:r>
            <a:r>
              <a:rPr lang="en-US" altLang="zh-CN" sz="2000" b="1"/>
              <a:t>:</a:t>
            </a:r>
            <a:endParaRPr lang="en-US" altLang="zh-CN" sz="2000" b="1"/>
          </a:p>
          <a:p>
            <a:r>
              <a:rPr lang="zh-CN" altLang="en-US"/>
              <a:t>可以看到这种结构很像一棵完全二叉树，本文的归并排序我们采用递归去实现（也可采用迭代的方式去实现）。</a:t>
            </a:r>
            <a:r>
              <a:rPr lang="zh-CN" altLang="en-US" b="1"/>
              <a:t>分</a:t>
            </a:r>
            <a:r>
              <a:rPr lang="zh-CN" altLang="en-US"/>
              <a:t>阶段可以理解为就是递归拆分子序列的过程。</a:t>
            </a:r>
            <a:endParaRPr lang="zh-CN" altLang="en-US"/>
          </a:p>
        </p:txBody>
      </p:sp>
      <p:graphicFrame>
        <p:nvGraphicFramePr>
          <p:cNvPr id="4" name="对象 3"/>
          <p:cNvGraphicFramePr>
            <a:graphicFrameLocks noChangeAspect="1"/>
          </p:cNvGraphicFramePr>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7" name="包装程序外壳对象" showAsIcon="1" r:id="rId2" imgW="609600" imgH="523875" progId="Package">
                  <p:embed/>
                </p:oleObj>
              </mc:Choice>
              <mc:Fallback>
                <p:oleObj name="包装程序外壳对象" showAsIcon="1" r:id="rId2" imgW="609600" imgH="523875" progId="Package">
                  <p:embed/>
                  <p:pic>
                    <p:nvPicPr>
                      <p:cNvPr id="0" name="图片 47276"/>
                      <p:cNvPicPr/>
                      <p:nvPr/>
                    </p:nvPicPr>
                    <p:blipFill>
                      <a:blip r:embed="rId3"/>
                      <a:stretch>
                        <a:fillRect/>
                      </a:stretch>
                    </p:blipFill>
                    <p:spPr>
                      <a:xfrm>
                        <a:off x="5778549" y="5131017"/>
                        <a:ext cx="504056" cy="434264"/>
                      </a:xfrm>
                      <a:prstGeom prst="rect">
                        <a:avLst/>
                      </a:prstGeom>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2-</a:t>
            </a:r>
            <a:r>
              <a:rPr kumimoji="1" lang="zh-CN" altLang="en-US" sz="2000" b="1">
                <a:solidFill>
                  <a:srgbClr val="0070C0"/>
                </a:solidFill>
                <a:latin typeface="+mn-ea"/>
              </a:rPr>
              <a:t>合并相邻有序子序列</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再来看看</a:t>
            </a:r>
            <a:r>
              <a:rPr lang="zh-CN" altLang="en-US" b="1">
                <a:latin typeface="Arial" panose="020B0604020202020204" pitchFamily="34" charset="0"/>
                <a:cs typeface="Arial" panose="020B0604020202020204" pitchFamily="34" charset="0"/>
              </a:rPr>
              <a:t>治</a:t>
            </a:r>
            <a:r>
              <a:rPr lang="zh-CN" altLang="en-US">
                <a:latin typeface="Arial" panose="020B0604020202020204" pitchFamily="34" charset="0"/>
                <a:cs typeface="Arial" panose="020B0604020202020204" pitchFamily="34" charset="0"/>
              </a:rPr>
              <a:t>阶段，我们需要将两个已经有序的子序列合并成一个有序序列，比如上图中的最后一次合并，要将</a:t>
            </a:r>
            <a:r>
              <a:rPr lang="en-US" altLang="zh-CN">
                <a:latin typeface="Arial" panose="020B0604020202020204" pitchFamily="34" charset="0"/>
                <a:cs typeface="Arial" panose="020B0604020202020204" pitchFamily="34" charset="0"/>
              </a:rPr>
              <a:t>[4,5,7,8]</a:t>
            </a:r>
            <a:r>
              <a:rPr lang="zh-CN" altLang="en-US">
                <a:latin typeface="Arial" panose="020B0604020202020204" pitchFamily="34" charset="0"/>
                <a:cs typeface="Arial" panose="020B0604020202020204" pitchFamily="34" charset="0"/>
              </a:rPr>
              <a:t>和</a:t>
            </a:r>
            <a:r>
              <a:rPr lang="en-US" altLang="zh-CN">
                <a:latin typeface="Arial" panose="020B0604020202020204" pitchFamily="34" charset="0"/>
                <a:cs typeface="Arial" panose="020B0604020202020204" pitchFamily="34" charset="0"/>
              </a:rPr>
              <a:t>[1,2,3,6]</a:t>
            </a:r>
            <a:r>
              <a:rPr lang="zh-CN" altLang="en-US">
                <a:latin typeface="Arial" panose="020B0604020202020204" pitchFamily="34" charset="0"/>
                <a:cs typeface="Arial" panose="020B0604020202020204" pitchFamily="34" charset="0"/>
              </a:rPr>
              <a:t>两个已经有序的子序列，合并为最终序列</a:t>
            </a:r>
            <a:r>
              <a:rPr lang="en-US" altLang="zh-CN">
                <a:latin typeface="Arial" panose="020B0604020202020204" pitchFamily="34" charset="0"/>
                <a:cs typeface="Arial" panose="020B0604020202020204" pitchFamily="34" charset="0"/>
              </a:rPr>
              <a:t>[1,2,3,4,5,6,7,8]</a:t>
            </a:r>
            <a:r>
              <a:rPr lang="zh-CN" altLang="en-US">
                <a:latin typeface="Arial" panose="020B0604020202020204" pitchFamily="34" charset="0"/>
                <a:cs typeface="Arial" panose="020B0604020202020204" pitchFamily="34" charset="0"/>
              </a:rPr>
              <a:t>，来看下实现步骤</a:t>
            </a:r>
            <a:endParaRPr kumimoji="1" lang="en-US" altLang="zh-CN" b="1">
              <a:solidFill>
                <a:srgbClr val="0070C0"/>
              </a:solidFill>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a:t>图</a:t>
            </a:r>
            <a:r>
              <a:rPr lang="en-US" altLang="zh-CN" sz="120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a:t>图</a:t>
            </a:r>
            <a:r>
              <a:rPr lang="en-US" altLang="zh-CN" sz="1200"/>
              <a:t>2</a:t>
            </a:r>
            <a:endParaRPr lang="zh-CN" altLang="en-US" sz="1200"/>
          </a:p>
        </p:txBody>
      </p:sp>
      <p:graphicFrame>
        <p:nvGraphicFramePr>
          <p:cNvPr id="5" name="对象 4"/>
          <p:cNvGraphicFramePr>
            <a:graphicFrameLocks noChangeAspect="1"/>
          </p:cNvGraphicFramePr>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10" name="包装程序外壳对象" showAsIcon="1" r:id="rId3" imgW="609600" imgH="523875" progId="Package">
                  <p:embed/>
                </p:oleObj>
              </mc:Choice>
              <mc:Fallback>
                <p:oleObj name="包装程序外壳对象" showAsIcon="1" r:id="rId3" imgW="609600" imgH="523875" progId="Package">
                  <p:embed/>
                  <p:pic>
                    <p:nvPicPr>
                      <p:cNvPr id="0" name="图片 20909"/>
                      <p:cNvPicPr/>
                      <p:nvPr/>
                    </p:nvPicPr>
                    <p:blipFill>
                      <a:blip r:embed="rId4"/>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11" name="包装程序外壳对象" showAsIcon="1" r:id="rId5" imgW="609600" imgH="523875" progId="Package">
                  <p:embed/>
                </p:oleObj>
              </mc:Choice>
              <mc:Fallback>
                <p:oleObj name="包装程序外壳对象" showAsIcon="1" r:id="rId5" imgW="609600" imgH="523875" progId="Package">
                  <p:embed/>
                  <p:pic>
                    <p:nvPicPr>
                      <p:cNvPr id="0" name="图片 20910"/>
                      <p:cNvPicPr/>
                      <p:nvPr/>
                    </p:nvPicPr>
                    <p:blipFill>
                      <a:blip r:embed="rId6"/>
                      <a:stretch>
                        <a:fillRect/>
                      </a:stretch>
                    </p:blipFill>
                    <p:spPr>
                      <a:xfrm>
                        <a:off x="8548130" y="5157166"/>
                        <a:ext cx="509510" cy="438962"/>
                      </a:xfrm>
                      <a:prstGeom prst="rect">
                        <a:avLst/>
                      </a:prstGeom>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归并排序的应用实例</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给你一个数组</a:t>
            </a:r>
            <a:r>
              <a:rPr lang="en-US" altLang="zh-CN">
                <a:latin typeface="Arial" panose="020B0604020202020204" pitchFamily="34" charset="0"/>
                <a:cs typeface="Arial" panose="020B0604020202020204" pitchFamily="34" charset="0"/>
              </a:rPr>
              <a:t>, </a:t>
            </a:r>
            <a:br>
              <a:rPr lang="en-US" altLang="zh-CN">
                <a:latin typeface="Arial" panose="020B0604020202020204" pitchFamily="34" charset="0"/>
                <a:cs typeface="Arial" panose="020B0604020202020204" pitchFamily="34" charset="0"/>
              </a:rPr>
            </a:br>
            <a:r>
              <a:rPr lang="en-US" altLang="zh-CN">
                <a:latin typeface="Arial" panose="020B0604020202020204" pitchFamily="34" charset="0"/>
                <a:cs typeface="Arial" panose="020B0604020202020204" pitchFamily="34" charset="0"/>
              </a:rPr>
              <a:t>val arr = Array(9,8,7,6,5,4,3,2,1), </a:t>
            </a:r>
            <a:br>
              <a:rPr lang="en-US" altLang="zh-CN">
                <a:latin typeface="Arial" panose="020B0604020202020204" pitchFamily="34" charset="0"/>
                <a:cs typeface="Arial" panose="020B0604020202020204" pitchFamily="34" charset="0"/>
              </a:rPr>
            </a:br>
            <a:r>
              <a:rPr lang="zh-CN" altLang="en-US">
                <a:latin typeface="Arial" panose="020B0604020202020204" pitchFamily="34" charset="0"/>
                <a:cs typeface="Arial" panose="020B0604020202020204" pitchFamily="34" charset="0"/>
              </a:rPr>
              <a:t>请使用归并排序完成排序。</a:t>
            </a:r>
            <a:endParaRPr kumimoji="1" lang="en-US" altLang="zh-CN" b="1">
              <a:solidFill>
                <a:srgbClr val="0070C0"/>
              </a:solidFill>
              <a:latin typeface="Arial" panose="020B0604020202020204" pitchFamily="34" charset="0"/>
              <a:cs typeface="Arial" panose="020B0604020202020204"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endParaRPr lang="en-US" altLang="zh-CN" sz="1400" b="1"/>
          </a:p>
          <a:p>
            <a:r>
              <a:rPr lang="en-US" altLang="zh-CN" sz="1400" b="1"/>
              <a:t>if (left &lt; right) {</a:t>
            </a:r>
            <a:endParaRPr lang="en-US" altLang="zh-CN" sz="1400" b="1"/>
          </a:p>
          <a:p>
            <a:r>
              <a:rPr lang="en-US" altLang="zh-CN" sz="1400" b="1"/>
              <a:t>int mid = (left + right) / 2;</a:t>
            </a:r>
            <a:endParaRPr lang="en-US" altLang="zh-CN" sz="1400" b="1"/>
          </a:p>
          <a:p>
            <a:r>
              <a:rPr lang="en-US" altLang="zh-CN" sz="1400" i="1"/>
              <a:t>mergeSort(arr, left, mid, temp);</a:t>
            </a:r>
            <a:endParaRPr lang="zh-CN" altLang="en-US" sz="1400" i="1"/>
          </a:p>
          <a:p>
            <a:r>
              <a:rPr lang="en-US" altLang="zh-CN" sz="1400" i="1"/>
              <a:t>mergeSort(arr, mid + 1, right, temp);</a:t>
            </a:r>
            <a:endParaRPr lang="zh-CN" altLang="en-US" sz="1400" i="1"/>
          </a:p>
          <a:p>
            <a:r>
              <a:rPr lang="en-US" altLang="zh-CN" sz="1400" i="1"/>
              <a:t>merge(arr, left, mid, right, temp);</a:t>
            </a:r>
            <a:endParaRPr lang="zh-CN" altLang="en-US" sz="1400" i="1"/>
          </a:p>
          <a:p>
            <a:r>
              <a:rPr lang="en-US" altLang="zh-CN" sz="1400"/>
              <a:t>}</a:t>
            </a:r>
            <a:endParaRPr lang="en-US" altLang="zh-CN" sz="1400"/>
          </a:p>
          <a:p>
            <a:r>
              <a:rPr lang="en-US" altLang="zh-CN" sz="1400"/>
              <a:t>}</a:t>
            </a:r>
            <a:endParaRPr lang="zh-CN" altLang="en-US" sz="1400">
              <a:latin typeface="Arial" panose="020B0604020202020204" pitchFamily="34" charset="0"/>
              <a:cs typeface="Arial" panose="020B0604020202020204"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endParaRPr lang="en-US" altLang="zh-CN" sz="1300" b="1"/>
          </a:p>
          <a:p>
            <a:r>
              <a:rPr lang="en-US" altLang="zh-CN" sz="1300"/>
              <a:t>    </a:t>
            </a:r>
            <a:r>
              <a:rPr lang="en-US" altLang="zh-CN" sz="1300" b="1"/>
              <a:t>int i = left; </a:t>
            </a:r>
            <a:endParaRPr lang="zh-CN" altLang="en-US" sz="1300" b="1"/>
          </a:p>
          <a:p>
            <a:r>
              <a:rPr lang="en-US" altLang="zh-CN" sz="1300"/>
              <a:t>    </a:t>
            </a:r>
            <a:r>
              <a:rPr lang="en-US" altLang="zh-CN" sz="1300" b="1"/>
              <a:t>int j = mid+1;</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endParaRPr lang="en-US" altLang="zh-CN" sz="1300" b="1"/>
          </a:p>
          <a:p>
            <a:r>
              <a:rPr lang="en-US" altLang="zh-CN" sz="1300"/>
              <a:t>      </a:t>
            </a:r>
            <a:r>
              <a:rPr lang="en-US" altLang="zh-CN" sz="1300" b="1"/>
              <a:t>if(arr[i]&lt;=arr[j]){</a:t>
            </a:r>
            <a:endParaRPr lang="en-US" altLang="zh-CN" sz="1300" b="1"/>
          </a:p>
          <a:p>
            <a:r>
              <a:rPr lang="en-US" altLang="zh-CN" sz="1300"/>
              <a:t>        temp[t] = arr[i];</a:t>
            </a:r>
            <a:endParaRPr lang="en-US" altLang="zh-CN" sz="1300"/>
          </a:p>
          <a:p>
            <a:r>
              <a:rPr lang="en-US" altLang="zh-CN" sz="1300"/>
              <a:t>        t += 1;</a:t>
            </a:r>
            <a:endParaRPr lang="en-US" altLang="zh-CN" sz="1300"/>
          </a:p>
          <a:p>
            <a:r>
              <a:rPr lang="en-US" altLang="zh-CN" sz="1300"/>
              <a:t>        i += 1;</a:t>
            </a:r>
            <a:endParaRPr lang="en-US" altLang="zh-CN" sz="1300"/>
          </a:p>
          <a:p>
            <a:r>
              <a:rPr lang="en-US" altLang="zh-CN" sz="1300"/>
              <a:t>      }</a:t>
            </a:r>
            <a:r>
              <a:rPr lang="en-US" altLang="zh-CN" sz="1300" b="1"/>
              <a:t>else {</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endParaRPr lang="en-US" altLang="zh-CN" sz="1300"/>
          </a:p>
          <a:p>
            <a:r>
              <a:rPr lang="zh-CN" altLang="en-US" sz="1300"/>
              <a:t>      </a:t>
            </a:r>
            <a:r>
              <a:rPr lang="en-US" altLang="zh-CN" sz="1300"/>
              <a:t>}}</a:t>
            </a:r>
            <a:endParaRPr lang="en-US" altLang="zh-CN" sz="1300"/>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endParaRPr lang="zh-CN" altLang="en-US" sz="1300" b="1" u="sng"/>
          </a:p>
          <a:p>
            <a:r>
              <a:rPr lang="en-US" altLang="zh-CN" sz="1300"/>
              <a:t>      temp[t] = arr[i];</a:t>
            </a:r>
            <a:endParaRPr lang="en-US" altLang="zh-CN" sz="1300"/>
          </a:p>
          <a:p>
            <a:r>
              <a:rPr lang="en-US" altLang="zh-CN" sz="1300"/>
              <a:t>      t += 1;</a:t>
            </a:r>
            <a:endParaRPr lang="en-US" altLang="zh-CN" sz="1300"/>
          </a:p>
          <a:p>
            <a:r>
              <a:rPr lang="en-US" altLang="zh-CN" sz="1300"/>
              <a:t>      i += 1;}</a:t>
            </a:r>
            <a:endParaRPr lang="en-US" altLang="zh-CN" sz="1300"/>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a:t>中</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endParaRPr lang="en-US" altLang="zh-CN" sz="1300"/>
          </a:p>
          <a:p>
            <a:r>
              <a:rPr lang="en-US" altLang="zh-CN" sz="1300"/>
              <a:t>    t = 0;</a:t>
            </a:r>
            <a:endParaRPr lang="zh-CN" altLang="en-US" sz="1300" u="sng"/>
          </a:p>
          <a:p>
            <a:r>
              <a:rPr lang="en-US" altLang="zh-CN" sz="1300"/>
              <a:t>    </a:t>
            </a:r>
            <a:r>
              <a:rPr lang="en-US" altLang="zh-CN" sz="1300" b="1"/>
              <a:t>int tempLeft = left;</a:t>
            </a:r>
            <a:endParaRPr lang="en-US" altLang="zh-CN" sz="1300" b="1"/>
          </a:p>
          <a:p>
            <a:r>
              <a:rPr lang="en-US" altLang="zh-CN" sz="1300"/>
              <a:t>    </a:t>
            </a:r>
            <a:r>
              <a:rPr lang="en-US" altLang="zh-CN" sz="1300" b="1"/>
              <a:t>while(tempLeft &lt;= right){</a:t>
            </a:r>
            <a:endParaRPr lang="en-US" altLang="zh-CN" sz="1300" b="1"/>
          </a:p>
          <a:p>
            <a:r>
              <a:rPr lang="en-US" altLang="zh-CN" sz="1300"/>
              <a:t>      arr[tempLeft] = temp[t];</a:t>
            </a:r>
            <a:endParaRPr lang="en-US" altLang="zh-CN" sz="1300"/>
          </a:p>
          <a:p>
            <a:r>
              <a:rPr lang="en-US" altLang="zh-CN" sz="1300"/>
              <a:t>      t += 1;</a:t>
            </a:r>
            <a:endParaRPr lang="en-US" altLang="zh-CN" sz="1300"/>
          </a:p>
          <a:p>
            <a:r>
              <a:rPr lang="en-US" altLang="zh-CN" sz="1300"/>
              <a:t>      tempLeft += 1;</a:t>
            </a:r>
            <a:endParaRPr lang="en-US" altLang="zh-CN" sz="1300"/>
          </a:p>
          <a:p>
            <a:r>
              <a:rPr lang="zh-CN" altLang="en-US" sz="1300"/>
              <a:t>    </a:t>
            </a:r>
            <a:r>
              <a:rPr lang="en-US" altLang="zh-CN" sz="1300"/>
              <a:t>}}</a:t>
            </a:r>
            <a:endParaRPr lang="en-US" altLang="zh-CN" sz="13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基数排序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a:t>
            </a:r>
            <a:r>
              <a:rPr kumimoji="1" lang="en-US" altLang="zh-CN" sz="2000" b="1">
                <a:solidFill>
                  <a:srgbClr val="0070C0"/>
                </a:solidFill>
                <a:latin typeface="+mn-ea"/>
              </a:rPr>
              <a:t>(</a:t>
            </a:r>
            <a:r>
              <a:rPr kumimoji="1" lang="zh-CN" altLang="en-US" sz="2000" b="1">
                <a:solidFill>
                  <a:srgbClr val="0070C0"/>
                </a:solidFill>
                <a:latin typeface="+mn-ea"/>
              </a:rPr>
              <a:t>桶排序</a:t>
            </a:r>
            <a:r>
              <a:rPr kumimoji="1" lang="en-US" altLang="zh-CN" sz="2000" b="1">
                <a:solidFill>
                  <a:srgbClr val="0070C0"/>
                </a:solidFill>
                <a:latin typeface="+mn-ea"/>
              </a:rPr>
              <a:t>)</a:t>
            </a:r>
            <a:r>
              <a:rPr kumimoji="1" lang="zh-CN" altLang="en-US" sz="2000" b="1">
                <a:solidFill>
                  <a:srgbClr val="0070C0"/>
                </a:solidFill>
                <a:latin typeface="+mn-ea"/>
              </a:rPr>
              <a:t>介绍</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a:hlinkClick r:id="rId1"/>
              </a:rPr>
              <a:t>基数排序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，顾名思义，它是通过键值的各个位的值，将要排序的</a:t>
            </a:r>
            <a:r>
              <a:rPr lang="zh-CN" altLang="en-US">
                <a:hlinkClick r:id="rId2"/>
              </a:rPr>
              <a:t>元素分配</a:t>
            </a:r>
            <a:r>
              <a:rPr lang="zh-CN" altLang="en-US"/>
              <a:t>至某些“桶”中，达到排序的作用</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基数排序法是属于稳定性的排序，基数排序法的是效率高的稳定性排序法</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3"/>
              </a:rPr>
              <a:t>桶排序</a:t>
            </a:r>
            <a:r>
              <a:rPr lang="zh-CN" altLang="en-US"/>
              <a:t>的扩展</a:t>
            </a:r>
            <a:endParaRPr lang="en-US" altLang="zh-CN"/>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基数排序是</a:t>
            </a:r>
            <a:r>
              <a:rPr lang="en-US" altLang="zh-CN"/>
              <a:t>1887</a:t>
            </a:r>
            <a:r>
              <a:rPr lang="zh-CN" altLang="en-US"/>
              <a:t>年赫尔曼</a:t>
            </a:r>
            <a:r>
              <a:rPr lang="en-US" altLang="zh-CN"/>
              <a:t>·</a:t>
            </a:r>
            <a:r>
              <a:rPr lang="zh-CN" altLang="en-US"/>
              <a:t>何乐礼发明的。它是这样实现的：将整数按位数切割成不同的数字，然后按每个位数分别比较。</a:t>
            </a:r>
            <a:endParaRPr kumimoji="1" lang="en-US" altLang="zh-CN" b="1">
              <a:solidFill>
                <a:srgbClr val="0070C0"/>
              </a:solidFill>
              <a:latin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基数排序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基数排序基本思想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a:t>将所有待比较数值统一为同样的数位长度，数位较短的数前面补零。然后，从最低位开始，依次进行一次排序。这样从最低位排序一直到最高位排序完成以后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数列就变成一个有序序列。</a:t>
            </a:r>
            <a:endParaRPr lang="en-US" altLang="zh-CN"/>
          </a:p>
          <a:p>
            <a:pPr marL="342900" indent="-342900">
              <a:spcBef>
                <a:spcPct val="0"/>
              </a:spcBef>
              <a:buAutoNum type="arabicParenR"/>
            </a:pPr>
            <a:endParaRPr lang="en-US" altLang="zh-CN"/>
          </a:p>
          <a:p>
            <a:pPr marL="342900" indent="-342900">
              <a:spcBef>
                <a:spcPct val="0"/>
              </a:spcBef>
              <a:buAutoNum type="arabicParenR"/>
            </a:pPr>
            <a:r>
              <a:rPr kumimoji="1" lang="zh-CN" altLang="en-US">
                <a:latin typeface="+mn-ea"/>
              </a:rPr>
              <a:t>这样说明，比较难理解，下面我们看一个图文解释，理解基数排序的步骤</a:t>
            </a:r>
            <a:endParaRPr kumimoji="1" lang="en-US" altLang="zh-CN">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数据结构和算法的关系</a:t>
            </a:r>
            <a:endParaRPr lang="en-US" altLang="zh-CN" sz="2000" b="1">
              <a:solidFill>
                <a:srgbClr val="0070C0"/>
              </a:solidFill>
            </a:endParaRPr>
          </a:p>
          <a:p>
            <a:pPr marL="342900" indent="-342900">
              <a:buFont typeface="Wingdings" panose="05000000000000000000" pitchFamily="2" charset="2"/>
              <a:buChar char="Ø"/>
            </a:pPr>
            <a:r>
              <a:rPr lang="zh-CN" altLang="en-US">
                <a:solidFill>
                  <a:srgbClr val="000000"/>
                </a:solidFill>
              </a:rPr>
              <a:t>数据</a:t>
            </a:r>
            <a:r>
              <a:rPr lang="en-US" altLang="zh-CN">
                <a:solidFill>
                  <a:srgbClr val="000000"/>
                </a:solidFill>
              </a:rPr>
              <a:t>data</a:t>
            </a:r>
            <a:r>
              <a:rPr lang="zh-CN" altLang="en-US">
                <a:solidFill>
                  <a:srgbClr val="000000"/>
                </a:solidFill>
              </a:rPr>
              <a:t>结构</a:t>
            </a:r>
            <a:r>
              <a:rPr lang="en-US" altLang="zh-CN">
                <a:solidFill>
                  <a:srgbClr val="000000"/>
                </a:solidFill>
              </a:rPr>
              <a:t>(structure)</a:t>
            </a:r>
            <a:r>
              <a:rPr lang="zh-CN" altLang="en-US">
                <a:solidFill>
                  <a:srgbClr val="000000"/>
                </a:solidFill>
              </a:rPr>
              <a:t>是一门研究</a:t>
            </a:r>
            <a:r>
              <a:rPr lang="zh-CN" altLang="en-US"/>
              <a:t>组织</a:t>
            </a:r>
            <a:r>
              <a:rPr lang="zh-CN" altLang="en-US">
                <a:hlinkClick r:id="rId1"/>
              </a:rPr>
              <a:t>数据</a:t>
            </a:r>
            <a:r>
              <a:rPr lang="zh-CN" altLang="en-US"/>
              <a:t>方式</a:t>
            </a:r>
            <a:r>
              <a:rPr lang="zh-CN" altLang="en-US">
                <a:solidFill>
                  <a:srgbClr val="000000"/>
                </a:solidFill>
              </a:rPr>
              <a:t>的学科，有了编程语言也就有了数据结构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更加有效率的代码。</a:t>
            </a:r>
            <a:endParaRPr lang="en-US" altLang="zh-CN">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a:solidFill>
                  <a:srgbClr val="000000"/>
                </a:solidFill>
              </a:rPr>
              <a:t>要学习好数据结构就要多多考虑如何将生活中遇到的问题</a:t>
            </a:r>
            <a:r>
              <a:rPr lang="en-US" altLang="zh-CN">
                <a:solidFill>
                  <a:srgbClr val="000000"/>
                </a:solidFill>
              </a:rPr>
              <a:t>,</a:t>
            </a:r>
            <a:r>
              <a:rPr lang="zh-CN" altLang="en-US">
                <a:solidFill>
                  <a:srgbClr val="000000"/>
                </a:solidFill>
              </a:rPr>
              <a:t>用程序去实现解决</a:t>
            </a:r>
            <a:r>
              <a:rPr lang="en-US" altLang="zh-CN">
                <a:solidFill>
                  <a:srgbClr val="000000"/>
                </a:solidFill>
              </a:rPr>
              <a:t>.</a:t>
            </a:r>
            <a:endParaRPr lang="en-US" altLang="zh-CN">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a:t>程序 </a:t>
            </a:r>
            <a:r>
              <a:rPr lang="en-US" altLang="zh-CN"/>
              <a:t>= </a:t>
            </a:r>
            <a:r>
              <a:rPr lang="zh-CN" altLang="en-US">
                <a:hlinkClick r:id="rId2"/>
              </a:rPr>
              <a:t>数据结构</a:t>
            </a:r>
            <a:r>
              <a:rPr lang="zh-CN" altLang="en-US"/>
              <a:t> </a:t>
            </a:r>
            <a:r>
              <a:rPr lang="en-US" altLang="zh-CN"/>
              <a:t>+ </a:t>
            </a:r>
            <a:r>
              <a:rPr lang="zh-CN" altLang="en-US"/>
              <a:t>算法</a:t>
            </a:r>
            <a:endParaRPr lang="en-US" altLang="zh-CN"/>
          </a:p>
          <a:p>
            <a:pPr marL="342900" indent="-342900">
              <a:buFont typeface="Wingdings" panose="05000000000000000000" pitchFamily="2" charset="2"/>
              <a:buChar char="Ø"/>
            </a:pPr>
            <a:endParaRPr lang="en-US" altLang="zh-CN"/>
          </a:p>
          <a:p>
            <a:pPr marL="342900" indent="-342900">
              <a:buFont typeface="Wingdings" panose="05000000000000000000" pitchFamily="2" charset="2"/>
              <a:buChar char="Ø"/>
            </a:pPr>
            <a:r>
              <a:rPr lang="zh-CN" altLang="en-US">
                <a:solidFill>
                  <a:srgbClr val="000000"/>
                </a:solidFill>
              </a:rPr>
              <a:t>数据结构是算法的基础</a:t>
            </a:r>
            <a:r>
              <a:rPr lang="en-US" altLang="zh-CN">
                <a:solidFill>
                  <a:srgbClr val="000000"/>
                </a:solidFill>
              </a:rPr>
              <a:t>, </a:t>
            </a:r>
            <a:r>
              <a:rPr lang="zh-CN" altLang="en-US">
                <a:solidFill>
                  <a:srgbClr val="000000"/>
                </a:solidFill>
              </a:rPr>
              <a:t>换言之，想要学好算法，需要把数据结构学到位。</a:t>
            </a:r>
            <a:endParaRPr lang="en-US" altLang="zh-CN"/>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基数排序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a:t>将数组 </a:t>
            </a:r>
            <a:r>
              <a:rPr lang="en-US" altLang="zh-CN"/>
              <a:t>{53, 3, 542, 748, 14, 214} </a:t>
            </a:r>
            <a:r>
              <a:rPr lang="zh-CN" altLang="en-US"/>
              <a:t>使用基数排序</a:t>
            </a:r>
            <a:r>
              <a:rPr lang="en-US" altLang="zh-CN"/>
              <a:t>, </a:t>
            </a:r>
            <a:r>
              <a:rPr lang="zh-CN" altLang="en-US"/>
              <a:t>进行升序排序。</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en-US" altLang="zh-CN" sz="1100"/>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endParaRPr lang="en-US" altLang="zh-CN" sz="1100" baseline="0"/>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endParaRPr lang="en-US" altLang="zh-CN" sz="1100" baseline="0"/>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3" name="包装程序外壳对象" showAsIcon="1" r:id="rId1" imgW="1238250" imgH="523875" progId="Package">
                  <p:embed/>
                </p:oleObj>
              </mc:Choice>
              <mc:Fallback>
                <p:oleObj name="包装程序外壳对象" showAsIcon="1" r:id="rId1" imgW="1238250" imgH="523875" progId="Package">
                  <p:embed/>
                  <p:pic>
                    <p:nvPicPr>
                      <p:cNvPr id="0" name="图片 88182"/>
                      <p:cNvPicPr/>
                      <p:nvPr/>
                    </p:nvPicPr>
                    <p:blipFill>
                      <a:blip r:embed="rId2"/>
                      <a:stretch>
                        <a:fillRect/>
                      </a:stretch>
                    </p:blipFill>
                    <p:spPr>
                      <a:xfrm>
                        <a:off x="7794773" y="4537031"/>
                        <a:ext cx="936104" cy="399785"/>
                      </a:xfrm>
                      <a:prstGeom prst="rect">
                        <a:avLst/>
                      </a:prstGeom>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en-US" altLang="zh-CN" sz="1100"/>
          </a:p>
          <a:p>
            <a:pPr algn="l"/>
            <a:r>
              <a:rPr lang="en-US" altLang="zh-CN" sz="1100"/>
              <a:t>14</a:t>
            </a:r>
            <a:endParaRPr lang="en-US" altLang="zh-CN" sz="1100"/>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基数排序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基数排序代码实现</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a:latin typeface="+mn-ea"/>
              </a:rPr>
              <a:t>要求：</a:t>
            </a:r>
            <a:r>
              <a:rPr lang="zh-CN" altLang="en-US"/>
              <a:t>将数组 </a:t>
            </a:r>
            <a:r>
              <a:rPr lang="en-US" altLang="zh-CN"/>
              <a:t>{53, 3, 542, 748, 14, 214 } </a:t>
            </a:r>
            <a:r>
              <a:rPr lang="zh-CN" altLang="en-US"/>
              <a:t>使用基数排序</a:t>
            </a:r>
            <a:r>
              <a:rPr lang="en-US" altLang="zh-CN"/>
              <a:t>, </a:t>
            </a:r>
            <a:r>
              <a:rPr lang="zh-CN" altLang="en-US"/>
              <a:t>进行升序排序</a:t>
            </a:r>
            <a:endParaRPr lang="en-US" altLang="zh-CN"/>
          </a:p>
          <a:p>
            <a:pPr>
              <a:spcBef>
                <a:spcPct val="0"/>
              </a:spcBef>
            </a:pPr>
            <a:r>
              <a:rPr kumimoji="1" lang="zh-CN" altLang="en-US" b="1">
                <a:latin typeface="+mn-ea"/>
              </a:rPr>
              <a:t>思路分析：</a:t>
            </a:r>
            <a:r>
              <a:rPr kumimoji="1" lang="zh-CN" altLang="en-US">
                <a:latin typeface="+mn-ea"/>
              </a:rPr>
              <a:t>前面的图文已经讲明确</a:t>
            </a:r>
            <a:endParaRPr kumimoji="1" lang="en-US" altLang="zh-CN">
              <a:latin typeface="+mn-ea"/>
            </a:endParaRPr>
          </a:p>
          <a:p>
            <a:pPr>
              <a:spcBef>
                <a:spcPct val="0"/>
              </a:spcBef>
            </a:pPr>
            <a:r>
              <a:rPr kumimoji="1" lang="zh-CN" altLang="en-US" b="1">
                <a:latin typeface="+mn-ea"/>
              </a:rPr>
              <a:t>代码实现：</a:t>
            </a:r>
            <a:r>
              <a:rPr kumimoji="1" lang="zh-CN" altLang="en-US">
                <a:latin typeface="+mn-ea"/>
              </a:rPr>
              <a:t>看老师演示</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基数排序的说明</a:t>
            </a:r>
            <a:r>
              <a:rPr kumimoji="1" lang="en-US" altLang="zh-CN" b="1">
                <a:solidFill>
                  <a:srgbClr val="0070C0"/>
                </a:solidFill>
                <a:latin typeface="+mn-ea"/>
              </a:rPr>
              <a:t>:</a:t>
            </a:r>
            <a:endParaRPr kumimoji="1" lang="en-US" altLang="zh-CN" b="1">
              <a:solidFill>
                <a:srgbClr val="0070C0"/>
              </a:solidFill>
              <a:latin typeface="+mn-ea"/>
            </a:endParaRPr>
          </a:p>
          <a:p>
            <a:pPr marL="342900" indent="-342900">
              <a:spcBef>
                <a:spcPct val="0"/>
              </a:spcBef>
              <a:buAutoNum type="arabicParenR"/>
            </a:pPr>
            <a:r>
              <a:rPr kumimoji="1" lang="zh-CN" altLang="en-US">
                <a:latin typeface="+mn-ea"/>
              </a:rPr>
              <a:t>基数排序是对传统桶排序的扩展，速度很快</a:t>
            </a:r>
            <a:r>
              <a:rPr kumimoji="1" lang="en-US" altLang="zh-CN">
                <a:latin typeface="+mn-ea"/>
              </a:rPr>
              <a:t>.</a:t>
            </a:r>
            <a:endParaRPr kumimoji="1" lang="en-US" altLang="zh-CN">
              <a:latin typeface="+mn-ea"/>
            </a:endParaRPr>
          </a:p>
          <a:p>
            <a:pPr marL="342900" indent="-342900">
              <a:spcBef>
                <a:spcPct val="0"/>
              </a:spcBef>
              <a:buAutoNum type="arabicParenR"/>
            </a:pPr>
            <a:r>
              <a:rPr kumimoji="1" lang="zh-CN" altLang="en-US">
                <a:latin typeface="+mn-ea"/>
              </a:rPr>
              <a:t>基数排序是经典的空间换时间的方式，占用内存很大</a:t>
            </a:r>
            <a:r>
              <a:rPr kumimoji="1" lang="en-US" altLang="zh-CN">
                <a:latin typeface="+mn-ea"/>
              </a:rPr>
              <a:t>, </a:t>
            </a:r>
            <a:r>
              <a:rPr kumimoji="1" lang="zh-CN" altLang="en-US">
                <a:latin typeface="+mn-ea"/>
              </a:rPr>
              <a:t>当对海量数据排序时，容易造成 </a:t>
            </a:r>
            <a:r>
              <a:rPr lang="en-US" altLang="zh-CN"/>
              <a:t>OutOfMemoryError </a:t>
            </a:r>
            <a:r>
              <a:rPr lang="zh-CN" altLang="en-US"/>
              <a:t>。</a:t>
            </a:r>
            <a:endParaRPr lang="en-US" altLang="zh-CN"/>
          </a:p>
          <a:p>
            <a:pPr marL="342900" indent="-342900">
              <a:spcBef>
                <a:spcPct val="0"/>
              </a:spcBef>
              <a:buAutoNum type="arabicParenR"/>
            </a:pPr>
            <a:r>
              <a:rPr kumimoji="1" lang="zh-CN" altLang="en-US">
                <a:latin typeface="+mn-ea"/>
              </a:rPr>
              <a:t>基数排序时稳定的。</a:t>
            </a:r>
            <a:r>
              <a:rPr kumimoji="1" lang="en-US" altLang="zh-CN">
                <a:latin typeface="+mn-ea"/>
              </a:rPr>
              <a:t>[</a:t>
            </a:r>
            <a:r>
              <a:rPr kumimoji="1" lang="zh-CN" altLang="en-US" sz="1400">
                <a:latin typeface="+mn-ea"/>
              </a:rPr>
              <a:t>注</a:t>
            </a:r>
            <a:r>
              <a:rPr kumimoji="1" lang="en-US" altLang="zh-CN" sz="140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a:latin typeface="+mn-ea"/>
              </a:rPr>
              <a:t>]</a:t>
            </a:r>
            <a:endParaRPr kumimoji="1" lang="en-US" altLang="zh-CN">
              <a:latin typeface="+mn-ea"/>
            </a:endParaRPr>
          </a:p>
          <a:p>
            <a:pPr marL="342900" indent="-342900">
              <a:spcBef>
                <a:spcPct val="0"/>
              </a:spcBef>
              <a:buAutoNum type="arabicParenR"/>
            </a:pPr>
            <a:r>
              <a:rPr lang="zh-CN" altLang="en-US" b="1"/>
              <a:t>有负数的数组，我们不用基数排序来进行排序</a:t>
            </a:r>
            <a:r>
              <a:rPr lang="en-US" altLang="zh-CN" b="1"/>
              <a:t>, </a:t>
            </a:r>
            <a:r>
              <a:rPr lang="zh-CN" altLang="en-US" b="1"/>
              <a:t>如果要支持负数，参考</a:t>
            </a:r>
            <a:r>
              <a:rPr lang="en-US" altLang="zh-CN" b="1"/>
              <a:t>: </a:t>
            </a:r>
            <a:r>
              <a:rPr lang="en-US" altLang="zh-CN" b="1">
                <a:hlinkClick r:id="rId1"/>
              </a:rPr>
              <a:t>https://code.i-harness.com/zh-CN/q/e98fa9</a:t>
            </a:r>
            <a:r>
              <a:rPr lang="en-US" altLang="zh-CN" b="1"/>
              <a:t> </a:t>
            </a:r>
            <a:endParaRPr kumimoji="1" lang="en-US" altLang="zh-CN">
              <a:latin typeface="+mn-ea"/>
            </a:endParaRPr>
          </a:p>
        </p:txBody>
      </p:sp>
      <p:graphicFrame>
        <p:nvGraphicFramePr>
          <p:cNvPr id="3" name="对象 2"/>
          <p:cNvGraphicFramePr>
            <a:graphicFrameLocks noChangeAspect="1"/>
          </p:cNvGraphicFramePr>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5" name="包装程序外壳对象" showAsIcon="1" r:id="rId2" imgW="904875" imgH="523875" progId="Package">
                  <p:embed/>
                </p:oleObj>
              </mc:Choice>
              <mc:Fallback>
                <p:oleObj name="包装程序外壳对象" showAsIcon="1" r:id="rId2" imgW="904875" imgH="523875" progId="Package">
                  <p:embed/>
                  <p:pic>
                    <p:nvPicPr>
                      <p:cNvPr id="0" name="图片 85114"/>
                      <p:cNvPicPr/>
                      <p:nvPr/>
                    </p:nvPicPr>
                    <p:blipFill>
                      <a:blip r:embed="rId3"/>
                      <a:stretch>
                        <a:fillRect/>
                      </a:stretch>
                    </p:blipFill>
                    <p:spPr>
                      <a:xfrm>
                        <a:off x="7290717" y="2664271"/>
                        <a:ext cx="854876" cy="498029"/>
                      </a:xfrm>
                      <a:prstGeom prst="rect">
                        <a:avLst/>
                      </a:prstGeom>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常用排序算法总结和对比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常用排序</a:t>
            </a:r>
            <a:r>
              <a:rPr lang="zh-CN" altLang="en-US" sz="2000" b="1">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a:t>相关术语解释：</a:t>
            </a:r>
            <a:endParaRPr lang="en-US" altLang="zh-CN" sz="1600" b="1"/>
          </a:p>
          <a:p>
            <a:endParaRPr lang="en-US" altLang="zh-CN" sz="1600" b="1"/>
          </a:p>
          <a:p>
            <a:pPr marL="342900" indent="-342900">
              <a:buAutoNum type="arabicParenR"/>
            </a:pP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endParaRPr lang="en-US" altLang="zh-CN" sz="1400"/>
          </a:p>
          <a:p>
            <a:pPr marL="342900" indent="-342900">
              <a:buAutoNum type="arabicParenR"/>
            </a:pPr>
            <a:r>
              <a:rPr lang="zh-CN" altLang="en-US" sz="1400" b="1"/>
              <a:t>不稳定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endParaRPr lang="en-US" altLang="zh-CN" sz="1400"/>
          </a:p>
          <a:p>
            <a:pPr marL="342900" indent="-342900">
              <a:buAutoNum type="arabicParenR"/>
            </a:pPr>
            <a:r>
              <a:rPr lang="zh-CN" altLang="en-US" sz="1400" b="1"/>
              <a:t>内排序</a:t>
            </a:r>
            <a:r>
              <a:rPr lang="zh-CN" altLang="en-US" sz="1400"/>
              <a:t>：所有排序操作都在内存中完成；</a:t>
            </a:r>
            <a:endParaRPr lang="en-US" altLang="zh-CN" sz="1400"/>
          </a:p>
          <a:p>
            <a:pPr marL="342900" indent="-342900">
              <a:buAutoNum type="arabicParenR"/>
            </a:pPr>
            <a:r>
              <a:rPr lang="zh-CN" altLang="en-US" sz="1400" b="1"/>
              <a:t>外排序</a:t>
            </a:r>
            <a:r>
              <a:rPr lang="zh-CN" altLang="en-US" sz="1400"/>
              <a:t>：由于数据太大，因此把数据放在磁盘中，而排序通过磁盘和内存的数据传输才能进行；</a:t>
            </a:r>
            <a:endParaRPr lang="en-US" altLang="zh-CN" sz="1400"/>
          </a:p>
          <a:p>
            <a:pPr marL="342900" indent="-342900">
              <a:buAutoNum type="arabicParenR"/>
            </a:pPr>
            <a:endParaRPr lang="en-US" altLang="zh-CN" sz="1400"/>
          </a:p>
          <a:p>
            <a:pPr marL="342900" indent="-342900">
              <a:buAutoNum type="arabicParenR"/>
            </a:pPr>
            <a:r>
              <a:rPr lang="zh-CN" altLang="en-US" sz="1400" b="1"/>
              <a:t>时间复杂度：</a:t>
            </a:r>
            <a:r>
              <a:rPr lang="zh-CN" altLang="en-US" sz="1400"/>
              <a:t> 一个算法执行所耗费的时间。</a:t>
            </a:r>
            <a:endParaRPr lang="en-US" altLang="zh-CN" sz="1400"/>
          </a:p>
          <a:p>
            <a:pPr marL="342900" indent="-342900">
              <a:buAutoNum type="arabicParenR"/>
            </a:pPr>
            <a:r>
              <a:rPr lang="zh-CN" altLang="en-US" sz="1400" b="1"/>
              <a:t>空间复杂度</a:t>
            </a:r>
            <a:r>
              <a:rPr lang="zh-CN" altLang="en-US" sz="1400"/>
              <a:t>：运行完一个程序所需内存的大小。</a:t>
            </a:r>
            <a:endParaRPr lang="en-US" altLang="zh-CN" sz="1400"/>
          </a:p>
          <a:p>
            <a:pPr marL="342900" indent="-342900">
              <a:buAutoNum type="arabicParenR"/>
            </a:pPr>
            <a:r>
              <a:rPr lang="en-US" altLang="zh-CN" sz="1400" b="1"/>
              <a:t>n: </a:t>
            </a:r>
            <a:r>
              <a:rPr lang="zh-CN" altLang="en-US" sz="1400"/>
              <a:t>数据规模</a:t>
            </a:r>
            <a:endParaRPr lang="en-US" altLang="zh-CN" sz="1400"/>
          </a:p>
          <a:p>
            <a:pPr marL="342900" indent="-342900">
              <a:buAutoNum type="arabicParenR"/>
            </a:pPr>
            <a:r>
              <a:rPr lang="en-US" altLang="zh-CN" sz="1400" b="1"/>
              <a:t>k: </a:t>
            </a:r>
            <a:r>
              <a:rPr lang="en-US" altLang="zh-CN" sz="1400"/>
              <a:t>“</a:t>
            </a:r>
            <a:r>
              <a:rPr lang="zh-CN" altLang="en-US" sz="1400"/>
              <a:t>桶”的个数</a:t>
            </a:r>
            <a:endParaRPr lang="en-US" altLang="zh-CN" sz="1400"/>
          </a:p>
          <a:p>
            <a:pPr marL="342900" indent="-342900">
              <a:buAutoNum type="arabicParenR"/>
            </a:pPr>
            <a:r>
              <a:rPr lang="en-US" altLang="zh-CN" sz="1400" b="1"/>
              <a:t>In-place: </a:t>
            </a:r>
            <a:r>
              <a:rPr lang="zh-CN" altLang="en-US" sz="1400"/>
              <a:t>   不占用额外内存</a:t>
            </a:r>
            <a:endParaRPr lang="en-US" altLang="zh-CN" sz="1400"/>
          </a:p>
          <a:p>
            <a:pPr marL="342900" indent="-342900">
              <a:buAutoNum type="arabicParenR"/>
            </a:pPr>
            <a:r>
              <a:rPr lang="en-US" altLang="zh-CN" sz="1400" b="1"/>
              <a:t>Out-place: </a:t>
            </a:r>
            <a:r>
              <a:rPr lang="zh-CN" altLang="en-US" sz="1400"/>
              <a:t>占用额外内存</a:t>
            </a:r>
            <a:endParaRPr lang="zh-CN" altLang="en-US" sz="14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查找算法</a:t>
            </a:r>
            <a:endParaRPr lang="en-US" altLang="zh-CN" sz="2400" b="1">
              <a:solidFill>
                <a:schemeClr val="bg1">
                  <a:lumMod val="65000"/>
                </a:schemeClr>
              </a:solidFill>
            </a:endParaRPr>
          </a:p>
          <a:p>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查找算法介绍</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中，我们常用的查找有四种</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1) </a:t>
            </a:r>
            <a:r>
              <a:rPr kumimoji="1" lang="zh-CN" altLang="en-US" sz="1800" b="1">
                <a:latin typeface="楷体_GB2312" pitchFamily="49" charset="-122"/>
                <a:ea typeface="楷体_GB2312" pitchFamily="49" charset="-122"/>
              </a:rPr>
              <a:t>顺序</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线性</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查找</a:t>
            </a:r>
            <a:endParaRPr kumimoji="1" lang="zh-CN" altLang="en-US" sz="1800" b="1">
              <a:latin typeface="楷体_GB2312" pitchFamily="49" charset="-122"/>
              <a:ea typeface="楷体_GB2312" pitchFamily="49" charset="-122"/>
            </a:endParaRPr>
          </a:p>
          <a:p>
            <a:r>
              <a:rPr kumimoji="1" lang="zh-CN" altLang="en-US" sz="1800" b="1">
                <a:latin typeface="楷体_GB2312" pitchFamily="49" charset="-122"/>
                <a:ea typeface="楷体_GB2312" pitchFamily="49" charset="-122"/>
              </a:rPr>
              <a:t>	</a:t>
            </a:r>
            <a:r>
              <a:rPr kumimoji="1" lang="en-US" altLang="zh-CN" sz="1800" b="1">
                <a:latin typeface="楷体_GB2312" pitchFamily="49" charset="-122"/>
                <a:ea typeface="楷体_GB2312" pitchFamily="49" charset="-122"/>
              </a:rPr>
              <a:t>2) </a:t>
            </a:r>
            <a:r>
              <a:rPr kumimoji="1" lang="zh-CN" altLang="en-US" sz="1800" b="1">
                <a:latin typeface="楷体_GB2312" pitchFamily="49" charset="-122"/>
                <a:ea typeface="楷体_GB2312" pitchFamily="49" charset="-122"/>
              </a:rPr>
              <a:t>二分查找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折半查找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3) </a:t>
            </a:r>
            <a:r>
              <a:rPr kumimoji="1" lang="zh-CN" altLang="en-US" sz="1800" b="1">
                <a:latin typeface="楷体_GB2312" pitchFamily="49" charset="-122"/>
                <a:ea typeface="楷体_GB2312" pitchFamily="49" charset="-122"/>
              </a:rPr>
              <a:t>插值查找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4) </a:t>
            </a:r>
            <a:r>
              <a:rPr kumimoji="1" lang="zh-CN" altLang="en-US" sz="1800" b="1">
                <a:latin typeface="楷体_GB2312" pitchFamily="49" charset="-122"/>
                <a:ea typeface="楷体_GB2312" pitchFamily="49" charset="-122"/>
              </a:rPr>
              <a:t>斐波那契查找</a:t>
            </a:r>
            <a:endParaRPr kumimoji="1" lang="zh-CN" altLang="en-US" sz="1800" b="1">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线性查找算法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有一个数列：</a:t>
            </a:r>
            <a:r>
              <a:rPr kumimoji="1" lang="en-US" altLang="zh-CN" sz="1800" b="1">
                <a:latin typeface="楷体_GB2312" pitchFamily="49" charset="-122"/>
                <a:ea typeface="楷体_GB2312" pitchFamily="49" charset="-122"/>
              </a:rPr>
              <a:t> {1,8, 10, 89, 1000, 1234} </a:t>
            </a:r>
            <a:r>
              <a:rPr kumimoji="1" lang="zh-CN" altLang="en-US" sz="1800" b="1">
                <a:latin typeface="楷体_GB2312" pitchFamily="49" charset="-122"/>
                <a:ea typeface="楷体_GB2312" pitchFamily="49" charset="-122"/>
              </a:rPr>
              <a:t>，判断数列中是否包含此名称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顺序查找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 要求</a:t>
            </a:r>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如果找到了，就提示找到，并给出下标值。</a:t>
            </a:r>
            <a:br>
              <a:rPr kumimoji="1" lang="en-US" altLang="zh-CN" sz="1800" b="1">
                <a:latin typeface="楷体_GB2312" pitchFamily="49" charset="-122"/>
                <a:ea typeface="楷体_GB2312" pitchFamily="49" charset="-122"/>
              </a:rPr>
            </a:br>
            <a:br>
              <a:rPr kumimoji="1" lang="en-US" altLang="zh-CN" sz="1800" b="1">
                <a:latin typeface="楷体_GB2312" pitchFamily="49" charset="-122"/>
                <a:ea typeface="楷体_GB2312" pitchFamily="49" charset="-122"/>
              </a:rPr>
            </a:br>
            <a:r>
              <a:rPr kumimoji="1" lang="zh-CN" altLang="en-US" sz="1800" b="1">
                <a:latin typeface="楷体_GB2312" pitchFamily="49" charset="-122"/>
                <a:ea typeface="楷体_GB2312" pitchFamily="49" charset="-122"/>
              </a:rPr>
              <a:t>思路：如果查找到全部符合条件的值。</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思路分析</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6" name="包装程序外壳对象" showAsIcon="1" r:id="rId2" imgW="609600" imgH="523875" progId="Package">
                  <p:embed/>
                </p:oleObj>
              </mc:Choice>
              <mc:Fallback>
                <p:oleObj name="包装程序外壳对象" showAsIcon="1" r:id="rId2" imgW="609600" imgH="523875" progId="Package">
                  <p:embed/>
                  <p:pic>
                    <p:nvPicPr>
                      <p:cNvPr id="0" name="图片 142415"/>
                      <p:cNvPicPr/>
                      <p:nvPr/>
                    </p:nvPicPr>
                    <p:blipFill>
                      <a:blip r:embed="rId3"/>
                      <a:stretch>
                        <a:fillRect/>
                      </a:stretch>
                    </p:blipFill>
                    <p:spPr>
                      <a:xfrm>
                        <a:off x="8298829" y="4283561"/>
                        <a:ext cx="504056" cy="434264"/>
                      </a:xfrm>
                      <a:prstGeom prst="rect">
                        <a:avLst/>
                      </a:prstGeom>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二分查找算法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solidFill>
                  <a:srgbClr val="0070C0"/>
                </a:solidFill>
                <a:latin typeface="楷体_GB2312" pitchFamily="49" charset="-122"/>
                <a:ea typeface="楷体_GB2312" pitchFamily="49" charset="-122"/>
              </a:rPr>
              <a:t>二分查找</a:t>
            </a:r>
            <a:r>
              <a:rPr kumimoji="1" lang="zh-CN" altLang="en-US"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a:t>
            </a:r>
            <a:r>
              <a:rPr kumimoji="1" lang="zh-CN" altLang="en-US" sz="1800" b="1">
                <a:solidFill>
                  <a:srgbClr val="DA0000"/>
                </a:solidFill>
                <a:latin typeface="楷体_GB2312" pitchFamily="49" charset="-122"/>
                <a:ea typeface="楷体_GB2312" pitchFamily="49" charset="-122"/>
              </a:rPr>
              <a:t>有序数组</a:t>
            </a:r>
            <a:r>
              <a:rPr kumimoji="1" lang="zh-CN" altLang="en-US" sz="1800" b="1">
                <a:latin typeface="楷体_GB2312" pitchFamily="49" charset="-122"/>
                <a:ea typeface="楷体_GB2312" pitchFamily="49" charset="-122"/>
              </a:rPr>
              <a:t>进行二分查找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br>
              <a:rPr kumimoji="1" lang="en-US" altLang="zh-CN" sz="1800" b="1">
                <a:latin typeface="楷体_GB2312" pitchFamily="49" charset="-122"/>
                <a:ea typeface="楷体_GB2312" pitchFamily="49" charset="-122"/>
              </a:rPr>
            </a:br>
            <a:r>
              <a:rPr kumimoji="1" lang="zh-CN" altLang="en-US" b="1">
                <a:solidFill>
                  <a:srgbClr val="0070C0"/>
                </a:solidFill>
                <a:latin typeface="楷体_GB2312" pitchFamily="49" charset="-122"/>
                <a:ea typeface="楷体_GB2312" pitchFamily="49" charset="-122"/>
              </a:rPr>
              <a:t>课后思考题</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1000</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1234} </a:t>
            </a:r>
            <a:r>
              <a:rPr kumimoji="1" lang="zh-CN" altLang="en-US" sz="1800" b="1">
                <a:latin typeface="楷体_GB2312" pitchFamily="49" charset="-122"/>
                <a:ea typeface="楷体_GB2312" pitchFamily="49" charset="-122"/>
              </a:rPr>
              <a:t>当一个有序数组中，有多个相同的数值时，如何将所有的数值都查找到，比如这里的 </a:t>
            </a:r>
            <a:r>
              <a:rPr kumimoji="1" lang="en-US" altLang="zh-CN" sz="1800" b="1">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插值查找原理介绍</a:t>
            </a:r>
            <a:r>
              <a:rPr kumimoji="1" lang="en-US" altLang="zh-CN"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800"/>
              <a:t>插值查找算法类似于二分查找，不同的是插值查找每次从</a:t>
            </a:r>
            <a:r>
              <a:rPr lang="zh-CN" altLang="en-US" sz="1800" b="1"/>
              <a:t>自适应</a:t>
            </a:r>
            <a:r>
              <a:rPr lang="en-US" altLang="zh-CN" sz="1800" b="1"/>
              <a:t>mid</a:t>
            </a:r>
            <a:r>
              <a:rPr lang="zh-CN" altLang="en-US" sz="1800"/>
              <a:t>处开始查找。</a:t>
            </a:r>
            <a:endParaRPr lang="en-US" altLang="zh-CN" sz="1800" b="1"/>
          </a:p>
          <a:p>
            <a:pPr>
              <a:buAutoNum type="arabicParenR"/>
            </a:pPr>
            <a:r>
              <a:rPr lang="zh-CN" altLang="en-US" sz="1800"/>
              <a:t>将折半查找中的求</a:t>
            </a:r>
            <a:r>
              <a:rPr lang="en-US" altLang="zh-CN" sz="1800"/>
              <a:t>mid </a:t>
            </a:r>
            <a:r>
              <a:rPr lang="zh-CN" altLang="en-US" sz="1800"/>
              <a:t>索引的公式 </a:t>
            </a:r>
            <a:r>
              <a:rPr lang="en-US" altLang="zh-CN" sz="1800"/>
              <a:t>, low </a:t>
            </a:r>
            <a:r>
              <a:rPr lang="zh-CN" altLang="en-US" sz="1800"/>
              <a:t>表示左边索引</a:t>
            </a:r>
            <a:r>
              <a:rPr lang="en-US" altLang="zh-CN" sz="1800"/>
              <a:t>left, high</a:t>
            </a:r>
            <a:r>
              <a:rPr lang="zh-CN" altLang="en-US" sz="1800"/>
              <a:t>表示右边索引</a:t>
            </a:r>
            <a:r>
              <a:rPr lang="en-US" altLang="zh-CN" sz="1800"/>
              <a:t>right.</a:t>
            </a:r>
            <a:br>
              <a:rPr lang="en-US" altLang="zh-CN" sz="1800"/>
            </a:br>
            <a:r>
              <a:rPr lang="en-US" altLang="zh-CN" sz="1800"/>
              <a:t>key </a:t>
            </a:r>
            <a:r>
              <a:rPr lang="zh-CN" altLang="en-US" sz="1800"/>
              <a:t>就是前面我们讲的  </a:t>
            </a:r>
            <a:r>
              <a:rPr lang="en-US" altLang="zh-CN" sz="1800"/>
              <a:t>findVal</a:t>
            </a:r>
            <a:endParaRPr lang="en-US" altLang="zh-CN" sz="1800"/>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r>
              <a:rPr lang="en-US" altLang="zh-CN" sz="1600"/>
              <a:t>int mid = low + (high - low) * (key - arr[low]) / (arr[high] - arr[low])  ;/*</a:t>
            </a:r>
            <a:r>
              <a:rPr lang="zh-CN" altLang="en-US" sz="1600"/>
              <a:t>插值索引*</a:t>
            </a:r>
            <a:r>
              <a:rPr lang="en-US" altLang="zh-CN" sz="1600"/>
              <a:t>/</a:t>
            </a:r>
            <a:br>
              <a:rPr lang="en-US" altLang="zh-CN" sz="1600"/>
            </a:br>
            <a:r>
              <a:rPr lang="zh-CN" altLang="en-US" sz="1600"/>
              <a:t>对应前面的代码公式：</a:t>
            </a:r>
            <a:br>
              <a:rPr lang="en-US" altLang="zh-CN" sz="1600"/>
            </a:br>
            <a:r>
              <a:rPr lang="en-US" altLang="zh-CN" sz="1600"/>
              <a:t>int mid = left + (right – left) * (findVal – arr[left]) / (arr[right] – arr[left])</a:t>
            </a:r>
            <a:br>
              <a:rPr lang="en-US" altLang="zh-CN" sz="1600"/>
            </a:br>
            <a:endParaRPr lang="en-US" altLang="zh-CN" sz="1600"/>
          </a:p>
          <a:p>
            <a:pPr>
              <a:buAutoNum type="arabicParenR"/>
            </a:pPr>
            <a:r>
              <a:rPr lang="zh-CN" altLang="en-US" sz="1600"/>
              <a:t>举例说明插值查找算法 </a:t>
            </a:r>
            <a:r>
              <a:rPr lang="en-US" altLang="zh-CN" sz="1600"/>
              <a:t>1-100 </a:t>
            </a:r>
            <a:r>
              <a:rPr lang="zh-CN" altLang="en-US" sz="1600"/>
              <a:t>的数组</a:t>
            </a:r>
            <a:br>
              <a:rPr lang="en-US" altLang="zh-CN" sz="1600"/>
            </a:br>
            <a:endParaRPr lang="en-US" altLang="zh-CN" sz="1600"/>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endParaRPr lang="zh-CN" altLang="en-US" sz="1400"/>
          </a:p>
        </p:txBody>
      </p:sp>
      <p:graphicFrame>
        <p:nvGraphicFramePr>
          <p:cNvPr id="4" name="对象 3"/>
          <p:cNvGraphicFramePr>
            <a:graphicFrameLocks noChangeAspect="1"/>
          </p:cNvGraphicFramePr>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7" name="包装程序外壳对象" showAsIcon="1" r:id="rId3" imgW="371475" imgH="523875" progId="Package">
                  <p:embed/>
                </p:oleObj>
              </mc:Choice>
              <mc:Fallback>
                <p:oleObj name="包装程序外壳对象" showAsIcon="1" r:id="rId3" imgW="371475" imgH="523875" progId="Package">
                  <p:embed/>
                  <p:pic>
                    <p:nvPicPr>
                      <p:cNvPr id="0" name="图片 104566"/>
                      <p:cNvPicPr/>
                      <p:nvPr/>
                    </p:nvPicPr>
                    <p:blipFill>
                      <a:blip r:embed="rId4"/>
                      <a:stretch>
                        <a:fillRect/>
                      </a:stretch>
                    </p:blipFill>
                    <p:spPr>
                      <a:xfrm>
                        <a:off x="8604448" y="4074570"/>
                        <a:ext cx="288032" cy="40324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看几个实际编程中遇到的问题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Java</a:t>
            </a:r>
            <a:r>
              <a:rPr lang="zh-CN" altLang="en-US" sz="2200">
                <a:ea typeface="华文新魏" panose="02010800040101010101" pitchFamily="2" charset="-122"/>
              </a:rPr>
              <a:t>代码</a:t>
            </a:r>
            <a:r>
              <a:rPr lang="en-US" altLang="zh-CN" sz="2200">
                <a:ea typeface="华文新魏" panose="02010800040101010101" pitchFamily="2" charset="-122"/>
              </a:rPr>
              <a:t>:</a:t>
            </a:r>
            <a:endParaRPr lang="en-US" altLang="zh-CN" sz="2200">
              <a:ea typeface="华文新魏" panose="02010800040101010101" pitchFamily="2" charset="-122"/>
            </a:endParaRPr>
          </a:p>
          <a:p>
            <a:r>
              <a:rPr lang="en-US" altLang="zh-CN" sz="2200">
                <a:ea typeface="华文新魏" panose="02010800040101010101" pitchFamily="2" charset="-122"/>
              </a:rPr>
              <a:t>	</a:t>
            </a:r>
            <a:r>
              <a:rPr lang="en-US" altLang="zh-CN" sz="1600" b="1"/>
              <a:t> public static void main(String[] args) {</a:t>
            </a:r>
            <a:endParaRPr lang="zh-CN" altLang="en-US" sz="1600"/>
          </a:p>
          <a:p>
            <a:r>
              <a:rPr lang="en-US" altLang="zh-CN" sz="1600"/>
              <a:t>		String str = "Java,Java, hello,world!";</a:t>
            </a:r>
            <a:endParaRPr lang="en-US" altLang="zh-CN" sz="1600"/>
          </a:p>
          <a:p>
            <a:r>
              <a:rPr lang="en-US" altLang="zh-CN" sz="1600"/>
              <a:t>		String newStr = str.replaceAll("Java", "</a:t>
            </a:r>
            <a:r>
              <a:rPr lang="zh-CN" altLang="en-US" sz="1600"/>
              <a:t>尚硅谷</a:t>
            </a:r>
            <a:r>
              <a:rPr lang="en-US" altLang="zh-CN" sz="1600"/>
              <a:t>~"); //</a:t>
            </a:r>
            <a:r>
              <a:rPr lang="zh-CN" altLang="en-US" sz="1600"/>
              <a:t>算法</a:t>
            </a:r>
            <a:endParaRPr lang="en-US" altLang="zh-CN" sz="1600"/>
          </a:p>
          <a:p>
            <a:r>
              <a:rPr lang="en-US" altLang="zh-CN" sz="1600"/>
              <a:t>		System.</a:t>
            </a:r>
            <a:r>
              <a:rPr lang="en-US" altLang="zh-CN" sz="1600" b="1" i="1"/>
              <a:t>out.println("newStr=" + newStr);</a:t>
            </a:r>
            <a:endParaRPr lang="zh-CN" altLang="en-US" sz="1600"/>
          </a:p>
          <a:p>
            <a:r>
              <a:rPr lang="en-US" altLang="zh-CN" sz="160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t>引入课程</a:t>
            </a:r>
            <a:r>
              <a:rPr lang="en-US" altLang="zh-CN" sz="1400"/>
              <a:t>,</a:t>
            </a:r>
            <a:r>
              <a:rPr lang="zh-CN" altLang="en-US" sz="1400"/>
              <a:t>对学生要求，看</a:t>
            </a:r>
            <a:r>
              <a:rPr lang="en-US" altLang="zh-CN" sz="140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endParaRPr lang="en-US" altLang="zh-CN" sz="1400"/>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a:t>	</a:t>
            </a:r>
            <a:r>
              <a:rPr lang="zh-CN" altLang="en-US" sz="1800"/>
              <a:t>问：试写出用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请对一个有序数组进行插值查找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endParaRPr lang="en-US" altLang="zh-CN" sz="100" b="1"/>
          </a:p>
          <a:p>
            <a:endParaRPr lang="zh-CN" altLang="en-US" sz="100"/>
          </a:p>
          <a:p>
            <a:r>
              <a:rPr lang="en-US" altLang="zh-CN" sz="100" b="1"/>
              <a:t>public class InsertValueSearch {</a:t>
            </a:r>
            <a:endParaRPr lang="en-US" altLang="zh-CN" sz="100" b="1"/>
          </a:p>
          <a:p>
            <a:endParaRPr lang="zh-CN" altLang="en-US" sz="100"/>
          </a:p>
          <a:p>
            <a:r>
              <a:rPr lang="en-US" altLang="zh-CN" sz="100" b="1"/>
              <a:t>public static void main(String[] args) {</a:t>
            </a:r>
            <a:endParaRPr lang="en-US" altLang="zh-CN" sz="100" b="1"/>
          </a:p>
          <a:p>
            <a:endParaRPr lang="zh-CN" altLang="en-US" sz="100"/>
          </a:p>
          <a:p>
            <a:r>
              <a:rPr lang="en-US" altLang="zh-CN" sz="100" b="1"/>
              <a:t>int[] arr = {1,8, 10,  89 ,1000, 1234};</a:t>
            </a:r>
            <a:endParaRPr lang="en-US" altLang="zh-CN" sz="100" b="1"/>
          </a:p>
          <a:p>
            <a:r>
              <a:rPr lang="en-US" altLang="zh-CN" sz="100" b="1"/>
              <a:t>int index = </a:t>
            </a:r>
            <a:r>
              <a:rPr lang="en-US" altLang="zh-CN" sz="100" b="1" i="1"/>
              <a:t>insertValueSearch(arr,0,arr.length-1,12340);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找到就返回对应的下标，没有找到，就返回</a:t>
            </a:r>
            <a:r>
              <a:rPr lang="en-US" altLang="zh-CN" sz="100"/>
              <a:t>-1</a:t>
            </a:r>
            <a:endParaRPr lang="en-US" altLang="zh-CN" sz="100"/>
          </a:p>
          <a:p>
            <a:r>
              <a:rPr lang="en-US" altLang="zh-CN" sz="100"/>
              <a:t> * </a:t>
            </a:r>
            <a:r>
              <a:rPr lang="en-US" altLang="zh-CN" sz="100" b="1"/>
              <a:t>@param a</a:t>
            </a:r>
            <a:endParaRPr lang="en-US" altLang="zh-CN" sz="100" b="1"/>
          </a:p>
          <a:p>
            <a:r>
              <a:rPr lang="en-US" altLang="zh-CN" sz="100"/>
              <a:t> * </a:t>
            </a:r>
            <a:r>
              <a:rPr lang="en-US" altLang="zh-CN" sz="100" b="1"/>
              <a:t>@param x</a:t>
            </a:r>
            <a:endParaRPr lang="en-US" altLang="zh-CN" sz="100" b="1"/>
          </a:p>
          <a:p>
            <a:r>
              <a:rPr lang="en-US" altLang="zh-CN" sz="100"/>
              <a:t> * </a:t>
            </a:r>
            <a:r>
              <a:rPr lang="en-US" altLang="zh-CN" sz="100" b="1"/>
              <a:t>@param left</a:t>
            </a:r>
            <a:endParaRPr lang="en-US" altLang="zh-CN" sz="100" b="1"/>
          </a:p>
          <a:p>
            <a:r>
              <a:rPr lang="en-US" altLang="zh-CN" sz="100"/>
              <a:t> * </a:t>
            </a:r>
            <a:r>
              <a:rPr lang="en-US" altLang="zh-CN" sz="100" b="1"/>
              <a:t>@param right</a:t>
            </a:r>
            <a:endParaRPr lang="en-US" altLang="zh-CN" sz="100" b="1"/>
          </a:p>
          <a:p>
            <a:r>
              <a:rPr lang="en-US" altLang="zh-CN" sz="100"/>
              <a:t> * </a:t>
            </a:r>
            <a:r>
              <a:rPr lang="en-US" altLang="zh-CN" sz="100" b="1"/>
              <a:t>@return</a:t>
            </a:r>
            <a:endParaRPr lang="en-US" altLang="zh-CN" sz="100" b="1"/>
          </a:p>
          <a:p>
            <a:r>
              <a:rPr lang="zh-CN" altLang="en-US" sz="100"/>
              <a:t> * </a:t>
            </a:r>
            <a:r>
              <a:rPr lang="en-US" altLang="zh-CN" sz="100"/>
              <a:t>/**3.</a:t>
            </a:r>
            <a:r>
              <a:rPr lang="zh-CN" altLang="en-US" sz="100"/>
              <a:t>插值查找</a:t>
            </a:r>
            <a:endParaRPr lang="zh-CN" altLang="en-US" sz="100"/>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endParaRPr lang="zh-CN" altLang="en-US" sz="100"/>
          </a:p>
          <a:p>
            <a:r>
              <a:rPr lang="zh-CN" altLang="en-US" sz="100"/>
              <a:t>那我们就会从前边开始找，插值查找就是应用这种原理</a:t>
            </a:r>
            <a:endParaRPr lang="zh-CN" altLang="en-US" sz="100"/>
          </a:p>
          <a:p>
            <a:r>
              <a:rPr lang="zh-CN" altLang="en-US" sz="100"/>
              <a:t>插值公式： </a:t>
            </a:r>
            <a:r>
              <a:rPr lang="en-US" altLang="zh-CN" sz="100" u="sng"/>
              <a:t>int mid = low + (high - low) * (key - arr[low]) / (arr[high] - arr[low]);//</a:t>
            </a:r>
            <a:r>
              <a:rPr lang="zh-CN" altLang="en-US" sz="100" u="sng"/>
              <a:t>插值</a:t>
            </a:r>
            <a:endParaRPr lang="zh-CN" altLang="en-US" sz="100" u="sng"/>
          </a:p>
          <a:p>
            <a:endParaRPr lang="zh-CN" altLang="en-US" sz="100"/>
          </a:p>
          <a:p>
            <a:r>
              <a:rPr lang="zh-CN" altLang="en-US" sz="100"/>
              <a:t> *</a:t>
            </a:r>
            <a:r>
              <a:rPr lang="en-US" altLang="zh-CN" sz="100"/>
              <a:t>/</a:t>
            </a:r>
            <a:endParaRPr lang="en-US" altLang="zh-CN" sz="100"/>
          </a:p>
          <a:p>
            <a:endParaRPr lang="zh-CN" altLang="en-US" sz="100"/>
          </a:p>
          <a:p>
            <a:endParaRPr lang="zh-CN" altLang="en-US" sz="100"/>
          </a:p>
          <a:p>
            <a:r>
              <a:rPr lang="en-US" altLang="zh-CN" sz="100" b="1"/>
              <a:t>public static int insertValueSearch(int[] arr, int l, int r, int findVal) {</a:t>
            </a:r>
            <a:endParaRPr lang="en-US" altLang="zh-CN" sz="100" b="1"/>
          </a:p>
          <a:p>
            <a:endParaRPr lang="zh-CN" altLang="en-US" sz="100"/>
          </a:p>
          <a:p>
            <a:r>
              <a:rPr lang="en-US" altLang="zh-CN" sz="100"/>
              <a:t>// </a:t>
            </a:r>
            <a:r>
              <a:rPr lang="zh-CN" altLang="en-US" sz="100"/>
              <a:t>找不到条件</a:t>
            </a:r>
            <a:r>
              <a:rPr lang="en-US" altLang="zh-CN" sz="100"/>
              <a:t>, </a:t>
            </a:r>
            <a:r>
              <a:rPr lang="zh-CN" altLang="en-US" sz="100"/>
              <a:t>后面的条件必须要</a:t>
            </a:r>
            <a:endParaRPr lang="zh-CN" altLang="en-US" sz="100"/>
          </a:p>
          <a:p>
            <a:r>
              <a:rPr lang="en-US" altLang="zh-CN" sz="100"/>
              <a:t>//1. findVal &lt; </a:t>
            </a:r>
            <a:r>
              <a:rPr lang="en-US" altLang="zh-CN" sz="100" u="sng"/>
              <a:t>arr[0] || findVal &gt; arr[arr.length - 1]) </a:t>
            </a:r>
            <a:r>
              <a:rPr lang="zh-CN" altLang="en-US" sz="100" u="sng"/>
              <a:t>后面的条件必须要</a:t>
            </a:r>
            <a:endParaRPr lang="zh-CN" altLang="en-US" sz="100" u="sng"/>
          </a:p>
          <a:p>
            <a:r>
              <a:rPr lang="en-US" altLang="zh-CN" sz="100"/>
              <a:t>//2. </a:t>
            </a:r>
            <a:r>
              <a:rPr lang="zh-CN" altLang="en-US" sz="100"/>
              <a:t>因为 按照 没有的话 按照</a:t>
            </a:r>
            <a:r>
              <a:rPr lang="en-US" altLang="zh-CN" sz="100" u="sng"/>
              <a:t>int midIndex = l + (findVal - arr[l]) / (arr[r] - arr[l]) * (r - l);</a:t>
            </a:r>
            <a:endParaRPr lang="en-US" altLang="zh-CN" sz="100" u="sng"/>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endParaRPr lang="en-US" altLang="zh-CN" sz="100"/>
          </a:p>
          <a:p>
            <a:r>
              <a:rPr lang="en-US" altLang="zh-CN" sz="100" b="1"/>
              <a:t>if (l &gt; r ||  findVal &lt; arr[0] || findVal &gt; arr[arr.length - 1] ) {</a:t>
            </a:r>
            <a:endParaRPr lang="en-US" altLang="zh-CN" sz="100" b="1"/>
          </a:p>
          <a:p>
            <a:r>
              <a:rPr lang="en-US" altLang="zh-CN" sz="100" b="1"/>
              <a:t>return -1;</a:t>
            </a:r>
            <a:endParaRPr lang="en-US" altLang="zh-CN" sz="100" b="1"/>
          </a:p>
          <a:p>
            <a:r>
              <a:rPr lang="en-US" altLang="zh-CN" sz="100"/>
              <a:t>}</a:t>
            </a:r>
            <a:endParaRPr lang="en-US" altLang="zh-CN" sz="100"/>
          </a:p>
          <a:p>
            <a:endParaRPr lang="zh-CN" altLang="en-US" sz="100"/>
          </a:p>
          <a:p>
            <a:r>
              <a:rPr lang="en-US" altLang="zh-CN" sz="100" b="1"/>
              <a:t>int midIndex = l + (findVal - arr[l]) / (arr[r] - arr[l]) * (r - l);</a:t>
            </a:r>
            <a:endParaRPr lang="en-US" altLang="zh-CN" sz="100" b="1"/>
          </a:p>
          <a:p>
            <a:r>
              <a:rPr lang="en-US" altLang="zh-CN" sz="100" b="1"/>
              <a:t>int midVal = arr[midIndex];</a:t>
            </a:r>
            <a:endParaRPr lang="en-US" altLang="zh-CN" sz="100" b="1"/>
          </a:p>
          <a:p>
            <a:r>
              <a:rPr lang="en-US" altLang="zh-CN" sz="100" b="1"/>
              <a:t>if (midVal &gt; findVal) {</a:t>
            </a:r>
            <a:endParaRPr lang="en-US" altLang="zh-CN" sz="100" b="1"/>
          </a:p>
          <a:p>
            <a:r>
              <a:rPr lang="en-US" altLang="zh-CN" sz="100"/>
              <a:t>// </a:t>
            </a:r>
            <a:r>
              <a:rPr lang="zh-CN" altLang="en-US" sz="100"/>
              <a:t>向左进行递归查找</a:t>
            </a:r>
            <a:endParaRPr lang="zh-CN" altLang="en-US" sz="100"/>
          </a:p>
          <a:p>
            <a:r>
              <a:rPr lang="en-US" altLang="zh-CN" sz="100" b="1"/>
              <a:t>return </a:t>
            </a:r>
            <a:r>
              <a:rPr lang="en-US" altLang="zh-CN" sz="100" b="1" i="1"/>
              <a:t>insertValueSearch(arr, l, midIndex - 1, findVal);</a:t>
            </a:r>
            <a:endParaRPr lang="en-US" altLang="zh-CN" sz="100" b="1" i="1"/>
          </a:p>
          <a:p>
            <a:r>
              <a:rPr lang="en-US" altLang="zh-CN" sz="100"/>
              <a:t>} </a:t>
            </a:r>
            <a:r>
              <a:rPr lang="en-US" altLang="zh-CN" sz="100" b="1"/>
              <a:t>else if (midVal &lt; findVal) { // </a:t>
            </a:r>
            <a:r>
              <a:rPr lang="zh-CN" altLang="en-US" sz="100" b="1"/>
              <a:t>向右进行递归查找</a:t>
            </a:r>
            <a:endParaRPr lang="zh-CN" altLang="en-US" sz="100" b="1"/>
          </a:p>
          <a:p>
            <a:r>
              <a:rPr lang="en-US" altLang="zh-CN" sz="100" b="1"/>
              <a:t>return </a:t>
            </a:r>
            <a:r>
              <a:rPr lang="en-US" altLang="zh-CN" sz="100" b="1" i="1"/>
              <a:t>insertValueSearch(arr, midIndex + 1, r, findVal);</a:t>
            </a:r>
            <a:endParaRPr lang="en-US" altLang="zh-CN" sz="100" b="1" i="1"/>
          </a:p>
          <a:p>
            <a:r>
              <a:rPr lang="en-US" altLang="zh-CN" sz="100"/>
              <a:t>} </a:t>
            </a:r>
            <a:r>
              <a:rPr lang="en-US" altLang="zh-CN" sz="100" b="1"/>
              <a:t>else {</a:t>
            </a:r>
            <a:endParaRPr lang="en-US" altLang="zh-CN" sz="100" b="1"/>
          </a:p>
          <a:p>
            <a:r>
              <a:rPr lang="en-US" altLang="zh-CN" sz="100" b="1"/>
              <a:t>return midIndex;</a:t>
            </a:r>
            <a:endParaRPr lang="en-US" altLang="zh-CN" sz="100" b="1"/>
          </a:p>
          <a:p>
            <a:r>
              <a:rPr lang="en-US" altLang="zh-CN" sz="100"/>
              <a:t>}</a:t>
            </a:r>
            <a:endParaRPr lang="en-US" altLang="zh-CN" sz="100"/>
          </a:p>
          <a:p>
            <a:r>
              <a:rPr lang="en-US" altLang="zh-CN" sz="100"/>
              <a:t>}</a:t>
            </a:r>
            <a:endParaRPr lang="zh-CN" altLang="en-US" sz="100"/>
          </a:p>
          <a:p>
            <a:r>
              <a:rPr lang="en-US" altLang="zh-CN" sz="100"/>
              <a:t>}</a:t>
            </a:r>
            <a:endParaRPr lang="en-US" altLang="zh-CN" sz="1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插值查找</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插值查找注意事项</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a:t>对于数据量较大，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a:latin typeface="楷体_GB2312" pitchFamily="49" charset="-122"/>
              <a:ea typeface="楷体_GB2312" pitchFamily="49" charset="-122"/>
            </a:endParaRPr>
          </a:p>
          <a:p>
            <a:pPr>
              <a:buAutoNum type="arabicParenR"/>
            </a:pPr>
            <a:r>
              <a:rPr lang="zh-CN" altLang="en-US" sz="1800"/>
              <a:t>关键字分布不均匀的情况下，该方法不一定比折半查找要好</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查找基本介绍</a:t>
            </a:r>
            <a:r>
              <a:rPr kumimoji="1" lang="en-US" altLang="zh-CN"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600"/>
              <a:t>黄金分割点是指把一条</a:t>
            </a:r>
            <a:r>
              <a:rPr lang="zh-CN" altLang="en-US" sz="1600">
                <a:hlinkClick r:id="rId1"/>
              </a:rPr>
              <a:t>线段</a:t>
            </a:r>
            <a:r>
              <a:rPr lang="zh-CN" altLang="en-US" sz="1600"/>
              <a:t>分割为两部分，使其中一部分与全长之比等于另一部分与这部分之比。取其前三位数字的近似值是</a:t>
            </a:r>
            <a:r>
              <a:rPr lang="en-US" altLang="zh-CN" sz="1600">
                <a:hlinkClick r:id="rId2"/>
              </a:rPr>
              <a:t>0.618</a:t>
            </a:r>
            <a:r>
              <a:rPr lang="zh-CN" altLang="en-US" sz="1600"/>
              <a:t>。由于按此比例设计的造型十分美丽，因此称为</a:t>
            </a:r>
            <a:r>
              <a:rPr lang="zh-CN" altLang="en-US" sz="1600">
                <a:hlinkClick r:id="rId3"/>
              </a:rPr>
              <a:t>黄金分割</a:t>
            </a:r>
            <a:r>
              <a:rPr lang="zh-CN" altLang="en-US" sz="1600"/>
              <a:t>，也称为</a:t>
            </a:r>
            <a:r>
              <a:rPr lang="zh-CN" altLang="en-US" sz="1600">
                <a:hlinkClick r:id="rId4"/>
              </a:rPr>
              <a:t>中外比</a:t>
            </a:r>
            <a:r>
              <a:rPr lang="zh-CN" altLang="en-US" sz="1600"/>
              <a:t>。这是一个神奇的数字，会带来意向不大的效果。</a:t>
            </a:r>
            <a:br>
              <a:rPr lang="en-US" altLang="zh-CN" sz="1600"/>
            </a:br>
            <a:endParaRPr lang="en-US" altLang="zh-CN" sz="1600"/>
          </a:p>
          <a:p>
            <a:pPr>
              <a:buAutoNum type="arabicParenR"/>
            </a:pPr>
            <a:r>
              <a:rPr lang="zh-CN" altLang="en-US" sz="1600" b="1"/>
              <a:t>斐波那契数列</a:t>
            </a:r>
            <a:r>
              <a:rPr lang="zh-CN" altLang="en-US" sz="1600"/>
              <a:t> </a:t>
            </a:r>
            <a:r>
              <a:rPr lang="en-US" altLang="zh-CN" sz="1600"/>
              <a:t>{1, 1, 2, 3, 5, 8, 13, 21, 34, 55 } </a:t>
            </a:r>
            <a:r>
              <a:rPr lang="zh-CN" altLang="en-US" sz="1600"/>
              <a:t>发现斐波那契数列的两个相邻数 的比例，无限接近 黄金分割值</a:t>
            </a:r>
            <a:r>
              <a:rPr lang="en-US" altLang="zh-CN" sz="1600"/>
              <a:t>0.618</a:t>
            </a:r>
            <a:endParaRPr kumimoji="1" lang="en-US" altLang="zh-CN" sz="16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9" name="包装程序外壳对象" showAsIcon="1" r:id="rId6" imgW="609600" imgH="523875" progId="Package">
                  <p:embed/>
                </p:oleObj>
              </mc:Choice>
              <mc:Fallback>
                <p:oleObj name="包装程序外壳对象" showAsIcon="1" r:id="rId6" imgW="609600" imgH="523875" progId="Package">
                  <p:embed/>
                  <p:pic>
                    <p:nvPicPr>
                      <p:cNvPr id="0" name="图片 105638"/>
                      <p:cNvPicPr/>
                      <p:nvPr/>
                    </p:nvPicPr>
                    <p:blipFill>
                      <a:blip r:embed="rId7"/>
                      <a:stretch>
                        <a:fillRect/>
                      </a:stretch>
                    </p:blipFill>
                    <p:spPr>
                      <a:xfrm>
                        <a:off x="8658869" y="4795285"/>
                        <a:ext cx="590494" cy="508733"/>
                      </a:xfrm>
                      <a:prstGeom prst="rect">
                        <a:avLst/>
                      </a:prstGeom>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a:t>斐波那契查找</a:t>
            </a:r>
            <a:r>
              <a:rPr lang="zh-CN" altLang="en-US" sz="1600"/>
              <a:t>原理与前两种相似，仅仅</a:t>
            </a:r>
            <a:br>
              <a:rPr lang="en-US" altLang="zh-CN" sz="1600"/>
            </a:br>
            <a:r>
              <a:rPr lang="zh-CN" altLang="en-US" sz="1600"/>
              <a:t>改变了中间结点（</a:t>
            </a:r>
            <a:r>
              <a:rPr lang="en-US" altLang="zh-CN" sz="1600"/>
              <a:t>mid</a:t>
            </a:r>
            <a:r>
              <a:rPr lang="zh-CN" altLang="en-US" sz="1600"/>
              <a:t>）的位置，</a:t>
            </a:r>
            <a:r>
              <a:rPr lang="en-US" altLang="zh-CN" sz="1600"/>
              <a:t>mid</a:t>
            </a:r>
            <a:r>
              <a:rPr lang="zh-CN" altLang="en-US" sz="1600"/>
              <a:t>不</a:t>
            </a:r>
            <a:br>
              <a:rPr lang="en-US" altLang="zh-CN" sz="1600"/>
            </a:br>
            <a:r>
              <a:rPr lang="zh-CN" altLang="en-US" sz="1600"/>
              <a:t>再是中间或插值得到，而是位于黄金分</a:t>
            </a:r>
            <a:br>
              <a:rPr lang="en-US" altLang="zh-CN" sz="1600"/>
            </a:br>
            <a:r>
              <a:rPr lang="zh-CN" altLang="en-US" sz="1600"/>
              <a:t>割点附近，即</a:t>
            </a:r>
            <a:r>
              <a:rPr lang="en-US" altLang="zh-CN" sz="1600" b="1"/>
              <a:t>mid=low+F(k-1)-1</a:t>
            </a:r>
            <a:br>
              <a:rPr lang="en-US" altLang="zh-CN" sz="1600" b="1"/>
            </a:br>
            <a:r>
              <a:rPr lang="zh-CN" altLang="en-US" sz="1600"/>
              <a:t>（</a:t>
            </a:r>
            <a:r>
              <a:rPr lang="en-US" altLang="zh-CN" sz="1600"/>
              <a:t>F</a:t>
            </a:r>
            <a:r>
              <a:rPr lang="zh-CN" altLang="en-US" sz="1600"/>
              <a:t>代表斐波那契数列），如下图所示</a:t>
            </a:r>
            <a:endParaRPr lang="en-US" altLang="zh-CN" sz="160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的理解：</a:t>
            </a:r>
            <a:endParaRPr lang="en-US" altLang="zh-CN" sz="1800" b="1"/>
          </a:p>
          <a:p>
            <a:pPr>
              <a:buAutoNum type="arabicParenR"/>
            </a:pPr>
            <a:r>
              <a:rPr lang="zh-CN" altLang="en-US" sz="1400"/>
              <a:t>由斐波那契数列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mid=low+F(k-1)-1           </a:t>
            </a:r>
            <a:endParaRPr lang="en-US" altLang="zh-CN" sz="1400" b="1"/>
          </a:p>
          <a:p>
            <a:pPr>
              <a:buAutoNum type="arabicParenR"/>
            </a:pPr>
            <a:endParaRPr lang="en-US" altLang="zh-CN" sz="1400" b="1"/>
          </a:p>
          <a:p>
            <a:pPr>
              <a:buAutoNum type="arabicParenR"/>
            </a:pPr>
            <a:r>
              <a:rPr lang="zh-CN" altLang="en-US" sz="1400"/>
              <a:t>类似的，每一子段也可以用相同的方式分割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即可，由以下代码得到</a:t>
            </a:r>
            <a:r>
              <a:rPr lang="en-US" altLang="zh-CN" sz="140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endParaRPr lang="en-US" altLang="zh-CN" sz="1400"/>
          </a:p>
          <a:p>
            <a:pPr fontAlgn="base"/>
            <a:r>
              <a:rPr lang="en-US" altLang="zh-CN" sz="1400"/>
              <a:t>    k++;</a:t>
            </a:r>
            <a:endParaRPr lang="en-US" altLang="zh-CN" sz="1400"/>
          </a:p>
        </p:txBody>
      </p:sp>
      <p:graphicFrame>
        <p:nvGraphicFramePr>
          <p:cNvPr id="4" name="对象 3"/>
          <p:cNvGraphicFramePr>
            <a:graphicFrameLocks noChangeAspect="1"/>
          </p:cNvGraphicFramePr>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6" name="包装程序外壳对象" showAsIcon="1" r:id="rId2" imgW="609600" imgH="523875" progId="Package">
                  <p:embed/>
                </p:oleObj>
              </mc:Choice>
              <mc:Fallback>
                <p:oleObj name="包装程序外壳对象" showAsIcon="1" r:id="rId2" imgW="609600" imgH="523875" progId="Package">
                  <p:embed/>
                  <p:pic>
                    <p:nvPicPr>
                      <p:cNvPr id="0" name="图片 106605"/>
                      <p:cNvPicPr/>
                      <p:nvPr/>
                    </p:nvPicPr>
                    <p:blipFill>
                      <a:blip r:embed="rId3"/>
                      <a:stretch>
                        <a:fillRect/>
                      </a:stretch>
                    </p:blipFill>
                    <p:spPr>
                      <a:xfrm>
                        <a:off x="8521371" y="2501100"/>
                        <a:ext cx="511643" cy="440800"/>
                      </a:xfrm>
                      <a:prstGeom prst="rect">
                        <a:avLst/>
                      </a:prstGeom>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斐波那契查找应用案例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请对一个有序数组进行斐波那契查找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哈希表</a:t>
            </a:r>
            <a:endParaRPr lang="en-US" altLang="zh-CN" sz="2400" b="1">
              <a:solidFill>
                <a:schemeClr val="bg1">
                  <a:lumMod val="65000"/>
                </a:schemeClr>
              </a:solidFill>
            </a:endParaRPr>
          </a:p>
          <a:p>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哈希表</a:t>
            </a:r>
            <a:r>
              <a:rPr lang="en-US" altLang="zh-CN" sz="2200" b="1"/>
              <a:t>(</a:t>
            </a:r>
            <a:r>
              <a:rPr lang="zh-CN" altLang="en-US" sz="2200" b="1"/>
              <a:t>散列</a:t>
            </a:r>
            <a:r>
              <a:rPr lang="en-US" altLang="zh-CN" sz="2200" b="1"/>
              <a:t>)-Google</a:t>
            </a:r>
            <a:r>
              <a:rPr lang="zh-CN" altLang="en-US" sz="2200" b="1"/>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看一个实际需求，</a:t>
            </a:r>
            <a:r>
              <a:rPr lang="en-US" altLang="zh-CN" b="1"/>
              <a:t>google</a:t>
            </a:r>
            <a:r>
              <a:rPr lang="zh-CN" altLang="en-US" b="1"/>
              <a:t>公司的一个上机题</a:t>
            </a:r>
            <a:r>
              <a:rPr lang="en-US" altLang="zh-CN" b="1"/>
              <a:t>: </a:t>
            </a:r>
            <a:endParaRPr lang="en-US" altLang="zh-CN" b="1"/>
          </a:p>
          <a:p>
            <a:endParaRPr lang="en-US" altLang="zh-CN" b="1"/>
          </a:p>
          <a:p>
            <a:r>
              <a:rPr lang="zh-CN" altLang="en-US" b="1"/>
              <a:t>有一个公司</a:t>
            </a:r>
            <a:r>
              <a:rPr lang="en-US" altLang="zh-CN" b="1"/>
              <a:t>,</a:t>
            </a:r>
            <a:r>
              <a:rPr lang="zh-CN" altLang="en-US" b="1"/>
              <a:t>当有新的员工来报道时</a:t>
            </a:r>
            <a:r>
              <a:rPr lang="en-US" altLang="zh-CN" b="1"/>
              <a:t>,</a:t>
            </a:r>
            <a:r>
              <a:rPr lang="zh-CN" altLang="en-US" b="1"/>
              <a:t>要求将该员工的信息加入</a:t>
            </a:r>
            <a:r>
              <a:rPr lang="en-US" altLang="zh-CN" b="1"/>
              <a:t>(id,</a:t>
            </a:r>
            <a:r>
              <a:rPr lang="zh-CN" altLang="en-US" b="1"/>
              <a:t>性别</a:t>
            </a:r>
            <a:r>
              <a:rPr lang="en-US" altLang="zh-CN" b="1"/>
              <a:t>,</a:t>
            </a:r>
            <a:r>
              <a:rPr lang="zh-CN" altLang="en-US" b="1"/>
              <a:t>年龄</a:t>
            </a:r>
            <a:r>
              <a:rPr lang="en-US" altLang="zh-CN" b="1"/>
              <a:t>,</a:t>
            </a:r>
            <a:r>
              <a:rPr lang="zh-CN" altLang="en-US" b="1"/>
              <a:t>住址</a:t>
            </a:r>
            <a:r>
              <a:rPr lang="en-US" altLang="zh-CN" b="1"/>
              <a:t>..),</a:t>
            </a:r>
            <a:r>
              <a:rPr lang="zh-CN" altLang="en-US" b="1"/>
              <a:t>当输入该员工的</a:t>
            </a:r>
            <a:r>
              <a:rPr lang="en-US" altLang="zh-CN" b="1"/>
              <a:t>id</a:t>
            </a:r>
            <a:r>
              <a:rPr lang="zh-CN" altLang="en-US" b="1"/>
              <a:t>时</a:t>
            </a:r>
            <a:r>
              <a:rPr lang="en-US" altLang="zh-CN" b="1"/>
              <a:t>,</a:t>
            </a:r>
            <a:r>
              <a:rPr lang="zh-CN" altLang="en-US" b="1"/>
              <a:t>要求查找到该员工的 所有信息</a:t>
            </a:r>
            <a:r>
              <a:rPr lang="en-US" altLang="zh-CN" b="1"/>
              <a:t>.</a:t>
            </a:r>
            <a:endParaRPr lang="en-US" altLang="zh-CN" b="1"/>
          </a:p>
          <a:p>
            <a:endParaRPr lang="en-US" altLang="zh-CN" b="1"/>
          </a:p>
          <a:p>
            <a:r>
              <a:rPr lang="zh-CN" altLang="en-US" b="1"/>
              <a:t>要求</a:t>
            </a:r>
            <a:r>
              <a:rPr lang="en-US" altLang="zh-CN" b="1"/>
              <a:t>: </a:t>
            </a:r>
            <a:r>
              <a:rPr lang="zh-CN" altLang="en-US" b="1"/>
              <a:t>不使用数据库</a:t>
            </a:r>
            <a:r>
              <a:rPr lang="en-US" altLang="zh-CN" b="1"/>
              <a:t>,</a:t>
            </a:r>
            <a:r>
              <a:rPr lang="zh-CN" altLang="en-US" b="1"/>
              <a:t>尽量节省内存</a:t>
            </a:r>
            <a:r>
              <a:rPr lang="en-US" altLang="zh-CN" b="1"/>
              <a:t>,</a:t>
            </a:r>
            <a:r>
              <a:rPr lang="zh-CN" altLang="en-US" b="1"/>
              <a:t>速度越快越好</a:t>
            </a:r>
            <a:r>
              <a:rPr lang="en-US" altLang="zh-CN" b="1"/>
              <a:t>=&gt;</a:t>
            </a:r>
            <a:r>
              <a:rPr lang="zh-CN" altLang="en-US" b="1"/>
              <a:t>哈希表</a:t>
            </a:r>
            <a:r>
              <a:rPr lang="en-US" altLang="zh-CN" b="1"/>
              <a:t>(</a:t>
            </a:r>
            <a:r>
              <a:rPr lang="zh-CN" altLang="en-US" b="1"/>
              <a:t>散列</a:t>
            </a:r>
            <a:r>
              <a:rPr lang="en-US" altLang="zh-CN" b="1"/>
              <a:t>)</a:t>
            </a:r>
            <a:endParaRPr lang="en-US" altLang="zh-CN" b="1"/>
          </a:p>
          <a:p>
            <a:endParaRPr lang="en-US" altLang="zh-CN" b="1"/>
          </a:p>
          <a:p>
            <a:endParaRPr lang="en-US" altLang="zh-CN" b="1"/>
          </a:p>
          <a:p>
            <a:endParaRPr lang="en-US" altLang="zh-CN"/>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endParaRPr lang="en-US" altLang="zh-CN"/>
          </a:p>
          <a:p>
            <a:endParaRPr lang="en-US" altLang="zh-C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哈希表的基本介绍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a:ea typeface="宋体" panose="02010600030101010101" pitchFamily="2" charset="-122"/>
            </a:endParaRPr>
          </a:p>
          <a:p>
            <a:pPr>
              <a:defRPr/>
            </a:pPr>
            <a:r>
              <a:rPr lang="zh-CN" altLang="en-US">
                <a:hlinkClick r:id="rId1"/>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2"/>
              </a:rPr>
              <a:t>数据结构</a:t>
            </a:r>
            <a:r>
              <a:rPr lang="zh-CN" altLang="en-US"/>
              <a:t>。也就是说，它通过把关键码值映射到表中一个位置来访问记录，以加快查找的速度。这个映射函数叫做</a:t>
            </a:r>
            <a:r>
              <a:rPr lang="zh-CN" altLang="en-US">
                <a:hlinkClick r:id="rId3"/>
              </a:rPr>
              <a:t>散列函数</a:t>
            </a:r>
            <a:r>
              <a:rPr lang="zh-CN" altLang="en-US"/>
              <a:t>，存放记录的</a:t>
            </a:r>
            <a:r>
              <a:rPr lang="zh-CN" altLang="en-US">
                <a:hlinkClick r:id="rId4"/>
              </a:rPr>
              <a:t>数组</a:t>
            </a:r>
            <a:r>
              <a:rPr lang="zh-CN" altLang="en-US"/>
              <a:t>叫做</a:t>
            </a:r>
            <a:r>
              <a:rPr lang="zh-CN" altLang="en-US">
                <a:hlinkClick r:id="rId1"/>
              </a:rPr>
              <a:t>散列表</a:t>
            </a:r>
            <a:r>
              <a:rPr lang="zh-CN" altLang="en-US"/>
              <a:t>。</a:t>
            </a:r>
            <a:endParaRPr lang="en-US" altLang="zh-CN"/>
          </a:p>
          <a:p>
            <a:pPr>
              <a:defRPr/>
            </a:pPr>
            <a:r>
              <a:rPr lang="en-US" altLang="zh-CN"/>
              <a:t>15   111 % 15</a:t>
            </a:r>
            <a:endParaRPr lang="en-US" altLang="zh-CN"/>
          </a:p>
          <a:p>
            <a:pPr>
              <a:defRPr/>
            </a:pPr>
            <a:endParaRPr lang="en-US" altLang="zh-CN">
              <a:ea typeface="宋体" panose="02010600030101010101" pitchFamily="2" charset="-122"/>
            </a:endParaRPr>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endParaRPr lang="en-US" altLang="zh-CN"/>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71" name="包装程序外壳对象" showAsIcon="1" r:id="rId6" imgW="609600" imgH="523875" progId="Package">
                  <p:embed/>
                </p:oleObj>
              </mc:Choice>
              <mc:Fallback>
                <p:oleObj name="包装程序外壳对象" showAsIcon="1" r:id="rId6" imgW="609600" imgH="523875" progId="Package">
                  <p:embed/>
                  <p:pic>
                    <p:nvPicPr>
                      <p:cNvPr id="0" name="图片 49370"/>
                      <p:cNvPicPr/>
                      <p:nvPr/>
                    </p:nvPicPr>
                    <p:blipFill>
                      <a:blip r:embed="rId7"/>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72" name="包装程序外壳对象" showAsIcon="1" r:id="rId8" imgW="371475" imgH="523875" progId="Package">
                  <p:embed/>
                </p:oleObj>
              </mc:Choice>
              <mc:Fallback>
                <p:oleObj name="包装程序外壳对象" showAsIcon="1" r:id="rId8" imgW="371475" imgH="523875" progId="Package">
                  <p:embed/>
                  <p:pic>
                    <p:nvPicPr>
                      <p:cNvPr id="0" name="图片 49371"/>
                      <p:cNvPicPr/>
                      <p:nvPr/>
                    </p:nvPicPr>
                    <p:blipFill>
                      <a:blip r:embed="rId9"/>
                      <a:stretch>
                        <a:fillRect/>
                      </a:stretch>
                    </p:blipFill>
                    <p:spPr>
                      <a:xfrm>
                        <a:off x="882005" y="3816399"/>
                        <a:ext cx="508000" cy="711200"/>
                      </a:xfrm>
                      <a:prstGeom prst="rect">
                        <a:avLst/>
                      </a:prstGeom>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1200" b="1"/>
              <a:t>哈希表</a:t>
            </a:r>
            <a:r>
              <a:rPr lang="en-US" altLang="zh-CN" sz="1200" b="1"/>
              <a:t>(</a:t>
            </a:r>
            <a:r>
              <a:rPr lang="zh-CN" altLang="en-US" sz="1200" b="1"/>
              <a:t>散列</a:t>
            </a:r>
            <a:r>
              <a:rPr lang="en-US" altLang="zh-CN" sz="1200" b="1"/>
              <a:t>)-</a:t>
            </a:r>
            <a:r>
              <a:rPr lang="zh-CN" altLang="en-US" sz="1200" b="1"/>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a:solidFill>
                <a:srgbClr val="0070C0"/>
              </a:solidFill>
            </a:endParaRPr>
          </a:p>
          <a:p>
            <a:r>
              <a:rPr lang="en-US" altLang="zh-CN" sz="2000" b="1"/>
              <a:t>google</a:t>
            </a:r>
            <a:r>
              <a:rPr lang="zh-CN" altLang="en-US" sz="2000" b="1"/>
              <a:t>公司的一个上机题</a:t>
            </a:r>
            <a:r>
              <a:rPr lang="en-US" altLang="zh-CN" sz="2000" b="1"/>
              <a:t>: </a:t>
            </a:r>
            <a:endParaRPr lang="en-US" altLang="zh-CN" sz="2000" b="1"/>
          </a:p>
          <a:p>
            <a:endParaRPr lang="en-US" altLang="zh-CN" sz="2000" b="1"/>
          </a:p>
          <a:p>
            <a:r>
              <a:rPr lang="zh-CN" altLang="en-US" sz="1600" b="1"/>
              <a:t>有一个公司</a:t>
            </a:r>
            <a:r>
              <a:rPr lang="en-US" altLang="zh-CN" sz="1600" b="1"/>
              <a:t>,</a:t>
            </a:r>
            <a:r>
              <a:rPr lang="zh-CN" altLang="en-US" sz="1600" b="1"/>
              <a:t>当有新的员工来报道时</a:t>
            </a:r>
            <a:r>
              <a:rPr lang="en-US" altLang="zh-CN" sz="1600" b="1"/>
              <a:t>,</a:t>
            </a:r>
            <a:r>
              <a:rPr lang="zh-CN" altLang="en-US" sz="1600" b="1"/>
              <a:t>要求将该员工的信息加入</a:t>
            </a:r>
            <a:br>
              <a:rPr lang="en-US" altLang="zh-CN" sz="1600" b="1"/>
            </a:br>
            <a:r>
              <a:rPr lang="en-US" altLang="zh-CN" sz="1600" b="1"/>
              <a:t>(id,</a:t>
            </a:r>
            <a:r>
              <a:rPr lang="zh-CN" altLang="en-US" sz="1600" b="1"/>
              <a:t>性别</a:t>
            </a:r>
            <a:r>
              <a:rPr lang="en-US" altLang="zh-CN" sz="1600" b="1"/>
              <a:t>,</a:t>
            </a:r>
            <a:r>
              <a:rPr lang="zh-CN" altLang="en-US" sz="1600" b="1"/>
              <a:t>年龄</a:t>
            </a:r>
            <a:r>
              <a:rPr lang="en-US" altLang="zh-CN" sz="1600" b="1"/>
              <a:t>,</a:t>
            </a:r>
            <a:r>
              <a:rPr lang="zh-CN" altLang="en-US" sz="1600" b="1"/>
              <a:t>名字</a:t>
            </a:r>
            <a:r>
              <a:rPr lang="en-US" altLang="zh-CN" sz="1600" b="1"/>
              <a:t>,</a:t>
            </a:r>
            <a:r>
              <a:rPr lang="zh-CN" altLang="en-US" sz="1600" b="1"/>
              <a:t>住址</a:t>
            </a:r>
            <a:r>
              <a:rPr lang="en-US" altLang="zh-CN" sz="1600" b="1"/>
              <a:t>..),</a:t>
            </a:r>
            <a:r>
              <a:rPr lang="zh-CN" altLang="en-US" sz="1600" b="1"/>
              <a:t>当输入该员工的</a:t>
            </a:r>
            <a:r>
              <a:rPr lang="en-US" altLang="zh-CN" sz="1600" b="1"/>
              <a:t>id</a:t>
            </a:r>
            <a:r>
              <a:rPr lang="zh-CN" altLang="en-US" sz="1600" b="1"/>
              <a:t>时</a:t>
            </a:r>
            <a:r>
              <a:rPr lang="en-US" altLang="zh-CN" sz="1600" b="1"/>
              <a:t>,</a:t>
            </a:r>
            <a:r>
              <a:rPr lang="zh-CN" altLang="en-US" sz="1600" b="1"/>
              <a:t>要求查找到该员工的 </a:t>
            </a:r>
            <a:br>
              <a:rPr lang="en-US" altLang="zh-CN" sz="1600" b="1"/>
            </a:br>
            <a:r>
              <a:rPr lang="zh-CN" altLang="en-US" sz="1600" b="1"/>
              <a:t>所有信息</a:t>
            </a:r>
            <a:r>
              <a:rPr lang="en-US" altLang="zh-CN" sz="1600" b="1"/>
              <a:t>.</a:t>
            </a:r>
            <a:endParaRPr lang="en-US" altLang="zh-CN" sz="1600" b="1"/>
          </a:p>
          <a:p>
            <a:endParaRPr lang="en-US" altLang="zh-CN" sz="2000" b="1"/>
          </a:p>
          <a:p>
            <a:r>
              <a:rPr lang="zh-CN" altLang="en-US" sz="1600" b="1"/>
              <a:t>要求</a:t>
            </a:r>
            <a:r>
              <a:rPr lang="en-US" altLang="zh-CN" sz="1600" b="1"/>
              <a:t>: </a:t>
            </a:r>
            <a:endParaRPr lang="en-US" altLang="zh-CN" sz="1600" b="1"/>
          </a:p>
          <a:p>
            <a:r>
              <a:rPr lang="zh-CN" altLang="en-US" sz="1600" b="1"/>
              <a:t>不使用数据库</a:t>
            </a:r>
            <a:r>
              <a:rPr lang="en-US" altLang="zh-CN" sz="1600" b="1"/>
              <a:t>,,</a:t>
            </a:r>
            <a:r>
              <a:rPr lang="zh-CN" altLang="en-US" sz="1600" b="1"/>
              <a:t>速度越快越好</a:t>
            </a:r>
            <a:r>
              <a:rPr lang="en-US" altLang="zh-CN" sz="1600" b="1"/>
              <a:t>=&gt;</a:t>
            </a:r>
            <a:r>
              <a:rPr lang="zh-CN" altLang="en-US" sz="1600" b="1"/>
              <a:t>哈希表</a:t>
            </a:r>
            <a:r>
              <a:rPr lang="en-US" altLang="zh-CN" sz="1600" b="1"/>
              <a:t>(</a:t>
            </a:r>
            <a:r>
              <a:rPr lang="zh-CN" altLang="en-US" sz="1600" b="1"/>
              <a:t>散列</a:t>
            </a:r>
            <a:r>
              <a:rPr lang="en-US" altLang="zh-CN" sz="1600" b="1"/>
              <a:t>)</a:t>
            </a:r>
            <a:endParaRPr lang="en-US" altLang="zh-CN" sz="1600" b="1"/>
          </a:p>
          <a:p>
            <a:r>
              <a:rPr lang="zh-CN" altLang="en-US" sz="1600" b="1">
                <a:solidFill>
                  <a:srgbClr val="FF0000"/>
                </a:solidFill>
              </a:rPr>
              <a:t>添加时</a:t>
            </a:r>
            <a:r>
              <a:rPr lang="zh-CN" altLang="en-US" sz="1600" b="1"/>
              <a:t>，保证按照</a:t>
            </a:r>
            <a:r>
              <a:rPr lang="en-US" altLang="zh-CN" sz="1600" b="1"/>
              <a:t>id</a:t>
            </a:r>
            <a:r>
              <a:rPr lang="zh-CN" altLang="en-US" sz="1600" b="1"/>
              <a:t>从低到高插入</a:t>
            </a:r>
            <a:r>
              <a:rPr lang="en-US" altLang="zh-CN" sz="1600" b="1"/>
              <a:t>  [</a:t>
            </a:r>
            <a:r>
              <a:rPr lang="zh-CN" altLang="en-US" sz="1600" b="1"/>
              <a:t>课后思考：如果</a:t>
            </a:r>
            <a:r>
              <a:rPr lang="en-US" altLang="zh-CN" sz="1600" b="1"/>
              <a:t>id</a:t>
            </a:r>
            <a:r>
              <a:rPr lang="zh-CN" altLang="en-US" sz="1600" b="1"/>
              <a:t>不是从</a:t>
            </a:r>
            <a:br>
              <a:rPr lang="en-US" altLang="zh-CN" sz="1600" b="1"/>
            </a:br>
            <a:r>
              <a:rPr lang="zh-CN" altLang="en-US" sz="1600" b="1"/>
              <a:t>低到高插入，但要求各条链表仍是从低到高，怎么解决</a:t>
            </a:r>
            <a:r>
              <a:rPr lang="en-US" altLang="zh-CN" sz="1600" b="1"/>
              <a:t>?]</a:t>
            </a:r>
            <a:endParaRPr lang="en-US" altLang="zh-CN"/>
          </a:p>
          <a:p>
            <a:pPr marL="342900" indent="-342900">
              <a:buAutoNum type="arabicParenR"/>
            </a:pPr>
            <a:r>
              <a:rPr lang="zh-CN" altLang="en-US"/>
              <a:t>使用</a:t>
            </a:r>
            <a:r>
              <a:rPr lang="zh-CN" altLang="en-US" b="1"/>
              <a:t>链表</a:t>
            </a:r>
            <a:r>
              <a:rPr lang="zh-CN" altLang="en-US"/>
              <a:t>来实现哈希表</a:t>
            </a:r>
            <a:r>
              <a:rPr lang="en-US" altLang="zh-CN"/>
              <a:t>, </a:t>
            </a:r>
            <a:r>
              <a:rPr lang="zh-CN" altLang="en-US"/>
              <a:t>该链表不带表头</a:t>
            </a:r>
            <a:br>
              <a:rPr lang="en-US" altLang="zh-CN"/>
            </a:br>
            <a:r>
              <a:rPr lang="en-US" altLang="zh-CN"/>
              <a:t>[</a:t>
            </a:r>
            <a:r>
              <a:rPr lang="zh-CN" altLang="en-US"/>
              <a:t>即</a:t>
            </a:r>
            <a:r>
              <a:rPr lang="en-US" altLang="zh-CN"/>
              <a:t>: </a:t>
            </a:r>
            <a:r>
              <a:rPr lang="zh-CN" altLang="en-US" b="1">
                <a:solidFill>
                  <a:srgbClr val="EA0000"/>
                </a:solidFill>
              </a:rPr>
              <a:t>链表的第一个结点就存放雇员信息</a:t>
            </a:r>
            <a:r>
              <a:rPr lang="en-US" altLang="zh-CN"/>
              <a:t>] </a:t>
            </a:r>
            <a:endParaRPr lang="en-US" altLang="zh-CN"/>
          </a:p>
          <a:p>
            <a:pPr marL="342900" indent="-342900">
              <a:buAutoNum type="arabicParenR"/>
              <a:defRPr/>
            </a:pPr>
            <a:r>
              <a:rPr lang="zh-CN" altLang="en-US">
                <a:ea typeface="宋体" panose="02010600030101010101" pitchFamily="2" charset="-122"/>
              </a:rPr>
              <a:t>思路分析并画出示意图</a:t>
            </a:r>
            <a:endParaRPr lang="en-US" altLang="zh-CN">
              <a:ea typeface="宋体" panose="02010600030101010101" pitchFamily="2" charset="-122"/>
            </a:endParaRPr>
          </a:p>
          <a:p>
            <a:pPr marL="342900" indent="-342900">
              <a:buAutoNum type="arabicParenR"/>
              <a:defRPr/>
            </a:pPr>
            <a:r>
              <a:rPr lang="zh-CN" altLang="en-US">
                <a:ea typeface="宋体" panose="02010600030101010101" pitchFamily="2" charset="-122"/>
              </a:rPr>
              <a:t>代码实现</a:t>
            </a:r>
            <a:r>
              <a:rPr lang="en-US" altLang="zh-CN">
                <a:ea typeface="宋体" panose="02010600030101010101" pitchFamily="2" charset="-122"/>
              </a:rPr>
              <a:t>[</a:t>
            </a:r>
            <a:r>
              <a:rPr lang="zh-CN" altLang="en-US">
                <a:solidFill>
                  <a:srgbClr val="FF0000"/>
                </a:solidFill>
                <a:ea typeface="宋体" panose="02010600030101010101" pitchFamily="2" charset="-122"/>
              </a:rPr>
              <a:t>增</a:t>
            </a:r>
            <a:r>
              <a:rPr lang="zh-CN" altLang="en-US">
                <a:ea typeface="宋体" panose="02010600030101010101" pitchFamily="2" charset="-122"/>
              </a:rPr>
              <a:t>删改</a:t>
            </a:r>
            <a:r>
              <a:rPr lang="zh-CN" altLang="en-US" b="1">
                <a:solidFill>
                  <a:srgbClr val="FF0000"/>
                </a:solidFill>
                <a:ea typeface="宋体" panose="02010600030101010101" pitchFamily="2" charset="-122"/>
              </a:rPr>
              <a:t>查</a:t>
            </a:r>
            <a:r>
              <a:rPr lang="en-US" altLang="zh-CN" b="1">
                <a:solidFill>
                  <a:srgbClr val="FF0000"/>
                </a:solidFill>
                <a:ea typeface="宋体" panose="02010600030101010101" pitchFamily="2" charset="-122"/>
              </a:rPr>
              <a:t>(</a:t>
            </a:r>
            <a:r>
              <a:rPr lang="zh-CN" altLang="en-US" sz="1400">
                <a:solidFill>
                  <a:srgbClr val="0070C0"/>
                </a:solidFill>
                <a:ea typeface="宋体" panose="02010600030101010101" pitchFamily="2" charset="-122"/>
              </a:rPr>
              <a:t>显示所有员工，</a:t>
            </a:r>
            <a:r>
              <a:rPr lang="zh-CN" altLang="en-US">
                <a:solidFill>
                  <a:srgbClr val="0070C0"/>
                </a:solidFill>
                <a:ea typeface="宋体" panose="02010600030101010101" pitchFamily="2" charset="-122"/>
              </a:rPr>
              <a:t>按</a:t>
            </a:r>
            <a:r>
              <a:rPr lang="en-US" altLang="zh-CN">
                <a:solidFill>
                  <a:srgbClr val="0070C0"/>
                </a:solidFill>
                <a:ea typeface="宋体" panose="02010600030101010101" pitchFamily="2" charset="-122"/>
              </a:rPr>
              <a:t>id</a:t>
            </a:r>
            <a:r>
              <a:rPr lang="zh-CN" altLang="en-US">
                <a:solidFill>
                  <a:srgbClr val="0070C0"/>
                </a:solidFill>
                <a:ea typeface="宋体" panose="02010600030101010101" pitchFamily="2" charset="-122"/>
              </a:rPr>
              <a:t>查询</a:t>
            </a:r>
            <a:r>
              <a:rPr lang="en-US" altLang="zh-CN" b="1">
                <a:solidFill>
                  <a:srgbClr val="FF0000"/>
                </a:solidFill>
                <a:ea typeface="宋体" panose="02010600030101010101" pitchFamily="2" charset="-122"/>
              </a:rPr>
              <a:t>)</a:t>
            </a:r>
            <a:r>
              <a:rPr lang="en-US" altLang="zh-CN">
                <a:ea typeface="宋体" panose="02010600030101010101" pitchFamily="2" charset="-122"/>
              </a:rPr>
              <a:t>]</a:t>
            </a:r>
            <a:endParaRPr lang="en-US" altLang="zh-CN">
              <a:ea typeface="宋体" panose="02010600030101010101" pitchFamily="2" charset="-122"/>
            </a:endParaRPr>
          </a:p>
          <a:p>
            <a:endParaRPr lang="en-US" altLang="zh-CN"/>
          </a:p>
        </p:txBody>
      </p:sp>
      <p:graphicFrame>
        <p:nvGraphicFramePr>
          <p:cNvPr id="4" name="对象 3"/>
          <p:cNvGraphicFramePr>
            <a:graphicFrameLocks noChangeAspect="1"/>
          </p:cNvGraphicFramePr>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73" name="包装程序外壳对象" showAsIcon="1" r:id="rId1" imgW="1209675" imgH="523875" progId="Package">
                  <p:embed/>
                </p:oleObj>
              </mc:Choice>
              <mc:Fallback>
                <p:oleObj name="包装程序外壳对象" showAsIcon="1" r:id="rId1" imgW="1209675" imgH="523875" progId="Package">
                  <p:embed/>
                  <p:pic>
                    <p:nvPicPr>
                      <p:cNvPr id="0" name="图片 150972"/>
                      <p:cNvPicPr/>
                      <p:nvPr/>
                    </p:nvPicPr>
                    <p:blipFill>
                      <a:blip r:embed="rId2"/>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74" name="包装程序外壳对象" showAsIcon="1" r:id="rId9" imgW="609600" imgH="523875" progId="Package">
                  <p:embed/>
                </p:oleObj>
              </mc:Choice>
              <mc:Fallback>
                <p:oleObj name="包装程序外壳对象" showAsIcon="1" r:id="rId9" imgW="609600" imgH="523875" progId="Package">
                  <p:embed/>
                  <p:pic>
                    <p:nvPicPr>
                      <p:cNvPr id="0" name="图片 150973"/>
                      <p:cNvPicPr/>
                      <p:nvPr/>
                    </p:nvPicPr>
                    <p:blipFill>
                      <a:blip r:embed="rId10"/>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75" name="包装程序外壳对象" showAsIcon="1" r:id="rId11" imgW="609600" imgH="523875" progId="Package">
                  <p:embed/>
                </p:oleObj>
              </mc:Choice>
              <mc:Fallback>
                <p:oleObj name="包装程序外壳对象" showAsIcon="1" r:id="rId11" imgW="609600" imgH="523875" progId="Package">
                  <p:embed/>
                  <p:pic>
                    <p:nvPicPr>
                      <p:cNvPr id="0" name="图片 150974"/>
                      <p:cNvPicPr/>
                      <p:nvPr/>
                    </p:nvPicPr>
                    <p:blipFill>
                      <a:blip r:embed="rId12"/>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76" name="包装程序外壳对象" showAsIcon="1" r:id="rId13" imgW="609600" imgH="523875" progId="Package">
                  <p:embed/>
                </p:oleObj>
              </mc:Choice>
              <mc:Fallback>
                <p:oleObj name="包装程序外壳对象" showAsIcon="1" r:id="rId13" imgW="609600" imgH="523875" progId="Package">
                  <p:embed/>
                  <p:pic>
                    <p:nvPicPr>
                      <p:cNvPr id="0" name="图片 150975"/>
                      <p:cNvPicPr/>
                      <p:nvPr/>
                    </p:nvPicPr>
                    <p:blipFill>
                      <a:blip r:embed="rId14"/>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77" name="包装程序外壳对象" showAsIcon="1" r:id="rId15" imgW="685800" imgH="523875" progId="Package">
                  <p:embed/>
                </p:oleObj>
              </mc:Choice>
              <mc:Fallback>
                <p:oleObj name="包装程序外壳对象" showAsIcon="1" r:id="rId15" imgW="685800" imgH="523875" progId="Package">
                  <p:embed/>
                  <p:pic>
                    <p:nvPicPr>
                      <p:cNvPr id="0" name="图片 150976"/>
                      <p:cNvPicPr/>
                      <p:nvPr/>
                    </p:nvPicPr>
                    <p:blipFill>
                      <a:blip r:embed="rId16"/>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78" name="包装程序外壳对象" showAsIcon="1" r:id="rId17" imgW="685800" imgH="523875" progId="Package">
                  <p:embed/>
                </p:oleObj>
              </mc:Choice>
              <mc:Fallback>
                <p:oleObj name="包装程序外壳对象" showAsIcon="1" r:id="rId17" imgW="685800" imgH="523875" progId="Package">
                  <p:embed/>
                  <p:pic>
                    <p:nvPicPr>
                      <p:cNvPr id="0" name="图片 150977"/>
                      <p:cNvPicPr/>
                      <p:nvPr/>
                    </p:nvPicPr>
                    <p:blipFill>
                      <a:blip r:embed="rId18"/>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79" name="包装程序外壳对象" showAsIcon="1" r:id="rId19" imgW="685800" imgH="523875" progId="Package">
                  <p:embed/>
                </p:oleObj>
              </mc:Choice>
              <mc:Fallback>
                <p:oleObj name="包装程序外壳对象" showAsIcon="1" r:id="rId19" imgW="685800" imgH="523875" progId="Package">
                  <p:embed/>
                  <p:pic>
                    <p:nvPicPr>
                      <p:cNvPr id="0" name="图片 150978"/>
                      <p:cNvPicPr/>
                      <p:nvPr/>
                    </p:nvPicPr>
                    <p:blipFill>
                      <a:blip r:embed="rId20"/>
                      <a:stretch>
                        <a:fillRect/>
                      </a:stretch>
                    </p:blipFill>
                    <p:spPr>
                      <a:xfrm>
                        <a:off x="9540875" y="5228794"/>
                        <a:ext cx="510852" cy="391216"/>
                      </a:xfrm>
                      <a:prstGeom prst="rect">
                        <a:avLst/>
                      </a:prstGeom>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看几个实际编程中遇到的问题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zh-CN" altLang="en-US" sz="2200">
                <a:ea typeface="华文新魏" panose="02010800040101010101" pitchFamily="2" charset="-122"/>
              </a:rPr>
              <a:t>一个五子棋程序</a:t>
            </a:r>
            <a:r>
              <a:rPr lang="en-US" altLang="zh-CN" sz="2200">
                <a:ea typeface="华文新魏" panose="02010800040101010101" pitchFamily="2" charset="-122"/>
              </a:rPr>
              <a:t>:</a:t>
            </a:r>
            <a:endParaRPr lang="en-US" altLang="zh-CN" sz="1600">
              <a:latin typeface="宋体" panose="02010600030101010101" pitchFamily="2"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1800"/>
              <a:t>?</a:t>
            </a:r>
            <a:r>
              <a:rPr lang="zh-CN" altLang="en-US" sz="1800"/>
              <a:t>如何判断游戏的输赢，并可以完成存盘退出和继续上局的功能</a:t>
            </a:r>
            <a:endParaRPr lang="en-US" altLang="zh-CN" sz="1800"/>
          </a:p>
          <a:p>
            <a:pPr algn="l" eaLnBrk="1" hangingPunct="1">
              <a:buFont typeface="Wingdings" panose="05000000000000000000" pitchFamily="2" charset="2"/>
              <a:buNone/>
            </a:pPr>
            <a:r>
              <a:rPr lang="zh-CN" altLang="en-US" sz="1800"/>
              <a:t>棋盘</a:t>
            </a:r>
            <a:r>
              <a:rPr lang="en-US" altLang="zh-CN" sz="1800">
                <a:sym typeface="Wingdings" panose="05000000000000000000" pitchFamily="2" charset="2"/>
              </a:rPr>
              <a:t></a:t>
            </a:r>
            <a:r>
              <a:rPr lang="zh-CN" altLang="en-US" sz="1800">
                <a:sym typeface="Wingdings" panose="05000000000000000000" pitchFamily="2" charset="2"/>
              </a:rPr>
              <a:t>二维数组</a:t>
            </a:r>
            <a:r>
              <a:rPr lang="en-US" altLang="zh-CN" sz="1800">
                <a:sym typeface="Wingdings" panose="05000000000000000000" pitchFamily="2" charset="2"/>
              </a:rPr>
              <a:t>=&gt;(</a:t>
            </a:r>
            <a:r>
              <a:rPr lang="zh-CN" altLang="en-US" sz="1800">
                <a:sym typeface="Wingdings" panose="05000000000000000000" pitchFamily="2" charset="2"/>
              </a:rPr>
              <a:t>稀疏数组</a:t>
            </a:r>
            <a:r>
              <a:rPr lang="en-US" altLang="zh-CN" sz="1800">
                <a:sym typeface="Wingdings" panose="05000000000000000000" pitchFamily="2" charset="2"/>
              </a:rPr>
              <a:t>)-&gt; </a:t>
            </a:r>
            <a:r>
              <a:rPr lang="zh-CN" altLang="en-US" sz="1800">
                <a:sym typeface="Wingdings" panose="05000000000000000000" pitchFamily="2" charset="2"/>
              </a:rPr>
              <a:t>写入文件  </a:t>
            </a:r>
            <a:r>
              <a:rPr lang="en-US" altLang="zh-CN" sz="1800">
                <a:sym typeface="Wingdings" panose="05000000000000000000" pitchFamily="2" charset="2"/>
              </a:rPr>
              <a:t>【</a:t>
            </a:r>
            <a:r>
              <a:rPr lang="zh-CN" altLang="en-US" sz="1800">
                <a:sym typeface="Wingdings" panose="05000000000000000000" pitchFamily="2" charset="2"/>
              </a:rPr>
              <a:t>存档功能</a:t>
            </a:r>
            <a:r>
              <a:rPr lang="en-US" altLang="zh-CN" sz="1800">
                <a:sym typeface="Wingdings" panose="05000000000000000000" pitchFamily="2" charset="2"/>
              </a:rPr>
              <a:t>】</a:t>
            </a:r>
            <a:endParaRPr lang="en-US" altLang="zh-CN" sz="1800">
              <a:sym typeface="Wingdings" panose="05000000000000000000" pitchFamily="2" charset="2"/>
            </a:endParaRPr>
          </a:p>
          <a:p>
            <a:pPr eaLnBrk="1" hangingPunct="1"/>
            <a:r>
              <a:rPr lang="zh-CN" altLang="en-US" sz="1800">
                <a:sym typeface="Wingdings" panose="05000000000000000000" pitchFamily="2" charset="2"/>
              </a:rPr>
              <a:t>读取文件</a:t>
            </a:r>
            <a:r>
              <a:rPr lang="en-US" altLang="zh-CN" sz="1800">
                <a:sym typeface="Wingdings" panose="05000000000000000000" pitchFamily="2" charset="2"/>
              </a:rPr>
              <a:t>-》</a:t>
            </a:r>
            <a:r>
              <a:rPr lang="zh-CN" altLang="en-US" sz="1800">
                <a:sym typeface="Wingdings" panose="05000000000000000000" pitchFamily="2" charset="2"/>
              </a:rPr>
              <a:t>稀疏数组</a:t>
            </a:r>
            <a:r>
              <a:rPr lang="en-US" altLang="zh-CN" sz="1800">
                <a:sym typeface="Wingdings" panose="05000000000000000000" pitchFamily="2" charset="2"/>
              </a:rPr>
              <a:t>-》</a:t>
            </a:r>
            <a:r>
              <a:rPr lang="zh-CN" altLang="en-US" sz="1800">
                <a:sym typeface="Wingdings" panose="05000000000000000000" pitchFamily="2" charset="2"/>
              </a:rPr>
              <a:t>二维数组 </a:t>
            </a:r>
            <a:r>
              <a:rPr lang="en-US" altLang="zh-CN" sz="1800">
                <a:sym typeface="Wingdings" panose="05000000000000000000" pitchFamily="2" charset="2"/>
              </a:rPr>
              <a:t>-》 </a:t>
            </a:r>
            <a:r>
              <a:rPr lang="zh-CN" altLang="en-US" sz="1800">
                <a:sym typeface="Wingdings" panose="05000000000000000000" pitchFamily="2" charset="2"/>
              </a:rPr>
              <a:t>棋盘 </a:t>
            </a:r>
            <a:r>
              <a:rPr lang="en-US" altLang="zh-CN" sz="1800">
                <a:sym typeface="Wingdings" panose="05000000000000000000" pitchFamily="2" charset="2"/>
              </a:rPr>
              <a:t>【</a:t>
            </a:r>
            <a:r>
              <a:rPr lang="zh-CN" altLang="en-US" sz="1800">
                <a:sym typeface="Wingdings" panose="05000000000000000000" pitchFamily="2" charset="2"/>
              </a:rPr>
              <a:t>接上局</a:t>
            </a:r>
            <a:r>
              <a:rPr lang="en-US" altLang="zh-CN" sz="1800">
                <a:sym typeface="Wingdings" panose="05000000000000000000" pitchFamily="2" charset="2"/>
              </a:rPr>
              <a:t>】</a:t>
            </a:r>
            <a:endParaRPr lang="zh-CN" altLang="en-US" sz="1800"/>
          </a:p>
        </p:txBody>
      </p:sp>
      <p:pic>
        <p:nvPicPr>
          <p:cNvPr id="12" name="Picture 9" descr="未命名"/>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6" name="包装程序外壳对象" showAsIcon="1" r:id="rId2" imgW="609600" imgH="523875" progId="Package">
                  <p:embed/>
                </p:oleObj>
              </mc:Choice>
              <mc:Fallback>
                <p:oleObj name="包装程序外壳对象" showAsIcon="1" r:id="rId2" imgW="609600" imgH="523875" progId="Package">
                  <p:embed/>
                  <p:pic>
                    <p:nvPicPr>
                      <p:cNvPr id="0" name="图片 103535"/>
                      <p:cNvPicPr/>
                      <p:nvPr/>
                    </p:nvPicPr>
                    <p:blipFill>
                      <a:blip r:embed="rId3"/>
                      <a:stretch>
                        <a:fillRect/>
                      </a:stretch>
                    </p:blipFill>
                    <p:spPr>
                      <a:xfrm>
                        <a:off x="5346501" y="4159826"/>
                        <a:ext cx="476746" cy="410735"/>
                      </a:xfrm>
                      <a:prstGeom prst="rect">
                        <a:avLst/>
                      </a:prstGeom>
                    </p:spPr>
                  </p:pic>
                </p:oleObj>
              </mc:Fallback>
            </mc:AlternateContent>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为什么需要树这种数据结构</a:t>
            </a:r>
            <a:endParaRPr lang="en-US" altLang="zh-CN"/>
          </a:p>
          <a:p>
            <a:endParaRPr lang="en-US" altLang="zh-CN"/>
          </a:p>
          <a:p>
            <a:pPr marL="342900" indent="-342900">
              <a:buAutoNum type="arabicParenR"/>
            </a:pPr>
            <a:r>
              <a:rPr lang="zh-CN" altLang="en-US"/>
              <a:t>数组存储方式的分析</a:t>
            </a:r>
            <a:br>
              <a:rPr lang="en-US" altLang="zh-CN"/>
            </a:br>
            <a:r>
              <a:rPr lang="zh-CN" altLang="en-US" sz="1700"/>
              <a:t>优点：通过下标方式访问元素，速度快。</a:t>
            </a:r>
            <a:r>
              <a:rPr lang="zh-CN" altLang="en-US" sz="1700" b="1">
                <a:solidFill>
                  <a:srgbClr val="DA0000"/>
                </a:solidFill>
              </a:rPr>
              <a:t>对于有序数组</a:t>
            </a:r>
            <a:r>
              <a:rPr lang="zh-CN" altLang="en-US" sz="1700"/>
              <a:t>，还可使用二分查找提高检索速度。</a:t>
            </a:r>
            <a:br>
              <a:rPr lang="en-US" altLang="zh-CN" sz="1700"/>
            </a:br>
            <a:r>
              <a:rPr lang="zh-CN" altLang="en-US" sz="1700"/>
              <a:t>缺点：如果要检索具体某个值，或者插入值</a:t>
            </a:r>
            <a:r>
              <a:rPr lang="en-US" altLang="zh-CN" sz="1700"/>
              <a:t>(</a:t>
            </a:r>
            <a:r>
              <a:rPr lang="zh-CN" altLang="en-US" sz="1700"/>
              <a:t>按一定顺序</a:t>
            </a:r>
            <a:r>
              <a:rPr lang="en-US" altLang="zh-CN" sz="1700"/>
              <a:t>)</a:t>
            </a:r>
            <a:r>
              <a:rPr lang="zh-CN" altLang="en-US" sz="1700" b="1"/>
              <a:t>会整体移动</a:t>
            </a:r>
            <a:r>
              <a:rPr lang="zh-CN" altLang="en-US" sz="1700"/>
              <a:t>，效率较低 </a:t>
            </a:r>
            <a:r>
              <a:rPr lang="en-US" altLang="zh-CN"/>
              <a:t>[</a:t>
            </a:r>
            <a:r>
              <a:rPr lang="zh-CN" altLang="en-US" sz="1100"/>
              <a:t>示意图</a:t>
            </a:r>
            <a:r>
              <a:rPr lang="en-US" altLang="zh-CN"/>
              <a:t>]</a:t>
            </a:r>
            <a:endParaRPr lang="en-US" altLang="zh-CN"/>
          </a:p>
          <a:p>
            <a:pPr marL="342900" indent="-342900">
              <a:buAutoNum type="arabicParenR"/>
            </a:pPr>
            <a:r>
              <a:rPr lang="zh-CN" altLang="en-US"/>
              <a:t>链式存储方式的分析</a:t>
            </a:r>
            <a:br>
              <a:rPr lang="en-US" altLang="zh-CN"/>
            </a:br>
            <a:r>
              <a:rPr lang="zh-CN" altLang="en-US" sz="1700"/>
              <a:t>优点：在一定程度上对数组存储方式有优化</a:t>
            </a:r>
            <a:r>
              <a:rPr lang="en-US" altLang="zh-CN" sz="1700"/>
              <a:t>(</a:t>
            </a:r>
            <a:r>
              <a:rPr lang="zh-CN" altLang="en-US" sz="1700"/>
              <a:t>比如：插入一个数值节点，只需要将插入节点，链接到链表中即可， 删除效率也很好</a:t>
            </a:r>
            <a:r>
              <a:rPr lang="en-US" altLang="zh-CN" sz="1700"/>
              <a:t>)</a:t>
            </a:r>
            <a:r>
              <a:rPr lang="zh-CN" altLang="en-US" sz="1700"/>
              <a:t>。</a:t>
            </a:r>
            <a:br>
              <a:rPr lang="en-US" altLang="zh-CN" sz="1700"/>
            </a:br>
            <a:r>
              <a:rPr lang="zh-CN" altLang="en-US" sz="1700"/>
              <a:t>缺点：在进行检索时，效率仍然较低，比如</a:t>
            </a:r>
            <a:r>
              <a:rPr lang="en-US" altLang="zh-CN" sz="1700"/>
              <a:t>(</a:t>
            </a:r>
            <a:r>
              <a:rPr lang="zh-CN" altLang="en-US" sz="1700"/>
              <a:t>检索某个值，需要从头节点开始遍历</a:t>
            </a:r>
            <a:r>
              <a:rPr lang="en-US" altLang="zh-CN" sz="1700"/>
              <a:t>) </a:t>
            </a:r>
            <a:r>
              <a:rPr lang="en-US" altLang="zh-CN"/>
              <a:t>【</a:t>
            </a:r>
            <a:r>
              <a:rPr lang="zh-CN" altLang="en-US" sz="1200"/>
              <a:t>示意图</a:t>
            </a:r>
            <a:r>
              <a:rPr lang="en-US" altLang="zh-CN"/>
              <a:t>】</a:t>
            </a:r>
            <a:endParaRPr lang="en-US" altLang="zh-CN"/>
          </a:p>
          <a:p>
            <a:pPr marL="342900" indent="-342900">
              <a:buAutoNum type="arabicParenR"/>
            </a:pPr>
            <a:endParaRPr lang="en-US" altLang="zh-CN"/>
          </a:p>
          <a:p>
            <a:pPr marL="342900" indent="-342900">
              <a:buAutoNum type="arabicParenR"/>
            </a:pPr>
            <a:r>
              <a:rPr lang="zh-CN" altLang="en-US" b="1"/>
              <a:t>树</a:t>
            </a:r>
            <a:r>
              <a:rPr lang="zh-CN" altLang="en-US"/>
              <a:t>存储方式的分析</a:t>
            </a:r>
            <a:br>
              <a:rPr lang="en-US" altLang="zh-CN"/>
            </a:br>
            <a:r>
              <a:rPr lang="zh-CN" altLang="en-US" sz="1700"/>
              <a:t>能提高数据</a:t>
            </a:r>
            <a:r>
              <a:rPr lang="zh-CN" altLang="en-US" sz="1700" b="1">
                <a:solidFill>
                  <a:srgbClr val="DA0000"/>
                </a:solidFill>
              </a:rPr>
              <a:t>存储，读取</a:t>
            </a:r>
            <a:r>
              <a:rPr lang="zh-CN" altLang="en-US" sz="1700"/>
              <a:t>的效率</a:t>
            </a:r>
            <a:r>
              <a:rPr lang="en-US" altLang="zh-CN" sz="1700"/>
              <a:t>,  </a:t>
            </a:r>
            <a:r>
              <a:rPr lang="zh-CN" altLang="en-US" sz="1700"/>
              <a:t>比如利用 </a:t>
            </a:r>
            <a:r>
              <a:rPr lang="zh-CN" altLang="en-US" b="1"/>
              <a:t>二叉排序树</a:t>
            </a:r>
            <a:r>
              <a:rPr lang="en-US" altLang="zh-CN" sz="1700"/>
              <a:t>(Binary Sort Tree)</a:t>
            </a:r>
            <a:r>
              <a:rPr lang="zh-CN" altLang="en-US" sz="1700"/>
              <a:t>，既可以保证数据的检索速度，同时也可以保证数据的插入，删除，修改的速度</a:t>
            </a:r>
            <a:r>
              <a:rPr lang="zh-CN" altLang="en-US"/>
              <a:t>。</a:t>
            </a:r>
            <a:r>
              <a:rPr lang="en-US" altLang="zh-CN"/>
              <a:t>【</a:t>
            </a:r>
            <a:r>
              <a:rPr lang="zh-CN" altLang="en-US" sz="1100"/>
              <a:t>示意图</a:t>
            </a:r>
            <a:r>
              <a:rPr lang="en-US" altLang="zh-CN" sz="1100"/>
              <a:t>,</a:t>
            </a:r>
            <a:r>
              <a:rPr lang="zh-CN" altLang="en-US" sz="1100"/>
              <a:t>后面详讲</a:t>
            </a:r>
            <a:r>
              <a:rPr lang="en-US" altLang="zh-CN"/>
              <a:t>】</a:t>
            </a:r>
            <a:br>
              <a:rPr lang="en-US" altLang="zh-CN"/>
            </a:br>
            <a:r>
              <a:rPr lang="zh-CN" altLang="en-US"/>
              <a:t>案例</a:t>
            </a:r>
            <a:r>
              <a:rPr lang="en-US" altLang="zh-CN"/>
              <a:t>: [7, 3, 10, 1, 5, 9, 12]</a:t>
            </a:r>
            <a:endParaRPr lang="en-US" altLang="zh-CN"/>
          </a:p>
        </p:txBody>
      </p:sp>
      <p:graphicFrame>
        <p:nvGraphicFramePr>
          <p:cNvPr id="3" name="对象 2"/>
          <p:cNvGraphicFramePr>
            <a:graphicFrameLocks noChangeAspect="1"/>
          </p:cNvGraphicFramePr>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6" name="包装程序外壳对象" showAsIcon="1" r:id="rId1" imgW="952500" imgH="523875" progId="Package">
                  <p:embed/>
                </p:oleObj>
              </mc:Choice>
              <mc:Fallback>
                <p:oleObj name="包装程序外壳对象" showAsIcon="1" r:id="rId1" imgW="952500" imgH="523875" progId="Package">
                  <p:embed/>
                  <p:pic>
                    <p:nvPicPr>
                      <p:cNvPr id="0" name="图片 22735"/>
                      <p:cNvPicPr/>
                      <p:nvPr/>
                    </p:nvPicPr>
                    <p:blipFill>
                      <a:blip r:embed="rId2"/>
                      <a:stretch>
                        <a:fillRect/>
                      </a:stretch>
                    </p:blipFill>
                    <p:spPr>
                      <a:xfrm>
                        <a:off x="7866781" y="4176439"/>
                        <a:ext cx="1008112" cy="558262"/>
                      </a:xfrm>
                      <a:prstGeom prst="rect">
                        <a:avLst/>
                      </a:prstGeom>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a:solidFill>
                  <a:srgbClr val="0070C0"/>
                </a:solidFill>
              </a:rPr>
              <a:t>树示意图</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a:t>树的常用术语</a:t>
            </a:r>
            <a:r>
              <a:rPr lang="en-US" altLang="zh-CN" sz="1600"/>
              <a:t>(</a:t>
            </a:r>
            <a:r>
              <a:rPr lang="zh-CN" altLang="en-US" sz="1600"/>
              <a:t>结合示意图理解</a:t>
            </a:r>
            <a:r>
              <a:rPr lang="en-US" altLang="zh-CN" sz="1600"/>
              <a:t>):</a:t>
            </a:r>
            <a:endParaRPr lang="en-US" altLang="zh-CN" sz="1600"/>
          </a:p>
          <a:p>
            <a:pPr marL="342900" indent="-342900">
              <a:buAutoNum type="arabicParenR"/>
            </a:pPr>
            <a:r>
              <a:rPr lang="zh-CN" altLang="en-US" sz="1600"/>
              <a:t>节点</a:t>
            </a:r>
            <a:endParaRPr lang="en-US" altLang="zh-CN" sz="1600"/>
          </a:p>
          <a:p>
            <a:pPr marL="342900" indent="-342900">
              <a:buAutoNum type="arabicParenR"/>
            </a:pPr>
            <a:r>
              <a:rPr lang="zh-CN" altLang="en-US" sz="1600"/>
              <a:t>根节点</a:t>
            </a:r>
            <a:endParaRPr lang="en-US" altLang="zh-CN" sz="1600"/>
          </a:p>
          <a:p>
            <a:pPr marL="342900" indent="-342900">
              <a:buAutoNum type="arabicParenR"/>
            </a:pPr>
            <a:r>
              <a:rPr lang="zh-CN" altLang="en-US" sz="1600"/>
              <a:t>父节点</a:t>
            </a:r>
            <a:endParaRPr lang="en-US" altLang="zh-CN" sz="1600"/>
          </a:p>
          <a:p>
            <a:pPr marL="342900" indent="-342900">
              <a:buAutoNum type="arabicParenR"/>
            </a:pPr>
            <a:r>
              <a:rPr lang="zh-CN" altLang="en-US" sz="1600"/>
              <a:t>子节点</a:t>
            </a:r>
            <a:endParaRPr lang="en-US" altLang="zh-CN" sz="1600"/>
          </a:p>
          <a:p>
            <a:pPr marL="342900" indent="-342900">
              <a:buAutoNum type="arabicParenR"/>
            </a:pPr>
            <a:r>
              <a:rPr lang="zh-CN" altLang="en-US" sz="1600"/>
              <a:t>叶子节点 </a:t>
            </a:r>
            <a:r>
              <a:rPr lang="en-US" altLang="zh-CN" sz="1600"/>
              <a:t>(</a:t>
            </a:r>
            <a:r>
              <a:rPr lang="zh-CN" altLang="en-US" sz="1600"/>
              <a:t>没有子节点的节点</a:t>
            </a:r>
            <a:r>
              <a:rPr lang="en-US" altLang="zh-CN" sz="1600"/>
              <a:t>)</a:t>
            </a:r>
            <a:endParaRPr lang="en-US" altLang="zh-CN" sz="1600"/>
          </a:p>
          <a:p>
            <a:pPr marL="342900" indent="-342900">
              <a:buAutoNum type="arabicParenR"/>
            </a:pPr>
            <a:r>
              <a:rPr lang="zh-CN" altLang="en-US" sz="1600"/>
              <a:t>节点的权</a:t>
            </a:r>
            <a:r>
              <a:rPr lang="en-US" altLang="zh-CN" sz="1600"/>
              <a:t>(</a:t>
            </a:r>
            <a:r>
              <a:rPr lang="zh-CN" altLang="en-US" sz="1600"/>
              <a:t>节点值</a:t>
            </a:r>
            <a:r>
              <a:rPr lang="en-US" altLang="zh-CN" sz="1600"/>
              <a:t>)</a:t>
            </a:r>
            <a:endParaRPr lang="en-US" altLang="zh-CN" sz="1600"/>
          </a:p>
          <a:p>
            <a:pPr marL="342900" indent="-342900">
              <a:buAutoNum type="arabicParenR"/>
            </a:pPr>
            <a:r>
              <a:rPr lang="zh-CN" altLang="en-US" sz="1600"/>
              <a:t>路径</a:t>
            </a:r>
            <a:r>
              <a:rPr lang="en-US" altLang="zh-CN" sz="1600"/>
              <a:t>(</a:t>
            </a:r>
            <a:r>
              <a:rPr lang="zh-CN" altLang="en-US" sz="1600"/>
              <a:t>从</a:t>
            </a:r>
            <a:r>
              <a:rPr lang="en-US" altLang="zh-CN" sz="1600"/>
              <a:t>root</a:t>
            </a:r>
            <a:r>
              <a:rPr lang="zh-CN" altLang="en-US" sz="1600"/>
              <a:t>节点找到该节点的路线</a:t>
            </a:r>
            <a:r>
              <a:rPr lang="en-US" altLang="zh-CN" sz="1600"/>
              <a:t>)</a:t>
            </a:r>
            <a:endParaRPr lang="en-US" altLang="zh-CN" sz="1600"/>
          </a:p>
          <a:p>
            <a:pPr marL="342900" indent="-342900">
              <a:buAutoNum type="arabicParenR"/>
            </a:pPr>
            <a:r>
              <a:rPr lang="zh-CN" altLang="en-US" sz="1600"/>
              <a:t>层</a:t>
            </a:r>
            <a:endParaRPr lang="en-US" altLang="zh-CN" sz="1600"/>
          </a:p>
          <a:p>
            <a:pPr marL="342900" indent="-342900">
              <a:buAutoNum type="arabicParenR"/>
            </a:pPr>
            <a:r>
              <a:rPr lang="zh-CN" altLang="en-US" sz="1600"/>
              <a:t>子树</a:t>
            </a:r>
            <a:endParaRPr lang="en-US" altLang="zh-CN" sz="1600"/>
          </a:p>
          <a:p>
            <a:pPr marL="342900" indent="-342900">
              <a:buAutoNum type="arabicParenR"/>
            </a:pPr>
            <a:r>
              <a:rPr lang="zh-CN" altLang="en-US" sz="1600"/>
              <a:t>树的高度</a:t>
            </a:r>
            <a:r>
              <a:rPr lang="en-US" altLang="zh-CN" sz="1600"/>
              <a:t>(</a:t>
            </a:r>
            <a:r>
              <a:rPr lang="zh-CN" altLang="en-US" sz="1600"/>
              <a:t>最大层数</a:t>
            </a:r>
            <a:r>
              <a:rPr lang="en-US" altLang="zh-CN" sz="1600"/>
              <a:t>)</a:t>
            </a:r>
            <a:endParaRPr lang="en-US" altLang="zh-CN" sz="1600"/>
          </a:p>
          <a:p>
            <a:pPr marL="342900" indent="-342900">
              <a:buAutoNum type="arabicParenR"/>
            </a:pPr>
            <a:r>
              <a:rPr lang="zh-CN" altLang="en-US" sz="1600"/>
              <a:t>森林 </a:t>
            </a:r>
            <a:r>
              <a:rPr lang="en-US" altLang="zh-CN" sz="1600"/>
              <a:t>:</a:t>
            </a:r>
            <a:r>
              <a:rPr lang="zh-CN" altLang="en-US" sz="1600">
                <a:ea typeface="宋体" panose="02010600030101010101" pitchFamily="2" charset="-122"/>
              </a:rPr>
              <a:t>多颗子树构成森林</a:t>
            </a:r>
            <a:endParaRPr lang="en-US" altLang="zh-CN" sz="1600"/>
          </a:p>
          <a:p>
            <a:endParaRPr lang="en-US" altLang="zh-CN"/>
          </a:p>
          <a:p>
            <a:endParaRPr lang="zh-CN" altLang="en-US"/>
          </a:p>
        </p:txBody>
      </p:sp>
      <p:graphicFrame>
        <p:nvGraphicFramePr>
          <p:cNvPr id="4" name="对象 3"/>
          <p:cNvGraphicFramePr>
            <a:graphicFrameLocks noChangeAspect="1"/>
          </p:cNvGraphicFramePr>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4" name="包装程序外壳对象" showAsIcon="1" r:id="rId2" imgW="609600" imgH="523875" progId="Package">
                  <p:embed/>
                </p:oleObj>
              </mc:Choice>
              <mc:Fallback>
                <p:oleObj name="包装程序外壳对象" showAsIcon="1" r:id="rId2" imgW="609600" imgH="523875" progId="Package">
                  <p:embed/>
                  <p:pic>
                    <p:nvPicPr>
                      <p:cNvPr id="0" name="图片 23763"/>
                      <p:cNvPicPr/>
                      <p:nvPr/>
                    </p:nvPicPr>
                    <p:blipFill>
                      <a:blip r:embed="rId3"/>
                      <a:stretch>
                        <a:fillRect/>
                      </a:stretch>
                    </p:blipFill>
                    <p:spPr>
                      <a:xfrm>
                        <a:off x="6786661" y="4661310"/>
                        <a:ext cx="648072" cy="558339"/>
                      </a:xfrm>
                      <a:prstGeom prst="rect">
                        <a:avLst/>
                      </a:prstGeom>
                    </p:spPr>
                  </p:pic>
                </p:oleObj>
              </mc:Fallback>
            </mc:AlternateContent>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二叉树的概念</a:t>
            </a:r>
            <a:endParaRPr lang="en-US" altLang="zh-CN"/>
          </a:p>
          <a:p>
            <a:endParaRPr lang="en-US" altLang="zh-CN"/>
          </a:p>
          <a:p>
            <a:pPr marL="342900" indent="-342900">
              <a:buAutoNum type="arabicParenR"/>
            </a:pPr>
            <a:r>
              <a:rPr lang="zh-CN" altLang="en-US"/>
              <a:t>树有很多种，每个节点</a:t>
            </a:r>
            <a:r>
              <a:rPr lang="zh-CN" altLang="en-US" sz="2000" b="1"/>
              <a:t>最多只能有两个子节点</a:t>
            </a:r>
            <a:r>
              <a:rPr lang="zh-CN" altLang="en-US"/>
              <a:t>的一种形式称为二叉树。</a:t>
            </a:r>
            <a:endParaRPr lang="en-US" altLang="zh-CN"/>
          </a:p>
          <a:p>
            <a:pPr marL="342900" indent="-342900">
              <a:buAutoNum type="arabicParenR"/>
            </a:pPr>
            <a:r>
              <a:rPr lang="zh-CN" altLang="en-US"/>
              <a:t>二叉树的子节点分为左节点和右节点。</a:t>
            </a:r>
            <a:endParaRPr lang="en-US" altLang="zh-CN"/>
          </a:p>
          <a:p>
            <a:endParaRPr lang="en-US" altLang="zh-CN"/>
          </a:p>
          <a:p>
            <a:endParaRPr lang="en-US" altLang="zh-CN"/>
          </a:p>
          <a:p>
            <a:endParaRPr lang="en-US" altLang="zh-CN"/>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endParaRPr lang="zh-CN" altLang="en-US" sz="1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二叉树的概念</a:t>
            </a:r>
            <a:endParaRPr lang="en-US" altLang="zh-CN"/>
          </a:p>
          <a:p>
            <a:pPr marL="342900" indent="-342900">
              <a:buAutoNum type="arabicParenR" startAt="3"/>
            </a:pPr>
            <a:r>
              <a:rPr lang="zh-CN" altLang="en-US"/>
              <a:t>如果该二叉树的</a:t>
            </a:r>
            <a:r>
              <a:rPr lang="zh-CN" altLang="en-US" b="1"/>
              <a:t>所有叶子节点都在最后一层</a:t>
            </a:r>
            <a:r>
              <a:rPr lang="zh-CN" altLang="en-US"/>
              <a:t>，并且结点总数</a:t>
            </a:r>
            <a:r>
              <a:rPr lang="en-US" altLang="zh-CN"/>
              <a:t>= 2^n -1 , n </a:t>
            </a:r>
            <a:r>
              <a:rPr lang="zh-CN" altLang="en-US"/>
              <a:t>为层数，则我们称为满二叉树。</a:t>
            </a:r>
            <a:endParaRPr lang="en-US" altLang="zh-CN"/>
          </a:p>
          <a:p>
            <a:pPr marL="342900" indent="-342900">
              <a:buAutoNum type="arabicParenR" startAt="3"/>
            </a:pPr>
            <a:r>
              <a:rPr lang="zh-CN" altLang="en-US"/>
              <a:t>如果该二叉树的所有叶子节点都在最后一层或者倒数第二层，而且最后一层的叶子节点在左边连续，倒数第二层的叶子节点在右边连续，我们称为完全二叉树。</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我们重点讲解一下二叉树的前序遍历，中序遍历和后序遍历。</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endParaRPr lang="zh-CN" altLang="en-US" sz="1400"/>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a:t>完全二叉树 ， 如果把 </a:t>
            </a:r>
            <a:r>
              <a:rPr lang="en-US" altLang="zh-CN" sz="1400"/>
              <a:t>(61)</a:t>
            </a:r>
            <a:r>
              <a:rPr lang="zh-CN" altLang="en-US" sz="1400"/>
              <a:t>节点删除，</a:t>
            </a:r>
            <a:br>
              <a:rPr lang="en-US" altLang="zh-CN" sz="1400"/>
            </a:br>
            <a:r>
              <a:rPr lang="zh-CN" altLang="en-US" sz="1400"/>
              <a:t>就不是完全二叉树了</a:t>
            </a:r>
            <a:r>
              <a:rPr lang="en-US" altLang="zh-CN" sz="1400"/>
              <a:t>,</a:t>
            </a:r>
            <a:r>
              <a:rPr lang="zh-CN" altLang="en-US" sz="1400"/>
              <a:t>因为叶子节点不连续了 </a:t>
            </a:r>
            <a:endParaRPr lang="zh-CN" altLang="en-US" sz="1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二叉树遍历的说明</a:t>
            </a:r>
            <a:endParaRPr lang="en-US" altLang="zh-CN"/>
          </a:p>
          <a:p>
            <a:endParaRPr lang="en-US" altLang="zh-CN"/>
          </a:p>
          <a:p>
            <a:r>
              <a:rPr lang="zh-CN" altLang="en-US"/>
              <a:t>使用</a:t>
            </a:r>
            <a:r>
              <a:rPr lang="zh-CN" altLang="en-US" b="1"/>
              <a:t>前序</a:t>
            </a:r>
            <a:r>
              <a:rPr lang="zh-CN" altLang="en-US"/>
              <a:t>，</a:t>
            </a:r>
            <a:r>
              <a:rPr lang="zh-CN" altLang="en-US" b="1"/>
              <a:t>中序</a:t>
            </a:r>
            <a:r>
              <a:rPr lang="zh-CN" altLang="en-US"/>
              <a:t>和</a:t>
            </a:r>
            <a:r>
              <a:rPr lang="zh-CN" altLang="en-US" b="1"/>
              <a:t>后序</a:t>
            </a:r>
            <a:r>
              <a:rPr lang="zh-CN" altLang="en-US"/>
              <a:t>对下面的二叉树进行遍历</a:t>
            </a:r>
            <a:r>
              <a:rPr lang="en-US" altLang="zh-CN"/>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a:t>前序遍历</a:t>
            </a:r>
            <a:r>
              <a:rPr lang="en-US" altLang="zh-CN" sz="1600"/>
              <a:t>: </a:t>
            </a:r>
            <a:r>
              <a:rPr lang="zh-CN" altLang="en-US" sz="1600" b="1">
                <a:solidFill>
                  <a:srgbClr val="002060"/>
                </a:solidFill>
              </a:rPr>
              <a:t>先输出父节点</a:t>
            </a:r>
            <a:r>
              <a:rPr lang="zh-CN" altLang="en-US" sz="1600"/>
              <a:t>，再遍历左子树和右子树</a:t>
            </a:r>
            <a:endParaRPr lang="en-US" altLang="zh-CN" sz="1600"/>
          </a:p>
          <a:p>
            <a:r>
              <a:rPr lang="zh-CN" altLang="en-US" sz="1600"/>
              <a:t>中序遍历</a:t>
            </a:r>
            <a:r>
              <a:rPr lang="en-US" altLang="zh-CN" sz="1600"/>
              <a:t>: </a:t>
            </a:r>
            <a:r>
              <a:rPr lang="zh-CN" altLang="en-US" sz="1600"/>
              <a:t>先遍历左子树，</a:t>
            </a:r>
            <a:r>
              <a:rPr lang="zh-CN" altLang="en-US" sz="1600" b="1">
                <a:solidFill>
                  <a:srgbClr val="002060"/>
                </a:solidFill>
              </a:rPr>
              <a:t>再输出父节点</a:t>
            </a:r>
            <a:r>
              <a:rPr lang="zh-CN" altLang="en-US" sz="1600"/>
              <a:t>，再遍历右子树</a:t>
            </a:r>
            <a:endParaRPr lang="en-US" altLang="zh-CN" sz="1600"/>
          </a:p>
          <a:p>
            <a:r>
              <a:rPr lang="zh-CN" altLang="en-US" sz="1600"/>
              <a:t>后序遍历</a:t>
            </a:r>
            <a:r>
              <a:rPr lang="en-US" altLang="zh-CN" sz="1600"/>
              <a:t>: </a:t>
            </a:r>
            <a:r>
              <a:rPr lang="zh-CN" altLang="en-US" sz="1600"/>
              <a:t>先遍历左子树，再遍历右子树，</a:t>
            </a:r>
            <a:r>
              <a:rPr lang="zh-CN" altLang="en-US" sz="1600" b="1">
                <a:solidFill>
                  <a:srgbClr val="002060"/>
                </a:solidFill>
              </a:rPr>
              <a:t>最后输出父节点</a:t>
            </a:r>
            <a:endParaRPr lang="en-US" altLang="zh-CN" sz="1600" b="1">
              <a:solidFill>
                <a:srgbClr val="002060"/>
              </a:solidFill>
            </a:endParaRPr>
          </a:p>
          <a:p>
            <a:r>
              <a:rPr lang="zh-CN" altLang="en-US" sz="1600" b="1"/>
              <a:t>小结</a:t>
            </a:r>
            <a:r>
              <a:rPr lang="en-US" altLang="zh-CN" sz="1600"/>
              <a:t>: </a:t>
            </a:r>
            <a:r>
              <a:rPr lang="zh-CN" altLang="en-US" sz="1600"/>
              <a:t>看输出父节点的顺序，就确定是前序，中序还是后序</a:t>
            </a:r>
            <a:endParaRPr lang="en-US" altLang="zh-CN" sz="1600"/>
          </a:p>
        </p:txBody>
      </p:sp>
      <p:graphicFrame>
        <p:nvGraphicFramePr>
          <p:cNvPr id="5" name="对象 4"/>
          <p:cNvGraphicFramePr>
            <a:graphicFrameLocks noChangeAspect="1"/>
          </p:cNvGraphicFramePr>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4" name="包装程序外壳对象" showAsIcon="1" r:id="rId2" imgW="609600" imgH="523875" progId="Package">
                  <p:embed/>
                </p:oleObj>
              </mc:Choice>
              <mc:Fallback>
                <p:oleObj name="包装程序外壳对象" showAsIcon="1" r:id="rId2" imgW="609600" imgH="523875" progId="Package">
                  <p:embed/>
                  <p:pic>
                    <p:nvPicPr>
                      <p:cNvPr id="0" name="图片 24953"/>
                      <p:cNvPicPr/>
                      <p:nvPr/>
                    </p:nvPicPr>
                    <p:blipFill>
                      <a:blip r:embed="rId3"/>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5" name="包装程序外壳对象" showAsIcon="1" r:id="rId5" imgW="685800" imgH="523875" progId="Package">
                  <p:embed/>
                </p:oleObj>
              </mc:Choice>
              <mc:Fallback>
                <p:oleObj name="包装程序外壳对象" showAsIcon="1" r:id="rId5" imgW="685800" imgH="523875" progId="Package">
                  <p:embed/>
                  <p:pic>
                    <p:nvPicPr>
                      <p:cNvPr id="0" name="图片 24954"/>
                      <p:cNvPicPr/>
                      <p:nvPr/>
                    </p:nvPicPr>
                    <p:blipFill>
                      <a:blip r:embed="rId6"/>
                      <a:stretch>
                        <a:fillRect/>
                      </a:stretch>
                    </p:blipFill>
                    <p:spPr>
                      <a:xfrm>
                        <a:off x="7807242" y="3610933"/>
                        <a:ext cx="537145" cy="411352"/>
                      </a:xfrm>
                      <a:prstGeom prst="rect">
                        <a:avLst/>
                      </a:prstGeom>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二叉树遍历应用实例</a:t>
            </a:r>
            <a:r>
              <a:rPr lang="en-US" altLang="zh-CN" sz="2000" b="1">
                <a:solidFill>
                  <a:srgbClr val="0070C0"/>
                </a:solidFill>
              </a:rPr>
              <a:t>(</a:t>
            </a:r>
            <a:r>
              <a:rPr lang="zh-CN" altLang="en-US" sz="2000" b="1">
                <a:solidFill>
                  <a:srgbClr val="0070C0"/>
                </a:solidFill>
              </a:rPr>
              <a:t>前序</a:t>
            </a:r>
            <a:r>
              <a:rPr lang="en-US" altLang="zh-CN" sz="2000" b="1">
                <a:solidFill>
                  <a:srgbClr val="0070C0"/>
                </a:solidFill>
              </a:rPr>
              <a:t>,</a:t>
            </a:r>
            <a:r>
              <a:rPr lang="zh-CN" altLang="en-US" sz="2000" b="1">
                <a:solidFill>
                  <a:srgbClr val="0070C0"/>
                </a:solidFill>
              </a:rPr>
              <a:t>中序</a:t>
            </a:r>
            <a:r>
              <a:rPr lang="en-US" altLang="zh-CN" sz="2000" b="1">
                <a:solidFill>
                  <a:srgbClr val="0070C0"/>
                </a:solidFill>
              </a:rPr>
              <a:t>,</a:t>
            </a:r>
            <a:r>
              <a:rPr lang="zh-CN" altLang="en-US" sz="2000" b="1">
                <a:solidFill>
                  <a:srgbClr val="0070C0"/>
                </a:solidFill>
              </a:rPr>
              <a:t>后序</a:t>
            </a:r>
            <a:r>
              <a:rPr lang="en-US" altLang="zh-CN" sz="2000" b="1">
                <a:solidFill>
                  <a:srgbClr val="0070C0"/>
                </a:solidFill>
              </a:rPr>
              <a:t>)</a:t>
            </a:r>
            <a:endParaRPr lang="en-US" altLang="zh-CN"/>
          </a:p>
          <a:p>
            <a:endParaRPr lang="en-US" altLang="zh-CN"/>
          </a:p>
          <a:p>
            <a:r>
              <a:rPr lang="en-US" altLang="zh-CN"/>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a:t>要求如下</a:t>
            </a:r>
            <a:r>
              <a:rPr lang="zh-CN" altLang="en-US" sz="1600"/>
              <a:t>：</a:t>
            </a:r>
            <a:endParaRPr lang="en-US" altLang="zh-CN" sz="1600"/>
          </a:p>
          <a:p>
            <a:pPr marL="342900" indent="-342900">
              <a:buAutoNum type="arabicParenR"/>
            </a:pPr>
            <a:r>
              <a:rPr lang="zh-CN" altLang="en-US" sz="1600"/>
              <a:t>前上图的 </a:t>
            </a:r>
            <a:r>
              <a:rPr lang="en-US" altLang="zh-CN" sz="1600"/>
              <a:t>3</a:t>
            </a:r>
            <a:r>
              <a:rPr lang="zh-CN" altLang="en-US" sz="1600"/>
              <a:t>号节点 </a:t>
            </a:r>
            <a:r>
              <a:rPr lang="en-US" altLang="zh-CN" sz="1600"/>
              <a:t>"</a:t>
            </a:r>
            <a:r>
              <a:rPr lang="zh-CN" altLang="en-US" sz="1600"/>
              <a:t>卢俊</a:t>
            </a:r>
            <a:r>
              <a:rPr lang="en-US" altLang="zh-CN" sz="1600"/>
              <a:t>"  , </a:t>
            </a:r>
            <a:r>
              <a:rPr lang="zh-CN" altLang="en-US" sz="1600"/>
              <a:t>增加一个左子节点 </a:t>
            </a:r>
            <a:r>
              <a:rPr lang="en-US" altLang="zh-CN" sz="1600"/>
              <a:t>[5, </a:t>
            </a:r>
            <a:r>
              <a:rPr lang="zh-CN" altLang="en-US" sz="1600"/>
              <a:t>关胜</a:t>
            </a:r>
            <a:r>
              <a:rPr lang="en-US" altLang="zh-CN" sz="1600"/>
              <a:t>]</a:t>
            </a:r>
            <a:endParaRPr lang="en-US" altLang="zh-CN" sz="1600"/>
          </a:p>
          <a:p>
            <a:pPr marL="342900" indent="-342900">
              <a:buAutoNum type="arabicParenR"/>
            </a:pPr>
            <a:r>
              <a:rPr lang="zh-CN" altLang="en-US" sz="1600"/>
              <a:t>使用前序，中序，后序遍历，请写出各自输出的顺序是什么</a:t>
            </a:r>
            <a:r>
              <a:rPr lang="en-US" altLang="zh-CN" sz="1600"/>
              <a:t>?</a:t>
            </a:r>
            <a:endParaRPr lang="en-US" altLang="zh-CN" sz="1600"/>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a:p>
          <a:p>
            <a:pPr algn="l"/>
            <a:r>
              <a:rPr lang="zh-CN" altLang="en-US" sz="1100" baseline="0"/>
              <a:t>宋江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a:p>
          <a:p>
            <a:pPr algn="l"/>
            <a:r>
              <a:rPr lang="zh-CN" altLang="en-US" sz="1100" baseline="0"/>
              <a:t>吴用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leftNode;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rightNode;</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System.</a:t>
            </a:r>
            <a:r>
              <a:rPr lang="en-US" altLang="zh-CN" sz="1000" i="1">
                <a:latin typeface="Arial" panose="020B0604020202020204" pitchFamily="34" charset="0"/>
                <a:cs typeface="Arial" panose="020B0604020202020204" pitchFamily="34" charset="0"/>
              </a:rPr>
              <a:t>out.println(this);//</a:t>
            </a:r>
            <a:r>
              <a:rPr lang="zh-CN" altLang="en-US" sz="1000" i="1">
                <a:latin typeface="Arial" panose="020B0604020202020204" pitchFamily="34" charset="0"/>
                <a:cs typeface="Arial" panose="020B0604020202020204" pitchFamily="34" charset="0"/>
              </a:rPr>
              <a:t>先输出父节点</a:t>
            </a:r>
            <a:endParaRPr lang="zh-CN" altLang="en-US" sz="1000" i="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(this.leftNode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this.leftNode.preOrder();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(this.rightNode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this.rightNode.preOrder();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BinaryTree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root;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setRoot(HeroNode root)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this.root = root;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(root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root.preOrder();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查找指定节点</a:t>
            </a:r>
            <a:endParaRPr lang="en-US" altLang="zh-CN"/>
          </a:p>
          <a:p>
            <a:r>
              <a:rPr lang="zh-CN" altLang="en-US">
                <a:latin typeface="Arial" panose="020B0604020202020204" pitchFamily="34" charset="0"/>
                <a:cs typeface="Arial" panose="020B0604020202020204" pitchFamily="34" charset="0"/>
              </a:rPr>
              <a:t>要求</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请编写前序查找，中序查找和后序查找的方法。</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并分别使用三种查找方式，查找 </a:t>
            </a:r>
            <a:r>
              <a:rPr lang="en-US" altLang="zh-CN">
                <a:latin typeface="Arial" panose="020B0604020202020204" pitchFamily="34" charset="0"/>
                <a:cs typeface="Arial" panose="020B0604020202020204" pitchFamily="34" charset="0"/>
              </a:rPr>
              <a:t>heroNO = 5 </a:t>
            </a:r>
            <a:r>
              <a:rPr lang="zh-CN" altLang="en-US">
                <a:latin typeface="Arial" panose="020B0604020202020204" pitchFamily="34" charset="0"/>
                <a:cs typeface="Arial" panose="020B0604020202020204" pitchFamily="34" charset="0"/>
              </a:rPr>
              <a:t>的节点</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并分析各种查找方式，分别比较了多少次</a:t>
            </a:r>
            <a:endParaRPr lang="en-US" altLang="zh-CN">
              <a:latin typeface="Arial" panose="020B0604020202020204" pitchFamily="34" charset="0"/>
              <a:cs typeface="Arial" panose="020B0604020202020204" pitchFamily="34" charset="0"/>
            </a:endParaRP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前序查找</a:t>
            </a:r>
            <a:endParaRPr lang="en-US" altLang="zh-CN" sz="14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HeroNode preOrderSearch(int no)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 (root != 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root.preOrderSeacher(no);</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else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class HeroNode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前序查找</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public HeroNode preOrderSeacher(int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(this.no ==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this;</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resNode = </a:t>
            </a:r>
            <a:r>
              <a:rPr lang="en-US" altLang="zh-CN" sz="1000" b="1">
                <a:latin typeface="Arial" panose="020B0604020202020204" pitchFamily="34" charset="0"/>
                <a:cs typeface="Arial" panose="020B0604020202020204" pitchFamily="34" charset="0"/>
              </a:rPr>
              <a:t>null;</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到左节点</a:t>
            </a:r>
            <a:r>
              <a:rPr lang="en-US" altLang="zh-CN" sz="1000">
                <a:latin typeface="Arial" panose="020B0604020202020204" pitchFamily="34" charset="0"/>
                <a:cs typeface="Arial" panose="020B0604020202020204" pitchFamily="34" charset="0"/>
              </a:rPr>
              <a:t>(</a:t>
            </a:r>
            <a:r>
              <a:rPr lang="zh-CN" altLang="en-US" sz="1000">
                <a:latin typeface="Arial" panose="020B0604020202020204" pitchFamily="34" charset="0"/>
                <a:cs typeface="Arial" panose="020B0604020202020204" pitchFamily="34" charset="0"/>
              </a:rPr>
              <a:t>子树</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(this.left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this.left.preOrderSeacher(no);</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(resNode != null)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(this.right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this.right.preOrderSeacher(no);</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r>
              <a:rPr lang="en-US" altLang="zh-CN" sz="1000" b="1">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a:latin typeface="Arial" panose="020B0604020202020204" pitchFamily="34" charset="0"/>
                <a:cs typeface="Arial" panose="020B0604020202020204" pitchFamily="34" charset="0"/>
              </a:rPr>
              <a:t>要求</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如果删除的节点是叶子节点，则删除该节点</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如果删除的节点是非叶子节点，则删除该子树</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测试，删除掉 </a:t>
            </a:r>
            <a:r>
              <a:rPr lang="en-US" altLang="zh-CN">
                <a:latin typeface="Arial" panose="020B0604020202020204" pitchFamily="34" charset="0"/>
                <a:cs typeface="Arial" panose="020B0604020202020204" pitchFamily="34" charset="0"/>
              </a:rPr>
              <a:t>5</a:t>
            </a:r>
            <a:r>
              <a:rPr lang="zh-CN" altLang="en-US">
                <a:latin typeface="Arial" panose="020B0604020202020204" pitchFamily="34" charset="0"/>
                <a:cs typeface="Arial" panose="020B0604020202020204" pitchFamily="34" charset="0"/>
              </a:rPr>
              <a:t>号叶子节点</a:t>
            </a:r>
            <a:r>
              <a:rPr lang="en-US" altLang="zh-CN">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和 </a:t>
            </a:r>
            <a:r>
              <a:rPr lang="en-US" altLang="zh-CN">
                <a:latin typeface="Arial" panose="020B0604020202020204" pitchFamily="34" charset="0"/>
                <a:cs typeface="Arial" panose="020B0604020202020204" pitchFamily="34" charset="0"/>
              </a:rPr>
              <a:t>3</a:t>
            </a:r>
            <a:r>
              <a:rPr lang="zh-CN" altLang="en-US">
                <a:latin typeface="Arial" panose="020B0604020202020204" pitchFamily="34" charset="0"/>
                <a:cs typeface="Arial" panose="020B0604020202020204" pitchFamily="34" charset="0"/>
              </a:rPr>
              <a:t>号子树</a:t>
            </a:r>
            <a:r>
              <a:rPr lang="en-US" altLang="zh-CN">
                <a:latin typeface="Arial" panose="020B0604020202020204" pitchFamily="34" charset="0"/>
                <a:cs typeface="Arial" panose="020B0604020202020204" pitchFamily="34" charset="0"/>
              </a:rPr>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a:p>
          <a:p>
            <a:pPr algn="l"/>
            <a:r>
              <a:rPr lang="zh-CN" altLang="en-US" sz="1100" baseline="0"/>
              <a:t>宋江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a:p>
          <a:p>
            <a:pPr algn="l"/>
            <a:r>
              <a:rPr lang="zh-CN" altLang="en-US" sz="1100" baseline="0"/>
              <a:t>吴用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endParaRPr lang="zh-CN" altLang="en-US" sz="1100"/>
          </a:p>
          <a:p>
            <a:r>
              <a:rPr lang="en-US" altLang="zh-CN" sz="1100"/>
              <a:t>    </a:t>
            </a:r>
            <a:r>
              <a:rPr lang="en-US" altLang="zh-CN" sz="1100" b="1"/>
              <a:t>if (this.left!=null &amp;&amp; this.left.no == no) {</a:t>
            </a:r>
            <a:endParaRPr lang="en-US" altLang="zh-CN" sz="1100" b="1"/>
          </a:p>
          <a:p>
            <a:r>
              <a:rPr lang="en-US" altLang="zh-CN" sz="1100"/>
              <a:t>      </a:t>
            </a:r>
            <a:r>
              <a:rPr lang="en-US" altLang="zh-CN" sz="1100" b="1"/>
              <a:t>this.left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a:t>}</a:t>
            </a:r>
            <a:endParaRPr lang="zh-CN" altLang="en-US" sz="1100"/>
          </a:p>
          <a:p>
            <a:r>
              <a:rPr lang="zh-CN" altLang="en-US" sz="1100"/>
              <a:t>    </a:t>
            </a:r>
            <a:r>
              <a:rPr lang="en-US" altLang="zh-CN" sz="1100"/>
              <a:t>//</a:t>
            </a:r>
            <a:r>
              <a:rPr lang="zh-CN" altLang="en-US" sz="1100"/>
              <a:t>判断是否删除的右子节点</a:t>
            </a:r>
            <a:endParaRPr lang="zh-CN" altLang="en-US" sz="1100"/>
          </a:p>
          <a:p>
            <a:r>
              <a:rPr lang="en-US" altLang="zh-CN" sz="1100"/>
              <a:t>    </a:t>
            </a:r>
            <a:r>
              <a:rPr lang="en-US" altLang="zh-CN" sz="1100" b="1"/>
              <a:t>if (this.right!=null &amp;&amp; this.right.no == no) {</a:t>
            </a:r>
            <a:endParaRPr lang="en-US" altLang="zh-CN" sz="1100" b="1"/>
          </a:p>
          <a:p>
            <a:r>
              <a:rPr lang="en-US" altLang="zh-CN" sz="1100"/>
              <a:t>      </a:t>
            </a:r>
            <a:r>
              <a:rPr lang="en-US" altLang="zh-CN" sz="1100" b="1"/>
              <a:t>this.right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a:t>}</a:t>
            </a:r>
            <a:endParaRPr lang="zh-CN" altLang="en-US" sz="1100"/>
          </a:p>
          <a:p>
            <a:r>
              <a:rPr lang="zh-CN" altLang="en-US" sz="1100"/>
              <a:t>    </a:t>
            </a:r>
            <a:r>
              <a:rPr lang="en-US" altLang="zh-CN" sz="1100"/>
              <a:t>//</a:t>
            </a:r>
            <a:r>
              <a:rPr lang="zh-CN" altLang="en-US" sz="1100"/>
              <a:t>递归向左子树查找，并删除</a:t>
            </a:r>
            <a:endParaRPr lang="zh-CN" altLang="en-US" sz="1100"/>
          </a:p>
          <a:p>
            <a:r>
              <a:rPr lang="en-US" altLang="zh-CN" sz="1100"/>
              <a:t>    </a:t>
            </a:r>
            <a:r>
              <a:rPr lang="en-US" altLang="zh-CN" sz="1100" b="1"/>
              <a:t>if (this.left != null) {</a:t>
            </a:r>
            <a:endParaRPr lang="en-US" altLang="zh-CN" sz="1100" b="1"/>
          </a:p>
          <a:p>
            <a:r>
              <a:rPr lang="en-US" altLang="zh-CN" sz="1100"/>
              <a:t>      </a:t>
            </a:r>
            <a:r>
              <a:rPr lang="en-US" altLang="zh-CN" sz="1100" b="1"/>
              <a:t>this.left.delNode(no);</a:t>
            </a:r>
            <a:endParaRPr lang="en-US" altLang="zh-CN" sz="1100" b="1"/>
          </a:p>
          <a:p>
            <a:r>
              <a:rPr lang="zh-CN" altLang="en-US" sz="1100"/>
              <a:t>    </a:t>
            </a:r>
            <a:r>
              <a:rPr lang="en-US" altLang="zh-CN" sz="1100"/>
              <a:t>}</a:t>
            </a:r>
            <a:endParaRPr lang="en-US" altLang="zh-CN" sz="1100"/>
          </a:p>
          <a:p>
            <a:r>
              <a:rPr lang="zh-CN" altLang="en-US" sz="1100"/>
              <a:t>    </a:t>
            </a:r>
            <a:r>
              <a:rPr lang="en-US" altLang="zh-CN" sz="1100"/>
              <a:t>//</a:t>
            </a:r>
            <a:r>
              <a:rPr lang="zh-CN" altLang="en-US" sz="1100"/>
              <a:t>递归向右子树查找，并删除</a:t>
            </a:r>
            <a:endParaRPr lang="zh-CN" altLang="en-US" sz="1100"/>
          </a:p>
          <a:p>
            <a:r>
              <a:rPr lang="en-US" altLang="zh-CN" sz="1100"/>
              <a:t>    </a:t>
            </a:r>
            <a:r>
              <a:rPr lang="en-US" altLang="zh-CN" sz="1100" b="1"/>
              <a:t>if (this.right != null) {</a:t>
            </a:r>
            <a:endParaRPr lang="en-US" altLang="zh-CN" sz="1100" b="1"/>
          </a:p>
          <a:p>
            <a:r>
              <a:rPr lang="en-US" altLang="zh-CN" sz="1100"/>
              <a:t>      </a:t>
            </a:r>
            <a:r>
              <a:rPr lang="en-US" altLang="zh-CN" sz="1100" b="1"/>
              <a:t>this.right.delNode(no);</a:t>
            </a:r>
            <a:endParaRPr lang="en-US" altLang="zh-CN" sz="1100" b="1"/>
          </a:p>
          <a:p>
            <a:r>
              <a:rPr lang="zh-CN" altLang="en-US" sz="1100"/>
              <a:t>    </a:t>
            </a:r>
            <a:r>
              <a:rPr lang="en-US" altLang="zh-CN" sz="1100"/>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anose="020B0604020202020204" pitchFamily="34" charset="0"/>
                <a:cs typeface="Arial" panose="020B0604020202020204" pitchFamily="34" charset="0"/>
              </a:rPr>
              <a:t>public void delNode(int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如果刚好删除就是</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就相当于清空该二叉树</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(root.getNo() ==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 = </a:t>
            </a:r>
            <a:r>
              <a:rPr lang="en-US" altLang="zh-CN" sz="1100" b="1">
                <a:latin typeface="Arial" panose="020B0604020202020204" pitchFamily="34" charset="0"/>
                <a:cs typeface="Arial" panose="020B0604020202020204" pitchFamily="34" charset="0"/>
              </a:rPr>
              <a:t>null;</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root.delNode(no);</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b="1">
                <a:latin typeface="Arial" panose="020B0604020202020204" pitchFamily="34" charset="0"/>
                <a:cs typeface="Arial" panose="020B0604020202020204" pitchFamily="34" charset="0"/>
              </a:rPr>
              <a:t>思考</a:t>
            </a:r>
            <a:r>
              <a:rPr lang="zh-CN" altLang="en-US">
                <a:latin typeface="Arial" panose="020B0604020202020204" pitchFamily="34" charset="0"/>
                <a:cs typeface="Arial" panose="020B0604020202020204" pitchFamily="34" charset="0"/>
              </a:rPr>
              <a:t>题</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课后练习</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如果</a:t>
            </a:r>
            <a:r>
              <a:rPr lang="zh-CN" altLang="en-US">
                <a:ea typeface="宋体" panose="02010600030101010101" pitchFamily="2" charset="-122"/>
              </a:rPr>
              <a:t>要删除的节点是非叶子节点，现在我们不希望将该非叶子节点为根节点的子树删除，</a:t>
            </a:r>
            <a:r>
              <a:rPr lang="zh-CN" altLang="en-US" b="1">
                <a:ea typeface="宋体" panose="02010600030101010101" pitchFamily="2" charset="-122"/>
              </a:rPr>
              <a:t>需要指定规则</a:t>
            </a:r>
            <a:r>
              <a:rPr lang="en-US" altLang="zh-CN" b="1">
                <a:ea typeface="宋体" panose="02010600030101010101" pitchFamily="2" charset="-122"/>
              </a:rPr>
              <a:t>, </a:t>
            </a:r>
            <a:r>
              <a:rPr lang="zh-CN" altLang="en-US" b="1">
                <a:ea typeface="宋体" panose="02010600030101010101" pitchFamily="2" charset="-122"/>
              </a:rPr>
              <a:t>假如规定如下</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a:ea typeface="宋体" panose="02010600030101010101" pitchFamily="2" charset="-122"/>
              </a:rPr>
              <a:t>A</a:t>
            </a:r>
            <a:r>
              <a:rPr lang="zh-CN" altLang="en-US">
                <a:ea typeface="宋体" panose="02010600030101010101" pitchFamily="2" charset="-122"/>
              </a:rPr>
              <a:t>只有一个子节点</a:t>
            </a:r>
            <a:r>
              <a:rPr lang="en-US" altLang="zh-CN">
                <a:ea typeface="宋体" panose="02010600030101010101" pitchFamily="2" charset="-122"/>
              </a:rPr>
              <a:t>B</a:t>
            </a:r>
            <a:r>
              <a:rPr lang="zh-CN" altLang="en-US">
                <a:ea typeface="宋体" panose="02010600030101010101" pitchFamily="2" charset="-122"/>
              </a:rPr>
              <a:t>，则子节点</a:t>
            </a:r>
            <a:r>
              <a:rPr lang="en-US" altLang="zh-CN">
                <a:ea typeface="宋体" panose="02010600030101010101" pitchFamily="2" charset="-122"/>
              </a:rPr>
              <a:t>B</a:t>
            </a:r>
            <a:r>
              <a:rPr lang="zh-CN" altLang="en-US">
                <a:ea typeface="宋体" panose="02010600030101010101" pitchFamily="2" charset="-122"/>
              </a:rPr>
              <a:t>替代节点</a:t>
            </a:r>
            <a:r>
              <a:rPr lang="en-US" altLang="zh-CN">
                <a:ea typeface="宋体" panose="02010600030101010101" pitchFamily="2" charset="-122"/>
              </a:rPr>
              <a:t>A</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a:ea typeface="宋体" panose="02010600030101010101" pitchFamily="2" charset="-122"/>
              </a:rPr>
              <a:t>A</a:t>
            </a:r>
            <a:r>
              <a:rPr lang="zh-CN" altLang="en-US">
                <a:ea typeface="宋体" panose="02010600030101010101" pitchFamily="2" charset="-122"/>
              </a:rPr>
              <a:t>有左子节点</a:t>
            </a:r>
            <a:r>
              <a:rPr lang="en-US" altLang="zh-CN">
                <a:ea typeface="宋体" panose="02010600030101010101" pitchFamily="2" charset="-122"/>
              </a:rPr>
              <a:t>B</a:t>
            </a:r>
            <a:r>
              <a:rPr lang="zh-CN" altLang="en-US">
                <a:ea typeface="宋体" panose="02010600030101010101" pitchFamily="2" charset="-122"/>
              </a:rPr>
              <a:t>和右子节点</a:t>
            </a:r>
            <a:r>
              <a:rPr lang="en-US" altLang="zh-CN">
                <a:ea typeface="宋体" panose="02010600030101010101" pitchFamily="2" charset="-122"/>
              </a:rPr>
              <a:t>C</a:t>
            </a:r>
            <a:r>
              <a:rPr lang="zh-CN" altLang="en-US">
                <a:ea typeface="宋体" panose="02010600030101010101" pitchFamily="2" charset="-122"/>
              </a:rPr>
              <a:t>，则让左子节点</a:t>
            </a:r>
            <a:r>
              <a:rPr lang="en-US" altLang="zh-CN">
                <a:ea typeface="宋体" panose="02010600030101010101" pitchFamily="2" charset="-122"/>
              </a:rPr>
              <a:t>B</a:t>
            </a:r>
            <a:r>
              <a:rPr lang="zh-CN" altLang="en-US">
                <a:ea typeface="宋体" panose="02010600030101010101" pitchFamily="2" charset="-122"/>
              </a:rPr>
              <a:t>替代节点</a:t>
            </a:r>
            <a:r>
              <a:rPr lang="en-US" altLang="zh-CN">
                <a:ea typeface="宋体" panose="02010600030101010101" pitchFamily="2" charset="-122"/>
              </a:rPr>
              <a:t>A</a:t>
            </a:r>
            <a:r>
              <a:rPr lang="zh-CN" altLang="en-US">
                <a:ea typeface="宋体" panose="02010600030101010101" pitchFamily="2" charset="-122"/>
              </a:rPr>
              <a:t>。</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请大家思考，如何完成该删除功能</a:t>
            </a:r>
            <a:r>
              <a:rPr lang="en-US" altLang="zh-CN">
                <a:ea typeface="宋体" panose="02010600030101010101" pitchFamily="2" charset="-122"/>
              </a:rPr>
              <a:t>, </a:t>
            </a:r>
            <a:r>
              <a:rPr lang="zh-CN" altLang="en-US">
                <a:ea typeface="宋体" panose="02010600030101010101" pitchFamily="2" charset="-122"/>
              </a:rPr>
              <a:t>老师给出提示</a:t>
            </a:r>
            <a:r>
              <a:rPr lang="en-US" altLang="zh-CN">
                <a:ea typeface="宋体" panose="02010600030101010101" pitchFamily="2" charset="-122"/>
              </a:rPr>
              <a:t>.(</a:t>
            </a:r>
            <a:r>
              <a:rPr lang="zh-CN" altLang="en-US" b="1">
                <a:ea typeface="宋体" panose="02010600030101010101" pitchFamily="2" charset="-122"/>
              </a:rPr>
              <a:t>课后练习</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后面在讲解 二叉排序树时，在给大家讲解具体的删除方法</a:t>
            </a:r>
            <a:endParaRPr lang="en-US" altLang="zh-CN"/>
          </a:p>
          <a:p>
            <a:endParaRPr lang="en-US" altLang="zh-CN"/>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a:p>
          <a:p>
            <a:pPr algn="l"/>
            <a:r>
              <a:rPr lang="zh-CN" altLang="en-US" sz="1100" baseline="0"/>
              <a:t>宋江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a:p>
          <a:p>
            <a:pPr algn="l"/>
            <a:r>
              <a:rPr lang="zh-CN" altLang="en-US" sz="1100" baseline="0"/>
              <a:t>吴用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pPr marL="285750" indent="-285750">
              <a:buFont typeface="Wingdings" panose="05000000000000000000" pitchFamily="2" charset="2"/>
              <a:buChar char="Ø"/>
            </a:pPr>
            <a:r>
              <a:rPr lang="zh-CN" altLang="en-US"/>
              <a:t>基本说明</a:t>
            </a:r>
            <a:endParaRPr lang="en-US" altLang="zh-CN"/>
          </a:p>
          <a:p>
            <a:r>
              <a:rPr lang="zh-CN" altLang="en-US"/>
              <a:t>从数据存储来看，</a:t>
            </a:r>
            <a:r>
              <a:rPr lang="zh-CN" altLang="en-US" b="1"/>
              <a:t>数组存储方式</a:t>
            </a:r>
            <a:r>
              <a:rPr lang="zh-CN" altLang="en-US"/>
              <a:t>和</a:t>
            </a:r>
            <a:r>
              <a:rPr lang="zh-CN" altLang="en-US" b="1"/>
              <a:t>树</a:t>
            </a:r>
            <a:endParaRPr lang="en-US" altLang="zh-CN" b="1"/>
          </a:p>
          <a:p>
            <a:r>
              <a:rPr lang="zh-CN" altLang="en-US" b="1"/>
              <a:t>的存储方式</a:t>
            </a:r>
            <a:r>
              <a:rPr lang="zh-CN" altLang="en-US"/>
              <a:t>可以相互转换，即数组可</a:t>
            </a:r>
            <a:endParaRPr lang="en-US" altLang="zh-CN"/>
          </a:p>
          <a:p>
            <a:r>
              <a:rPr lang="zh-CN" altLang="en-US"/>
              <a:t>以转换成树，树也可以转换成数组，</a:t>
            </a:r>
            <a:endParaRPr lang="en-US" altLang="zh-CN"/>
          </a:p>
          <a:p>
            <a:r>
              <a:rPr lang="zh-CN" altLang="en-US"/>
              <a:t>看右面的示意图。</a:t>
            </a:r>
            <a:endParaRPr lang="en-US" altLang="zh-CN"/>
          </a:p>
          <a:p>
            <a:endParaRPr lang="en-US" altLang="zh-CN"/>
          </a:p>
          <a:p>
            <a:r>
              <a:rPr lang="zh-CN" altLang="en-US"/>
              <a:t>要求</a:t>
            </a:r>
            <a:r>
              <a:rPr lang="en-US" altLang="zh-CN"/>
              <a:t>:</a:t>
            </a:r>
            <a:endParaRPr lang="en-US" altLang="zh-CN"/>
          </a:p>
          <a:p>
            <a:pPr marL="342900" indent="-342900">
              <a:buAutoNum type="arabicParenR"/>
            </a:pPr>
            <a:r>
              <a:rPr lang="zh-CN" altLang="en-US"/>
              <a:t>右图的二叉树的结点，要求以数组</a:t>
            </a:r>
            <a:br>
              <a:rPr lang="en-US" altLang="zh-CN"/>
            </a:br>
            <a:r>
              <a:rPr lang="zh-CN" altLang="en-US"/>
              <a:t>的方式来存放 </a:t>
            </a:r>
            <a:r>
              <a:rPr lang="en-US" altLang="zh-CN"/>
              <a:t>arr : [1, 2, 3, 4, 5, 6, 6]</a:t>
            </a:r>
            <a:endParaRPr lang="en-US" altLang="zh-CN"/>
          </a:p>
          <a:p>
            <a:pPr marL="342900" indent="-342900">
              <a:buAutoNum type="arabicParenR" startAt="2"/>
            </a:pPr>
            <a:r>
              <a:rPr lang="zh-CN" altLang="en-US"/>
              <a:t>要求在遍历数组 </a:t>
            </a:r>
            <a:r>
              <a:rPr lang="en-US" altLang="zh-CN"/>
              <a:t>arr</a:t>
            </a:r>
            <a:r>
              <a:rPr lang="zh-CN" altLang="en-US"/>
              <a:t>时，仍然可以以</a:t>
            </a:r>
            <a:br>
              <a:rPr lang="en-US" altLang="zh-CN"/>
            </a:br>
            <a:r>
              <a:rPr lang="zh-CN" altLang="en-US" b="1"/>
              <a:t>前序遍历</a:t>
            </a:r>
            <a:r>
              <a:rPr lang="zh-CN" altLang="en-US"/>
              <a:t>，</a:t>
            </a:r>
            <a:r>
              <a:rPr lang="zh-CN" altLang="en-US" b="1"/>
              <a:t>中序遍历</a:t>
            </a:r>
            <a:r>
              <a:rPr lang="zh-CN" altLang="en-US"/>
              <a:t>和</a:t>
            </a:r>
            <a:r>
              <a:rPr lang="zh-CN" altLang="en-US" b="1"/>
              <a:t>后序遍历</a:t>
            </a:r>
            <a:r>
              <a:rPr lang="zh-CN" altLang="en-US"/>
              <a:t>的</a:t>
            </a:r>
            <a:br>
              <a:rPr lang="en-US" altLang="zh-CN"/>
            </a:br>
            <a:r>
              <a:rPr lang="zh-CN" altLang="en-US"/>
              <a:t>方式完成结点的遍历</a:t>
            </a:r>
            <a:endParaRPr lang="en-US" altLang="zh-CN"/>
          </a:p>
          <a:p>
            <a:endParaRPr lang="en-US" altLang="zh-CN"/>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11" name="包装程序外壳对象" showAsIcon="1" r:id="rId2" imgW="609600" imgH="523875" progId="Package">
                  <p:embed/>
                </p:oleObj>
              </mc:Choice>
              <mc:Fallback>
                <p:oleObj name="包装程序外壳对象" showAsIcon="1" r:id="rId2" imgW="609600" imgH="523875" progId="Package">
                  <p:embed/>
                  <p:pic>
                    <p:nvPicPr>
                      <p:cNvPr id="0" name="图片 25810"/>
                      <p:cNvPicPr/>
                      <p:nvPr/>
                    </p:nvPicPr>
                    <p:blipFill>
                      <a:blip r:embed="rId3"/>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看几个实际编程中遇到的问题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70C0"/>
                </a:solidFill>
                <a:ea typeface="华文新魏" panose="02010800040101010101" pitchFamily="2" charset="-122"/>
              </a:rPr>
              <a:t>约瑟夫</a:t>
            </a:r>
            <a:r>
              <a:rPr lang="en-US" altLang="zh-CN" b="1">
                <a:solidFill>
                  <a:srgbClr val="0070C0"/>
                </a:solidFill>
                <a:ea typeface="华文新魏" panose="02010800040101010101" pitchFamily="2" charset="-122"/>
              </a:rPr>
              <a:t>(</a:t>
            </a:r>
            <a:r>
              <a:rPr lang="en-US" altLang="zh-CN" b="1">
                <a:solidFill>
                  <a:srgbClr val="0070C0"/>
                </a:solidFill>
                <a:latin typeface="Times New Roman" panose="02020603050405020304" pitchFamily="18" charset="0"/>
                <a:cs typeface="Times New Roman" panose="02020603050405020304" pitchFamily="18" charset="0"/>
              </a:rPr>
              <a:t>Josephu)</a:t>
            </a:r>
            <a:r>
              <a:rPr lang="zh-CN" altLang="en-US" b="1">
                <a:solidFill>
                  <a:srgbClr val="0070C0"/>
                </a:solidFill>
                <a:ea typeface="华文新魏" panose="02010800040101010101" pitchFamily="2" charset="-122"/>
              </a:rPr>
              <a:t>问题</a:t>
            </a:r>
            <a:r>
              <a:rPr lang="en-US" altLang="zh-CN" b="1">
                <a:solidFill>
                  <a:srgbClr val="0070C0"/>
                </a:solidFill>
                <a:ea typeface="华文新魏" panose="02010800040101010101" pitchFamily="2" charset="-122"/>
              </a:rPr>
              <a:t>(</a:t>
            </a:r>
            <a:r>
              <a:rPr lang="zh-CN" altLang="en-US" b="1">
                <a:solidFill>
                  <a:srgbClr val="0070C0"/>
                </a:solidFill>
                <a:ea typeface="华文新魏" panose="02010800040101010101" pitchFamily="2" charset="-122"/>
              </a:rPr>
              <a:t>丢手帕问题</a:t>
            </a:r>
            <a:r>
              <a:rPr lang="en-US" altLang="zh-CN" b="1">
                <a:solidFill>
                  <a:srgbClr val="0070C0"/>
                </a:solidFill>
                <a:ea typeface="华文新魏" panose="02010800040101010101" pitchFamily="2" charset="-122"/>
              </a:rPr>
              <a:t>)</a:t>
            </a:r>
            <a:endParaRPr lang="en-US" altLang="zh-CN" b="1">
              <a:solidFill>
                <a:srgbClr val="0070C0"/>
              </a:solidFill>
              <a:ea typeface="华文新魏" panose="02010800040101010101" pitchFamily="2" charset="-122"/>
            </a:endParaRPr>
          </a:p>
          <a:p>
            <a:pPr eaLnBrk="1" hangingPunct="1"/>
            <a:endParaRPr lang="zh-CN" altLang="en-US" sz="160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en-US" altLang="zh-CN" sz="160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问题为：设编号为</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2</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宋体" panose="02010600030101010101" pitchFamily="2" charset="-122"/>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 n</a:t>
            </a:r>
            <a:r>
              <a:rPr lang="zh-CN" altLang="en-US" sz="1600">
                <a:solidFill>
                  <a:srgbClr val="000000"/>
                </a:solidFill>
                <a:latin typeface="Times New Roman" panose="02020603050405020304" pitchFamily="18" charset="0"/>
                <a:cs typeface="Times New Roman" panose="02020603050405020304" pitchFamily="18" charset="0"/>
              </a:rPr>
              <a:t>的</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个人围坐一圈，约定编号为</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1&lt;=k&lt;=n</a:t>
            </a:r>
            <a:r>
              <a:rPr lang="zh-CN" altLang="en-US" sz="1600">
                <a:solidFill>
                  <a:srgbClr val="000000"/>
                </a:solidFill>
                <a:latin typeface="Times New Roman" panose="02020603050405020304" pitchFamily="18" charset="0"/>
                <a:cs typeface="Times New Roman" panose="02020603050405020304" pitchFamily="18" charset="0"/>
              </a:rPr>
              <a:t>）的人从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 </a:t>
            </a:r>
            <a:r>
              <a:rPr lang="zh-CN" altLang="en-US" sz="1600">
                <a:solidFill>
                  <a:srgbClr val="000000"/>
                </a:solidFill>
                <a:latin typeface="Times New Roman" panose="02020603050405020304" pitchFamily="18" charset="0"/>
                <a:cs typeface="Times New Roman" panose="02020603050405020304" pitchFamily="18" charset="0"/>
              </a:rPr>
              <a:t>的那个人出列，它的下一位又从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的那个人又出列，依次类推，直到所有人出列为止，由此产生一个出队编号的序列。</a:t>
            </a:r>
            <a:endParaRPr lang="en-US" altLang="zh-CN" sz="160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endParaRPr lang="en-US" altLang="zh-CN" sz="1600" b="1">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zh-CN" altLang="en-US" sz="1600" b="1">
                <a:solidFill>
                  <a:srgbClr val="000000"/>
                </a:solidFill>
                <a:latin typeface="Times New Roman" panose="02020603050405020304" pitchFamily="18" charset="0"/>
                <a:cs typeface="Times New Roman" panose="02020603050405020304" pitchFamily="18" charset="0"/>
              </a:rPr>
              <a:t>提示：</a:t>
            </a:r>
            <a:r>
              <a:rPr lang="zh-CN" altLang="en-US" sz="1600">
                <a:solidFill>
                  <a:srgbClr val="000000"/>
                </a:solidFill>
                <a:latin typeface="Times New Roman" panose="02020603050405020304" pitchFamily="18" charset="0"/>
                <a:cs typeface="Times New Roman" panose="02020603050405020304" pitchFamily="18" charset="0"/>
              </a:rPr>
              <a:t>用一个不带头结点的循环链表来处理</a:t>
            </a:r>
            <a:r>
              <a:rPr lang="en-US" altLang="zh-CN" sz="160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问题：先构成一个有</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个结点的单循环链表（</a:t>
            </a:r>
            <a:r>
              <a:rPr lang="zh-CN" altLang="en-US" sz="1600" b="1">
                <a:solidFill>
                  <a:srgbClr val="000000"/>
                </a:solidFill>
                <a:latin typeface="Times New Roman" panose="02020603050405020304" pitchFamily="18" charset="0"/>
                <a:cs typeface="Times New Roman" panose="02020603050405020304" pitchFamily="18" charset="0"/>
              </a:rPr>
              <a:t>单向环形链表</a:t>
            </a:r>
            <a:r>
              <a:rPr lang="zh-CN" altLang="en-US" sz="1600">
                <a:solidFill>
                  <a:srgbClr val="000000"/>
                </a:solidFill>
                <a:latin typeface="Times New Roman" panose="02020603050405020304" pitchFamily="18" charset="0"/>
                <a:cs typeface="Times New Roman" panose="02020603050405020304" pitchFamily="18" charset="0"/>
              </a:rPr>
              <a:t>），然后由</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结点起从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开始计数，计到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时，对应结点从链表中删除，然后再从被删除结点的下一个结点又从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开始计数，直到最后一个结点从链表中删除算法结束。</a:t>
            </a:r>
            <a:endParaRPr lang="zh-CN" altLang="en-US" sz="1600">
              <a:solidFill>
                <a:srgbClr val="000000"/>
              </a:solidFill>
              <a:latin typeface="Times New Roman" panose="02020603050405020304" pitchFamily="18" charset="0"/>
              <a:cs typeface="Times New Roman" panose="02020603050405020304" pitchFamily="18" charset="0"/>
            </a:endParaRPr>
          </a:p>
        </p:txBody>
      </p:sp>
      <p:pic>
        <p:nvPicPr>
          <p:cNvPr id="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endParaRPr lang="en-US" altLang="zh-CN"/>
          </a:p>
          <a:p>
            <a:pPr marL="285750" indent="-285750">
              <a:buFont typeface="Wingdings" panose="05000000000000000000" pitchFamily="2" charset="2"/>
              <a:buChar char="Ø"/>
            </a:pPr>
            <a:r>
              <a:rPr lang="zh-CN" altLang="en-US"/>
              <a:t>顺序存储二叉树的</a:t>
            </a:r>
            <a:r>
              <a:rPr lang="zh-CN" altLang="en-US" b="1"/>
              <a:t>特点</a:t>
            </a:r>
            <a:r>
              <a:rPr lang="en-US" altLang="zh-CN"/>
              <a:t>:</a:t>
            </a:r>
            <a:endParaRPr lang="en-US" altLang="zh-CN"/>
          </a:p>
          <a:p>
            <a:endParaRPr lang="en-US" altLang="zh-CN"/>
          </a:p>
          <a:p>
            <a:pPr marL="342900" indent="-342900">
              <a:buAutoNum type="arabicParenR"/>
            </a:pPr>
            <a:r>
              <a:rPr lang="zh-CN" altLang="en-US"/>
              <a:t>顺序二叉树通常只考虑完全二叉树</a:t>
            </a:r>
            <a:endParaRPr lang="en-US" altLang="zh-CN"/>
          </a:p>
          <a:p>
            <a:pPr marL="342900" indent="-342900">
              <a:buAutoNum type="arabicParenR"/>
            </a:pPr>
            <a:r>
              <a:rPr lang="zh-CN" altLang="en-US"/>
              <a:t>第</a:t>
            </a:r>
            <a:r>
              <a:rPr lang="en-US" altLang="zh-CN"/>
              <a:t>n</a:t>
            </a:r>
            <a:r>
              <a:rPr lang="zh-CN" altLang="en-US"/>
              <a:t>个元素的左子节点为  </a:t>
            </a:r>
            <a:r>
              <a:rPr lang="en-US" altLang="zh-CN"/>
              <a:t>2 * n + 1 </a:t>
            </a:r>
            <a:endParaRPr lang="en-US" altLang="zh-CN"/>
          </a:p>
          <a:p>
            <a:pPr marL="342900" indent="-342900">
              <a:buAutoNum type="arabicParenR"/>
            </a:pPr>
            <a:r>
              <a:rPr lang="zh-CN" altLang="en-US"/>
              <a:t>第</a:t>
            </a:r>
            <a:r>
              <a:rPr lang="en-US" altLang="zh-CN"/>
              <a:t>n</a:t>
            </a:r>
            <a:r>
              <a:rPr lang="zh-CN" altLang="en-US"/>
              <a:t>个元素的右子节点为  </a:t>
            </a:r>
            <a:r>
              <a:rPr lang="en-US" altLang="zh-CN"/>
              <a:t>2 * n + 2</a:t>
            </a:r>
            <a:endParaRPr lang="en-US" altLang="zh-CN"/>
          </a:p>
          <a:p>
            <a:pPr marL="342900" indent="-342900">
              <a:buAutoNum type="arabicParenR"/>
            </a:pPr>
            <a:r>
              <a:rPr lang="zh-CN" altLang="en-US"/>
              <a:t>第</a:t>
            </a:r>
            <a:r>
              <a:rPr lang="en-US" altLang="zh-CN"/>
              <a:t>n</a:t>
            </a:r>
            <a:r>
              <a:rPr lang="zh-CN" altLang="en-US"/>
              <a:t>个元素的父节点为  </a:t>
            </a:r>
            <a:r>
              <a:rPr lang="en-US" altLang="zh-CN"/>
              <a:t>(n-1) / 2</a:t>
            </a:r>
            <a:endParaRPr lang="en-US" altLang="zh-CN"/>
          </a:p>
          <a:p>
            <a:pPr marL="342900" indent="-342900">
              <a:buAutoNum type="arabicParenR"/>
            </a:pPr>
            <a:endParaRPr lang="en-US" altLang="zh-CN"/>
          </a:p>
          <a:p>
            <a:pPr marL="342900" indent="-342900">
              <a:buAutoNum type="arabicParenR"/>
            </a:pPr>
            <a:r>
              <a:rPr lang="en-US" altLang="zh-CN"/>
              <a:t>n : </a:t>
            </a:r>
            <a:r>
              <a:rPr lang="zh-CN" altLang="en-US"/>
              <a:t>表示二叉树中的第几个元素</a:t>
            </a:r>
            <a:r>
              <a:rPr lang="en-US" altLang="zh-CN"/>
              <a:t>(</a:t>
            </a:r>
            <a:r>
              <a:rPr lang="zh-CN" altLang="en-US"/>
              <a:t>按</a:t>
            </a:r>
            <a:r>
              <a:rPr lang="en-US" altLang="zh-CN"/>
              <a:t>0</a:t>
            </a:r>
            <a:r>
              <a:rPr lang="zh-CN" altLang="en-US"/>
              <a:t>开始编号</a:t>
            </a:r>
            <a:br>
              <a:rPr lang="en-US" altLang="zh-CN"/>
            </a:br>
            <a:r>
              <a:rPr lang="zh-CN" altLang="en-US"/>
              <a:t>如图所示</a:t>
            </a:r>
            <a:r>
              <a:rPr lang="en-US" altLang="zh-CN"/>
              <a:t>)</a:t>
            </a:r>
            <a:endParaRPr lang="en-US" altLang="zh-CN"/>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4" name="包装程序外壳对象" showAsIcon="1" r:id="rId2" imgW="609600" imgH="523875" progId="Package">
                  <p:embed/>
                </p:oleObj>
              </mc:Choice>
              <mc:Fallback>
                <p:oleObj name="包装程序外壳对象" showAsIcon="1" r:id="rId2" imgW="609600" imgH="523875" progId="Package">
                  <p:embed/>
                  <p:pic>
                    <p:nvPicPr>
                      <p:cNvPr id="0" name="图片 26833"/>
                      <p:cNvPicPr/>
                      <p:nvPr/>
                    </p:nvPicPr>
                    <p:blipFill>
                      <a:blip r:embed="rId3"/>
                      <a:stretch>
                        <a:fillRect/>
                      </a:stretch>
                    </p:blipFill>
                    <p:spPr>
                      <a:xfrm>
                        <a:off x="8674035" y="4172260"/>
                        <a:ext cx="620611" cy="534680"/>
                      </a:xfrm>
                      <a:prstGeom prst="rect">
                        <a:avLst/>
                      </a:prstGeom>
                    </p:spPr>
                  </p:pic>
                </p:oleObj>
              </mc:Fallback>
            </mc:AlternateContent>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顺序存储二叉树遍历</a:t>
            </a:r>
            <a:endParaRPr lang="en-US" altLang="zh-CN"/>
          </a:p>
          <a:p>
            <a:endParaRPr lang="en-US" altLang="zh-CN"/>
          </a:p>
          <a:p>
            <a:r>
              <a:rPr lang="zh-CN" altLang="en-US"/>
              <a:t>需求</a:t>
            </a:r>
            <a:r>
              <a:rPr lang="en-US" altLang="zh-CN"/>
              <a:t>: </a:t>
            </a:r>
            <a:r>
              <a:rPr lang="zh-CN" altLang="en-US"/>
              <a:t>给你一个数组 </a:t>
            </a:r>
            <a:r>
              <a:rPr lang="en-US" altLang="zh-CN" i="1"/>
              <a:t>{</a:t>
            </a:r>
            <a:r>
              <a:rPr lang="en-US" altLang="zh-CN"/>
              <a:t>1,2,3,4,5,6,7}</a:t>
            </a:r>
            <a:r>
              <a:rPr lang="zh-CN" altLang="en-US"/>
              <a:t>，要求以二叉树前序遍历的方式进行遍历。 前序遍历的结果应当为 </a:t>
            </a:r>
            <a:r>
              <a:rPr lang="en-US" altLang="zh-CN"/>
              <a:t>1,2,4,5,3,6,7</a:t>
            </a:r>
            <a:endParaRPr lang="en-US" altLang="zh-CN"/>
          </a:p>
          <a:p>
            <a:endParaRPr lang="en-US" altLang="zh-CN"/>
          </a:p>
          <a:p>
            <a:endParaRPr lang="en-US" altLang="zh-CN"/>
          </a:p>
          <a:p>
            <a:endParaRPr lang="en-US" altLang="zh-CN"/>
          </a:p>
          <a:p>
            <a:endParaRPr lang="en-US" altLang="zh-CN"/>
          </a:p>
          <a:p>
            <a:r>
              <a:rPr lang="zh-CN" altLang="en-US"/>
              <a:t>课后练习：请同学们完</a:t>
            </a:r>
            <a:br>
              <a:rPr lang="en-US" altLang="zh-CN"/>
            </a:br>
            <a:r>
              <a:rPr lang="zh-CN" altLang="en-US"/>
              <a:t>成对数组以二叉树中序，</a:t>
            </a:r>
            <a:br>
              <a:rPr lang="en-US" altLang="zh-CN"/>
            </a:br>
            <a:r>
              <a:rPr lang="zh-CN" altLang="en-US"/>
              <a:t>后序遍历方式的代码</a:t>
            </a:r>
            <a:r>
              <a:rPr lang="en-US" altLang="zh-CN"/>
              <a:t>.</a:t>
            </a:r>
            <a:endParaRPr lang="en-US" altLang="zh-CN"/>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class ArrayBinaryTree {</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private int[] arr;</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ArrayBinaryTree(int[] arr)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this.arr = arr;}</a:t>
            </a:r>
            <a:endParaRPr lang="zh-CN" altLang="en-US"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this.preOrder(0);}</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preOrder(int index)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(arr == null || arr.length == 0)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t>
            </a:r>
            <a:r>
              <a:rPr lang="zh-CN" altLang="en-US" sz="1100" b="1" i="1">
                <a:latin typeface="Arial" panose="020B0604020202020204" pitchFamily="34" charset="0"/>
                <a:cs typeface="Arial" panose="020B0604020202020204" pitchFamily="34" charset="0"/>
              </a:rPr>
              <a:t>数组为空，不能按照二叉树前序遍历</a:t>
            </a:r>
            <a:r>
              <a:rPr lang="en-US" altLang="zh-CN" sz="1100" b="1" i="1">
                <a:latin typeface="Arial" panose="020B0604020202020204" pitchFamily="34" charset="0"/>
                <a:cs typeface="Arial" panose="020B0604020202020204" pitchFamily="34" charset="0"/>
              </a:rPr>
              <a:t>");</a:t>
            </a:r>
            <a:endParaRPr lang="en-US" altLang="zh-CN" sz="1100" b="1" i="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out.println(arr[index]);</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+ 1)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+ 1);</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+ 2)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+ 2);</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a:solidFill>
                  <a:srgbClr val="0070C0"/>
                </a:solidFill>
              </a:rPr>
              <a:t>顺序存储二叉树应用实例</a:t>
            </a:r>
            <a:endParaRPr lang="en-US" altLang="zh-CN"/>
          </a:p>
          <a:p>
            <a:endParaRPr lang="en-US" altLang="zh-CN"/>
          </a:p>
          <a:p>
            <a:r>
              <a:rPr lang="zh-CN" altLang="en-US"/>
              <a:t>八大排序算法中的</a:t>
            </a:r>
            <a:r>
              <a:rPr lang="zh-CN" altLang="en-US" b="1"/>
              <a:t>堆排序</a:t>
            </a:r>
            <a:r>
              <a:rPr lang="zh-CN" altLang="en-US"/>
              <a:t>，就会使用到顺序存储二叉树， 关于堆排序，我们放在</a:t>
            </a:r>
            <a:r>
              <a:rPr lang="en-US" altLang="zh-CN"/>
              <a:t>&lt;&lt;</a:t>
            </a:r>
            <a:r>
              <a:rPr lang="zh-CN" altLang="en-US"/>
              <a:t>树结构实际应用</a:t>
            </a:r>
            <a:r>
              <a:rPr lang="en-US" altLang="zh-CN"/>
              <a:t>&gt;&gt; </a:t>
            </a:r>
            <a:r>
              <a:rPr lang="zh-CN" altLang="en-US"/>
              <a:t>章节讲解。</a:t>
            </a:r>
            <a:endParaRPr lang="en-US" altLang="zh-CN"/>
          </a:p>
          <a:p>
            <a:endParaRPr lang="en-US" altLang="zh-CN"/>
          </a:p>
          <a:p>
            <a:endParaRPr lang="en-US" altLang="zh-CN"/>
          </a:p>
          <a:p>
            <a:endParaRPr lang="en-US" altLang="zh-CN"/>
          </a:p>
          <a:p>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先看一个问题</a:t>
            </a:r>
            <a:endParaRPr lang="en-US" altLang="zh-CN"/>
          </a:p>
          <a:p>
            <a:endParaRPr lang="en-US" altLang="zh-CN"/>
          </a:p>
          <a:p>
            <a:r>
              <a:rPr lang="zh-CN" altLang="en-US"/>
              <a:t>将数列 </a:t>
            </a:r>
            <a:r>
              <a:rPr lang="en-US" altLang="zh-CN"/>
              <a:t>{1, 3, 6, 8, 10, 14  } </a:t>
            </a:r>
            <a:r>
              <a:rPr lang="zh-CN" altLang="en-US"/>
              <a:t>构建成一颗二叉树</a:t>
            </a:r>
            <a:r>
              <a:rPr lang="en-US" altLang="zh-CN"/>
              <a:t>.  n+1=7</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a:t>问题分析</a:t>
            </a:r>
            <a:r>
              <a:rPr lang="en-US" altLang="zh-CN" sz="1400"/>
              <a:t>: </a:t>
            </a:r>
            <a:endParaRPr lang="en-US" altLang="zh-CN" sz="1400"/>
          </a:p>
          <a:p>
            <a:pPr marL="342900" indent="-342900">
              <a:buAutoNum type="arabicParenR"/>
            </a:pPr>
            <a:r>
              <a:rPr lang="zh-CN" altLang="en-US" sz="1400"/>
              <a:t>当我们对上面的二叉树进行中序遍历时，数列为 </a:t>
            </a:r>
            <a:r>
              <a:rPr lang="en-US" altLang="zh-CN" sz="1400"/>
              <a:t>{8, 3, 10, 1, 6, 14 }</a:t>
            </a:r>
            <a:endParaRPr lang="en-US" altLang="zh-CN" sz="1400"/>
          </a:p>
          <a:p>
            <a:pPr marL="342900" indent="-342900">
              <a:buAutoNum type="arabicParenR"/>
            </a:pPr>
            <a:r>
              <a:rPr lang="zh-CN" altLang="en-US" sz="1400"/>
              <a:t>但是 </a:t>
            </a:r>
            <a:r>
              <a:rPr lang="en-US" altLang="zh-CN" sz="1400"/>
              <a:t>6, 8, 10, 14 </a:t>
            </a:r>
            <a:r>
              <a:rPr lang="zh-CN" altLang="en-US" sz="1400"/>
              <a:t>这几个节点的 左右指针，并没有完全的利用上</a:t>
            </a:r>
            <a:r>
              <a:rPr lang="en-US" altLang="zh-CN" sz="1400"/>
              <a:t>.</a:t>
            </a:r>
            <a:endParaRPr lang="en-US" altLang="zh-CN" sz="1400"/>
          </a:p>
          <a:p>
            <a:pPr marL="342900" indent="-342900">
              <a:buAutoNum type="arabicParenR"/>
            </a:pPr>
            <a:r>
              <a:rPr lang="zh-CN" altLang="en-US" sz="1400"/>
              <a:t>如果我们希望充分的利用 各个节点的左右指针， 让各个节点可以指向自己的前后节点</a:t>
            </a:r>
            <a:r>
              <a:rPr lang="en-US" altLang="zh-CN" sz="1400"/>
              <a:t>,</a:t>
            </a:r>
            <a:r>
              <a:rPr lang="zh-CN" altLang="en-US" sz="1400"/>
              <a:t>怎么办</a:t>
            </a:r>
            <a:r>
              <a:rPr lang="en-US" altLang="zh-CN" sz="1400"/>
              <a:t>?</a:t>
            </a:r>
            <a:endParaRPr lang="en-US" altLang="zh-CN" sz="1400"/>
          </a:p>
          <a:p>
            <a:pPr marL="342900" indent="-342900">
              <a:buAutoNum type="arabicParenR"/>
            </a:pPr>
            <a:r>
              <a:rPr lang="zh-CN" altLang="en-US" sz="1400"/>
              <a:t>解决方案</a:t>
            </a:r>
            <a:r>
              <a:rPr lang="en-US" altLang="zh-CN" sz="1400"/>
              <a:t>-</a:t>
            </a:r>
            <a:r>
              <a:rPr lang="zh-CN" altLang="en-US" sz="1400"/>
              <a:t>线索二叉树</a:t>
            </a:r>
            <a:endParaRPr lang="en-US" altLang="zh-CN" sz="1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a:solidFill>
                  <a:srgbClr val="0070C0"/>
                </a:solidFill>
              </a:rPr>
              <a:t>线索二叉树基本介绍</a:t>
            </a:r>
            <a:endParaRPr lang="en-US" altLang="zh-CN"/>
          </a:p>
          <a:p>
            <a:endParaRPr lang="en-US" altLang="zh-CN"/>
          </a:p>
          <a:p>
            <a:pPr marL="342900" indent="-342900">
              <a:buAutoNum type="arabicParenR"/>
            </a:pPr>
            <a:r>
              <a:rPr lang="en-US" altLang="zh-CN"/>
              <a:t>n</a:t>
            </a:r>
            <a:r>
              <a:rPr lang="zh-CN" altLang="en-US"/>
              <a:t>个结点的二叉链表中含有</a:t>
            </a:r>
            <a:r>
              <a:rPr lang="en-US" altLang="zh-CN"/>
              <a:t>n+1  【</a:t>
            </a:r>
            <a:r>
              <a:rPr lang="zh-CN" altLang="en-US"/>
              <a:t>公式 </a:t>
            </a:r>
            <a:r>
              <a:rPr lang="en-US" altLang="zh-CN"/>
              <a:t>2n-(n-1)=n+1】 </a:t>
            </a:r>
            <a:r>
              <a:rPr lang="zh-CN" altLang="en-US"/>
              <a:t>个空指针域。利用二叉链表中的空指针域，存放指向</a:t>
            </a:r>
            <a:r>
              <a:rPr lang="zh-CN" altLang="en-US" b="1">
                <a:solidFill>
                  <a:srgbClr val="0070C0"/>
                </a:solidFill>
              </a:rPr>
              <a:t>该</a:t>
            </a:r>
            <a:r>
              <a:rPr lang="zh-CN" altLang="en-US">
                <a:hlinkClick r:id="rId1"/>
              </a:rPr>
              <a:t>结点</a:t>
            </a:r>
            <a:r>
              <a:rPr lang="zh-CN" altLang="en-US"/>
              <a:t>在</a:t>
            </a:r>
            <a:r>
              <a:rPr lang="zh-CN" altLang="en-US" b="1">
                <a:solidFill>
                  <a:srgbClr val="DA0000"/>
                </a:solidFill>
              </a:rPr>
              <a:t>某种遍历次序</a:t>
            </a:r>
            <a:r>
              <a:rPr lang="zh-CN" altLang="en-US"/>
              <a:t>下的前驱和后继结点的指针（这种附加的指针称为</a:t>
            </a:r>
            <a:r>
              <a:rPr lang="en-US" altLang="zh-CN"/>
              <a:t>"</a:t>
            </a:r>
            <a:r>
              <a:rPr lang="zh-CN" altLang="en-US"/>
              <a:t>线索</a:t>
            </a:r>
            <a:r>
              <a:rPr lang="en-US" altLang="zh-CN"/>
              <a:t>"</a:t>
            </a:r>
            <a:r>
              <a:rPr lang="zh-CN" altLang="en-US"/>
              <a:t>）</a:t>
            </a:r>
            <a:endParaRPr lang="en-US" altLang="zh-CN"/>
          </a:p>
          <a:p>
            <a:pPr marL="342900" indent="-342900">
              <a:buAutoNum type="arabicParenR"/>
            </a:pPr>
            <a:endParaRPr lang="en-US" altLang="zh-CN"/>
          </a:p>
          <a:p>
            <a:pPr marL="342900" indent="-342900">
              <a:buAutoNum type="arabicParenR"/>
            </a:pPr>
            <a:r>
              <a:rPr lang="zh-CN" altLang="en-US"/>
              <a:t>这种加上了线索的二叉链表称为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三种</a:t>
            </a:r>
            <a:endParaRPr lang="en-US" altLang="zh-CN"/>
          </a:p>
          <a:p>
            <a:pPr marL="342900" indent="-342900">
              <a:buAutoNum type="arabicParenR"/>
            </a:pPr>
            <a:endParaRPr lang="en-US" altLang="zh-CN"/>
          </a:p>
          <a:p>
            <a:pPr marL="342900" indent="-342900">
              <a:buAutoNum type="arabicParenR"/>
            </a:pPr>
            <a:r>
              <a:rPr lang="zh-CN" altLang="en-US"/>
              <a:t>一个结点的前一个结点，称为</a:t>
            </a:r>
            <a:r>
              <a:rPr lang="zh-CN" altLang="en-US" b="1">
                <a:solidFill>
                  <a:srgbClr val="DA0000"/>
                </a:solidFill>
              </a:rPr>
              <a:t>前驱</a:t>
            </a:r>
            <a:r>
              <a:rPr lang="zh-CN" altLang="en-US"/>
              <a:t>结点</a:t>
            </a:r>
            <a:endParaRPr lang="en-US" altLang="zh-CN"/>
          </a:p>
          <a:p>
            <a:pPr marL="342900" indent="-342900">
              <a:buAutoNum type="arabicParenR"/>
            </a:pPr>
            <a:r>
              <a:rPr lang="zh-CN" altLang="en-US"/>
              <a:t>一个结点的后一个结点，称为</a:t>
            </a:r>
            <a:r>
              <a:rPr lang="zh-CN" altLang="en-US" b="1">
                <a:solidFill>
                  <a:srgbClr val="DA0000"/>
                </a:solidFill>
              </a:rPr>
              <a:t>后继</a:t>
            </a:r>
            <a:r>
              <a:rPr lang="zh-CN" altLang="en-US"/>
              <a:t>结点</a:t>
            </a:r>
            <a:endParaRPr lang="en-US" altLang="zh-CN"/>
          </a:p>
          <a:p>
            <a:endParaRPr lang="en-US" altLang="zh-CN"/>
          </a:p>
          <a:p>
            <a:endParaRPr lang="en-US" altLang="zh-CN"/>
          </a:p>
          <a:p>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应用案例说明</a:t>
            </a:r>
            <a:r>
              <a:rPr lang="zh-CN" altLang="en-US"/>
              <a:t>：将下面的二叉树，进行</a:t>
            </a:r>
            <a:r>
              <a:rPr lang="zh-CN" altLang="en-US" b="1"/>
              <a:t>中序线索二叉树</a:t>
            </a:r>
            <a:r>
              <a:rPr lang="zh-CN" altLang="en-US"/>
              <a:t>。中序遍历的数列为 </a:t>
            </a:r>
            <a:r>
              <a:rPr lang="en-US" altLang="zh-CN"/>
              <a:t>{8, 3, 10, 1, 14, 6}</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思路分析</a:t>
            </a:r>
            <a:r>
              <a:rPr lang="en-US" altLang="zh-CN"/>
              <a:t>:  </a:t>
            </a:r>
            <a:r>
              <a:rPr lang="zh-CN" altLang="en-US"/>
              <a:t>中序遍历的结果：</a:t>
            </a:r>
            <a:r>
              <a:rPr lang="en-US" altLang="zh-CN"/>
              <a:t>{8, 3, 10, 1, 14, 6}</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1400" b="1"/>
              <a:t>说明</a:t>
            </a:r>
            <a:r>
              <a:rPr lang="en-US" altLang="zh-CN" sz="1400" b="1"/>
              <a:t>: </a:t>
            </a:r>
            <a:r>
              <a:rPr lang="zh-CN" altLang="en-US" sz="1400" b="1"/>
              <a:t>当线索化二叉树后，</a:t>
            </a:r>
            <a:r>
              <a:rPr lang="en-US" altLang="zh-CN" sz="1400" b="1"/>
              <a:t>Node</a:t>
            </a:r>
            <a:r>
              <a:rPr lang="zh-CN" altLang="en-US" sz="1400" b="1"/>
              <a:t>节点的 属性 </a:t>
            </a:r>
            <a:r>
              <a:rPr lang="en-US" altLang="zh-CN" sz="1400" b="1"/>
              <a:t>left </a:t>
            </a:r>
            <a:r>
              <a:rPr lang="zh-CN" altLang="en-US" sz="1400" b="1"/>
              <a:t>和 </a:t>
            </a:r>
            <a:r>
              <a:rPr lang="en-US" altLang="zh-CN" sz="1400" b="1"/>
              <a:t>right </a:t>
            </a:r>
            <a:r>
              <a:rPr lang="zh-CN" altLang="en-US" sz="1400" b="1"/>
              <a:t>，有如下情况</a:t>
            </a:r>
            <a:r>
              <a:rPr lang="en-US" altLang="zh-CN" sz="1400" b="1"/>
              <a:t>:</a:t>
            </a:r>
            <a:endParaRPr lang="en-US" altLang="zh-CN" sz="1400" b="1"/>
          </a:p>
          <a:p>
            <a:pPr marL="342900" indent="-342900">
              <a:buAutoNum type="arabicParenR"/>
            </a:pPr>
            <a:r>
              <a:rPr lang="en-US" altLang="zh-CN" sz="1400"/>
              <a:t>left </a:t>
            </a:r>
            <a:r>
              <a:rPr lang="zh-CN" altLang="en-US" sz="1400"/>
              <a:t>指向的是左子树，也可能是指向的前驱节点</a:t>
            </a:r>
            <a:r>
              <a:rPr lang="en-US" altLang="zh-CN" sz="1400"/>
              <a:t>. </a:t>
            </a:r>
            <a:r>
              <a:rPr lang="zh-CN" altLang="en-US" sz="1400"/>
              <a:t>比如 ① 节点 </a:t>
            </a:r>
            <a:r>
              <a:rPr lang="en-US" altLang="zh-CN" sz="1400"/>
              <a:t>left </a:t>
            </a:r>
            <a:r>
              <a:rPr lang="zh-CN" altLang="en-US" sz="1400"/>
              <a:t>指向的左子树</a:t>
            </a:r>
            <a:r>
              <a:rPr lang="en-US" altLang="zh-CN" sz="1400"/>
              <a:t>, </a:t>
            </a:r>
            <a:r>
              <a:rPr lang="zh-CN" altLang="en-US" sz="1400"/>
              <a:t>而 ⑩ 节点的 </a:t>
            </a:r>
            <a:r>
              <a:rPr lang="en-US" altLang="zh-CN" sz="1400"/>
              <a:t>left </a:t>
            </a:r>
            <a:r>
              <a:rPr lang="zh-CN" altLang="en-US" sz="1400"/>
              <a:t>指向的就是前驱节点</a:t>
            </a:r>
            <a:r>
              <a:rPr lang="en-US" altLang="zh-CN" sz="1400"/>
              <a:t>.</a:t>
            </a:r>
            <a:endParaRPr lang="en-US" altLang="zh-CN" sz="1400"/>
          </a:p>
          <a:p>
            <a:pPr marL="342900" indent="-342900">
              <a:buAutoNum type="arabicParenR"/>
            </a:pPr>
            <a:r>
              <a:rPr lang="en-US" altLang="zh-CN" sz="1400"/>
              <a:t>right</a:t>
            </a:r>
            <a:r>
              <a:rPr lang="zh-CN" altLang="en-US" sz="1400"/>
              <a:t>指向的是右子树，也可能是指向后继节点，比如 ① 节点</a:t>
            </a:r>
            <a:r>
              <a:rPr lang="en-US" altLang="zh-CN" sz="1400"/>
              <a:t>right </a:t>
            </a:r>
            <a:r>
              <a:rPr lang="zh-CN" altLang="en-US" sz="1400"/>
              <a:t>指向的是右子树，而⑩ 节点的</a:t>
            </a:r>
            <a:r>
              <a:rPr lang="en-US" altLang="zh-CN" sz="1400"/>
              <a:t>right </a:t>
            </a:r>
            <a:r>
              <a:rPr lang="zh-CN" altLang="en-US" sz="1400"/>
              <a:t>指向的是后继节点</a:t>
            </a:r>
            <a:r>
              <a:rPr lang="en-US" altLang="zh-CN" sz="1400"/>
              <a:t>.</a:t>
            </a:r>
            <a:endParaRPr lang="en-US" altLang="zh-CN" sz="1400"/>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a:t>中序线索二叉树</a:t>
            </a:r>
            <a:endParaRPr lang="zh-CN" altLang="en-US" sz="1100"/>
          </a:p>
        </p:txBody>
      </p:sp>
      <p:graphicFrame>
        <p:nvGraphicFramePr>
          <p:cNvPr id="4" name="对象 3"/>
          <p:cNvGraphicFramePr>
            <a:graphicFrameLocks noChangeAspect="1"/>
          </p:cNvGraphicFramePr>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5" name="包装程序外壳对象" showAsIcon="1" r:id="rId1" imgW="466725" imgH="523875" progId="Package">
                  <p:embed/>
                </p:oleObj>
              </mc:Choice>
              <mc:Fallback>
                <p:oleObj name="包装程序外壳对象" showAsIcon="1" r:id="rId1" imgW="466725" imgH="523875" progId="Package">
                  <p:embed/>
                  <p:pic>
                    <p:nvPicPr>
                      <p:cNvPr id="0" name="图片 64654"/>
                      <p:cNvPicPr/>
                      <p:nvPr/>
                    </p:nvPicPr>
                    <p:blipFill>
                      <a:blip r:embed="rId2"/>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代码实现</a:t>
            </a:r>
            <a:r>
              <a:rPr lang="en-US" altLang="zh-CN"/>
              <a:t>: </a:t>
            </a:r>
            <a:endParaRPr lang="en-US" altLang="zh-CN"/>
          </a:p>
          <a:p>
            <a:endParaRPr lang="en-US" altLang="zh-CN"/>
          </a:p>
          <a:p>
            <a:endParaRPr lang="en-US" altLang="zh-CN" b="1"/>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anose="020B0604020202020204" pitchFamily="34" charset="0"/>
                <a:cs typeface="Arial" panose="020B0604020202020204" pitchFamily="34" charset="0"/>
              </a:rPr>
              <a:t>class BinaryTree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private HeroNode root;</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privateHeroNode pre=null;</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void threadNodes()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threadNodes(root);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void threadNodes(HeroNode node)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if(node==null)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threadNodes(node.getLeft());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if(node.getLeft()==null){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node.setLeft(pre);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node.setLeftType(1);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if(pre!=null&amp;&amp;pre.getRight()==null)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pre.setRight(node);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pre.setRightType(1);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pre=node;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threadNodes(node.getRight());}}</a:t>
            </a:r>
            <a:endParaRPr lang="zh-CN" altLang="en-US" sz="1200">
              <a:latin typeface="Arial" panose="020B0604020202020204" pitchFamily="34" charset="0"/>
              <a:cs typeface="Arial" panose="020B0604020202020204"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anose="020B0604020202020204" pitchFamily="34" charset="0"/>
                <a:cs typeface="Arial" panose="020B0604020202020204" pitchFamily="34" charset="0"/>
              </a:rPr>
              <a:t>public class BinaryTreeDemo {</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void main(String[] args)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 binaryTree = </a:t>
            </a:r>
            <a:r>
              <a:rPr lang="en-US" altLang="zh-CN" sz="1200" b="1">
                <a:latin typeface="Arial" panose="020B0604020202020204" pitchFamily="34" charset="0"/>
                <a:cs typeface="Arial" panose="020B0604020202020204" pitchFamily="34" charset="0"/>
              </a:rPr>
              <a:t>new BinaryTree();</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root = </a:t>
            </a:r>
            <a:r>
              <a:rPr lang="en-US" altLang="zh-CN" sz="1200" b="1">
                <a:latin typeface="Arial" panose="020B0604020202020204" pitchFamily="34" charset="0"/>
                <a:cs typeface="Arial" panose="020B0604020202020204" pitchFamily="34" charset="0"/>
              </a:rPr>
              <a:t>new HeroNode(1, "jack");</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node1 = </a:t>
            </a:r>
            <a:r>
              <a:rPr lang="en-US" altLang="zh-CN" sz="1200" b="1">
                <a:latin typeface="Arial" panose="020B0604020202020204" pitchFamily="34" charset="0"/>
                <a:cs typeface="Arial" panose="020B0604020202020204" pitchFamily="34" charset="0"/>
              </a:rPr>
              <a:t>new HeroNode(3, "tom");</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node2 = </a:t>
            </a:r>
            <a:r>
              <a:rPr lang="en-US" altLang="zh-CN" sz="1200" b="1">
                <a:latin typeface="Arial" panose="020B0604020202020204" pitchFamily="34" charset="0"/>
                <a:cs typeface="Arial" panose="020B0604020202020204" pitchFamily="34" charset="0"/>
              </a:rPr>
              <a:t>new HeroNode(6, "mike");</a:t>
            </a:r>
            <a:endParaRPr lang="en-US" altLang="zh-CN" sz="1200" b="1">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root.setLeftNode(node1);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root.setRightNode(node2);</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binaryTree.setRoot(root);</a:t>
            </a:r>
            <a:endParaRPr lang="en-US" altLang="zh-CN"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node3 = </a:t>
            </a:r>
            <a:r>
              <a:rPr lang="en-US" altLang="zh-CN" sz="1200" b="1">
                <a:latin typeface="Arial" panose="020B0604020202020204" pitchFamily="34" charset="0"/>
                <a:cs typeface="Arial" panose="020B0604020202020204" pitchFamily="34" charset="0"/>
              </a:rPr>
              <a:t>new HeroNode(8, "</a:t>
            </a:r>
            <a:r>
              <a:rPr lang="zh-CN" altLang="en-US" sz="1200" b="1">
                <a:latin typeface="Arial" panose="020B0604020202020204" pitchFamily="34" charset="0"/>
                <a:cs typeface="Arial" panose="020B0604020202020204" pitchFamily="34" charset="0"/>
              </a:rPr>
              <a:t>林冲</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node4 = </a:t>
            </a:r>
            <a:r>
              <a:rPr lang="en-US" altLang="zh-CN" sz="1200" b="1">
                <a:latin typeface="Arial" panose="020B0604020202020204" pitchFamily="34" charset="0"/>
                <a:cs typeface="Arial" panose="020B0604020202020204" pitchFamily="34" charset="0"/>
              </a:rPr>
              <a:t>new HeroNode(10, "</a:t>
            </a:r>
            <a:r>
              <a:rPr lang="zh-CN" altLang="en-US" sz="1200" b="1">
                <a:latin typeface="Arial" panose="020B0604020202020204" pitchFamily="34" charset="0"/>
                <a:cs typeface="Arial" panose="020B0604020202020204" pitchFamily="34" charset="0"/>
              </a:rPr>
              <a:t>关胜</a:t>
            </a:r>
            <a:r>
              <a:rPr lang="en-US" altLang="zh-CN" sz="1200" b="1">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node1.setLeftNode(node3);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node1.setRightNode(node4);</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node5 = </a:t>
            </a:r>
            <a:r>
              <a:rPr lang="en-US" altLang="zh-CN" sz="1200" b="1">
                <a:latin typeface="Arial" panose="020B0604020202020204" pitchFamily="34" charset="0"/>
                <a:cs typeface="Arial" panose="020B0604020202020204" pitchFamily="34" charset="0"/>
              </a:rPr>
              <a:t>new HeroNode(14, "jerry");</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node2.setLeftNode(node5);</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中序</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binaryTree.infixOrder();</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中序线索化二叉树</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binaryTree.threadNodes();</a:t>
            </a:r>
            <a:endParaRPr lang="zh-CN" altLang="en-US"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afterHeroNode10 = node4.getRight();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out.println(afterHeroNode10);// no=1 name=jack </a:t>
            </a:r>
            <a:r>
              <a:rPr lang="en-US" altLang="zh-CN" sz="1200" b="1" i="1" u="sng">
                <a:latin typeface="Arial" panose="020B0604020202020204" pitchFamily="34" charset="0"/>
                <a:cs typeface="Arial" panose="020B0604020202020204" pitchFamily="34" charset="0"/>
              </a:rPr>
              <a:t>ok</a:t>
            </a:r>
            <a:r>
              <a:rPr lang="zh-CN" altLang="en-US" sz="1200" b="1" i="1" u="sng">
                <a:latin typeface="Arial" panose="020B0604020202020204" pitchFamily="34" charset="0"/>
                <a:cs typeface="Arial" panose="020B0604020202020204" pitchFamily="34" charset="0"/>
              </a:rPr>
              <a:t>了</a:t>
            </a:r>
            <a:endParaRPr lang="zh-CN" altLang="en-US" sz="1200" b="1" i="1" u="sng">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遍历线索化二叉树</a:t>
            </a:r>
            <a:endParaRPr lang="en-US" altLang="zh-CN"/>
          </a:p>
          <a:p>
            <a:endParaRPr lang="en-US" altLang="zh-CN" b="1"/>
          </a:p>
          <a:p>
            <a:r>
              <a:rPr lang="zh-CN" altLang="en-US" b="1"/>
              <a:t>说明：</a:t>
            </a:r>
            <a:r>
              <a:rPr lang="zh-CN" altLang="en-US"/>
              <a:t>对前面的中序线索化的二叉树， 进行遍历</a:t>
            </a:r>
            <a:endParaRPr lang="en-US" altLang="zh-CN"/>
          </a:p>
          <a:p>
            <a:r>
              <a:rPr lang="zh-CN" altLang="en-US" b="1"/>
              <a:t>分析</a:t>
            </a:r>
            <a:r>
              <a:rPr lang="zh-CN" altLang="en-US"/>
              <a:t>：因为线索化后，各个结点指向有变化，因此</a:t>
            </a:r>
            <a:r>
              <a:rPr lang="zh-CN" altLang="en-US" b="1">
                <a:solidFill>
                  <a:srgbClr val="C00000"/>
                </a:solidFill>
              </a:rPr>
              <a:t>原来的遍历方式不能使用</a:t>
            </a:r>
            <a:r>
              <a:rPr lang="zh-CN" altLang="en-US"/>
              <a:t>，这时需要使用新的方式</a:t>
            </a:r>
            <a:r>
              <a:rPr lang="zh-CN" altLang="en-US" b="1"/>
              <a:t>遍历线索化二叉树</a:t>
            </a:r>
            <a:r>
              <a:rPr lang="zh-CN" altLang="en-US"/>
              <a:t>，各个节点可以通过线型方式遍历，因此无需使用递归方式，这样也提高了遍历的效率。 </a:t>
            </a:r>
            <a:r>
              <a:rPr lang="zh-CN" altLang="en-US" b="1"/>
              <a:t>遍历的次序应当和中序遍历保持一致</a:t>
            </a:r>
            <a:r>
              <a:rPr lang="zh-CN" altLang="en-US"/>
              <a:t>。</a:t>
            </a:r>
            <a:endParaRPr lang="en-US" altLang="zh-CN"/>
          </a:p>
          <a:p>
            <a:endParaRPr lang="en-US" altLang="zh-CN" b="1"/>
          </a:p>
          <a:p>
            <a:r>
              <a:rPr lang="zh-CN" altLang="en-US" b="1"/>
              <a:t>代码：</a:t>
            </a:r>
            <a:endParaRPr lang="en-US" altLang="zh-CN" b="1"/>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anose="020B0604020202020204" pitchFamily="34" charset="0"/>
                <a:cs typeface="Arial" panose="020B0604020202020204" pitchFamily="34" charset="0"/>
              </a:rPr>
              <a:t>// class BinaryTree </a:t>
            </a:r>
            <a:endParaRPr lang="en-US" altLang="zh-CN" sz="700" b="1">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public void threadList()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HeroNode node = root;</a:t>
            </a:r>
            <a:endParaRPr lang="en-US" altLang="zh-CN" sz="700">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 != null) {</a:t>
            </a:r>
            <a:endParaRPr lang="en-US" altLang="zh-CN" sz="700" b="1">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(node.getLeftType() == 0)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node.getLeft();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(node.getRightType() == 1)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 //</a:t>
            </a:r>
            <a:r>
              <a:rPr lang="zh-CN" altLang="en-US" sz="700">
                <a:solidFill>
                  <a:srgbClr val="EA0000"/>
                </a:solidFill>
                <a:latin typeface="Arial" panose="020B0604020202020204" pitchFamily="34" charset="0"/>
                <a:cs typeface="Arial" panose="020B0604020202020204" pitchFamily="34" charset="0"/>
              </a:rPr>
              <a:t>以</a:t>
            </a:r>
            <a:r>
              <a:rPr lang="en-US" altLang="zh-CN" sz="700">
                <a:solidFill>
                  <a:srgbClr val="EA0000"/>
                </a:solidFill>
                <a:latin typeface="Arial" panose="020B0604020202020204" pitchFamily="34" charset="0"/>
                <a:cs typeface="Arial" panose="020B0604020202020204" pitchFamily="34" charset="0"/>
              </a:rPr>
              <a:t>debug </a:t>
            </a:r>
            <a:r>
              <a:rPr lang="zh-CN" altLang="en-US" sz="700">
                <a:solidFill>
                  <a:srgbClr val="EA0000"/>
                </a:solidFill>
                <a:latin typeface="Arial" panose="020B0604020202020204" pitchFamily="34" charset="0"/>
                <a:cs typeface="Arial" panose="020B0604020202020204" pitchFamily="34" charset="0"/>
              </a:rPr>
              <a:t>的方式来帮助学员理解</a:t>
            </a:r>
            <a:endParaRPr lang="zh-CN" altLang="en-US" sz="700">
              <a:solidFill>
                <a:srgbClr val="EA0000"/>
              </a:solidFill>
              <a:latin typeface="Arial" panose="020B0604020202020204" pitchFamily="34" charset="0"/>
              <a:cs typeface="Arial" panose="020B0604020202020204" pitchFamily="34" charset="0"/>
            </a:endParaRP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//class BinaryTreeDemo</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线索化遍历二叉树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binaryTree.threadList();</a:t>
            </a:r>
            <a:endParaRPr lang="zh-CN" altLang="en-US" sz="1200">
              <a:latin typeface="Arial" panose="020B0604020202020204" pitchFamily="34" charset="0"/>
              <a:cs typeface="Arial" panose="020B0604020202020204"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b="1"/>
          </a:p>
          <a:p>
            <a:r>
              <a:rPr lang="zh-CN" altLang="en-US" b="1"/>
              <a:t>课后作业</a:t>
            </a:r>
            <a:r>
              <a:rPr lang="en-US" altLang="zh-CN" b="1"/>
              <a:t>:</a:t>
            </a:r>
            <a:endParaRPr lang="en-US" altLang="zh-CN"/>
          </a:p>
          <a:p>
            <a:r>
              <a:rPr lang="zh-CN" altLang="en-US"/>
              <a:t>我这里讲解了中序线索化二叉树，前序线索化二叉树和后序线索化二叉树的分析思路类似，同学们作为课后作业完成</a:t>
            </a:r>
            <a:r>
              <a:rPr lang="en-US" altLang="zh-CN"/>
              <a:t>.</a:t>
            </a: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看几个实际编程中遇到的问题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b="1">
                <a:solidFill>
                  <a:srgbClr val="0070C0"/>
                </a:solidFill>
                <a:ea typeface="华文新魏" panose="02010800040101010101" pitchFamily="2" charset="-122"/>
              </a:rPr>
              <a:t>其它常见算法问题</a:t>
            </a:r>
            <a:r>
              <a:rPr lang="en-US" altLang="zh-CN" b="1">
                <a:solidFill>
                  <a:srgbClr val="0070C0"/>
                </a:solidFill>
                <a:ea typeface="华文新魏" panose="02010800040101010101" pitchFamily="2" charset="-122"/>
              </a:rPr>
              <a:t>:</a:t>
            </a:r>
            <a:endParaRPr lang="en-US" altLang="zh-CN" b="1">
              <a:solidFill>
                <a:srgbClr val="0070C0"/>
              </a:solidFill>
              <a:latin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lang="zh-CN" altLang="en-US" sz="1800"/>
              <a:t>修路问题  </a:t>
            </a:r>
            <a:r>
              <a:rPr lang="en-US" altLang="zh-CN" sz="1800"/>
              <a:t>=&gt; </a:t>
            </a:r>
            <a:r>
              <a:rPr lang="zh-CN" altLang="en-US" sz="1800"/>
              <a:t>最小生成</a:t>
            </a:r>
            <a:r>
              <a:rPr lang="zh-CN" altLang="en-US" sz="1800" b="1"/>
              <a:t>树</a:t>
            </a:r>
            <a:r>
              <a:rPr lang="en-US" altLang="zh-CN" sz="1800" b="1"/>
              <a:t>(</a:t>
            </a:r>
            <a:r>
              <a:rPr lang="zh-CN" altLang="en-US" sz="1800" b="1"/>
              <a:t>加权值</a:t>
            </a:r>
            <a:r>
              <a:rPr lang="en-US" altLang="zh-CN" sz="1800" b="1"/>
              <a:t>)【</a:t>
            </a:r>
            <a:r>
              <a:rPr lang="zh-CN" altLang="en-US" sz="1800" b="1"/>
              <a:t>数据结构</a:t>
            </a:r>
            <a:r>
              <a:rPr lang="en-US" altLang="zh-CN" sz="1800" b="1"/>
              <a:t>】</a:t>
            </a:r>
            <a:r>
              <a:rPr lang="en-US" altLang="zh-CN" sz="1800"/>
              <a:t>+ </a:t>
            </a:r>
            <a:r>
              <a:rPr lang="zh-CN" altLang="en-US" sz="1800"/>
              <a:t>普利姆算法</a:t>
            </a:r>
            <a:endParaRPr lang="zh-CN" altLang="en-US" sz="1800"/>
          </a:p>
          <a:p>
            <a:pPr algn="l" eaLnBrk="1" hangingPunct="1">
              <a:buFont typeface="Wingdings" panose="05000000000000000000" pitchFamily="2" charset="2"/>
              <a:buChar char="Ø"/>
            </a:pPr>
            <a:r>
              <a:rPr lang="zh-CN" altLang="en-US" sz="1800"/>
              <a:t>最短路径问题  </a:t>
            </a:r>
            <a:r>
              <a:rPr lang="en-US" altLang="zh-CN" sz="1800"/>
              <a:t>=&gt; </a:t>
            </a:r>
            <a:r>
              <a:rPr lang="zh-CN" altLang="en-US" sz="1800"/>
              <a:t>图</a:t>
            </a:r>
            <a:r>
              <a:rPr lang="en-US" altLang="zh-CN" sz="1800"/>
              <a:t>+</a:t>
            </a:r>
            <a:r>
              <a:rPr lang="zh-CN" altLang="en-US" sz="1800"/>
              <a:t>弗洛伊德算法</a:t>
            </a:r>
            <a:endParaRPr lang="zh-CN" altLang="en-US" sz="1800"/>
          </a:p>
          <a:p>
            <a:pPr algn="l" eaLnBrk="1" hangingPunct="1">
              <a:buFont typeface="Wingdings" panose="05000000000000000000" pitchFamily="2" charset="2"/>
              <a:buChar char="Ø"/>
            </a:pPr>
            <a:r>
              <a:rPr lang="zh-CN" altLang="en-US" sz="1800" b="1"/>
              <a:t>汉诺塔 </a:t>
            </a:r>
            <a:r>
              <a:rPr lang="en-US" altLang="zh-CN" sz="1800" b="1"/>
              <a:t>=&gt; </a:t>
            </a:r>
            <a:r>
              <a:rPr lang="zh-CN" altLang="en-US" sz="1800" b="1"/>
              <a:t>分支算法 </a:t>
            </a:r>
            <a:endParaRPr lang="zh-CN" altLang="en-US" sz="1800"/>
          </a:p>
          <a:p>
            <a:pPr algn="l" eaLnBrk="1" hangingPunct="1">
              <a:buFont typeface="Wingdings" panose="05000000000000000000" pitchFamily="2" charset="2"/>
              <a:buChar char="Ø"/>
            </a:pPr>
            <a:r>
              <a:rPr lang="zh-CN" altLang="en-US" sz="1800"/>
              <a:t>八皇后问题 </a:t>
            </a:r>
            <a:r>
              <a:rPr lang="en-US" altLang="zh-CN" sz="1800"/>
              <a:t>=&gt; </a:t>
            </a:r>
            <a:r>
              <a:rPr lang="zh-CN" altLang="en-US" sz="1800"/>
              <a:t>回溯法</a:t>
            </a:r>
            <a:endParaRPr lang="zh-CN" altLang="en-US" sz="1800"/>
          </a:p>
        </p:txBody>
      </p:sp>
      <p:graphicFrame>
        <p:nvGraphicFramePr>
          <p:cNvPr id="2" name="对象 1"/>
          <p:cNvGraphicFramePr>
            <a:graphicFrameLocks noChangeAspect="1"/>
          </p:cNvGraphicFramePr>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3" name="包装程序外壳对象" showAsIcon="1" r:id="rId2" imgW="609600" imgH="523875" progId="Package">
                  <p:embed/>
                </p:oleObj>
              </mc:Choice>
              <mc:Fallback>
                <p:oleObj name="包装程序外壳对象" showAsIcon="1" r:id="rId2" imgW="609600" imgH="523875" progId="Package">
                  <p:embed/>
                  <p:pic>
                    <p:nvPicPr>
                      <p:cNvPr id="0" name="图片 35012"/>
                      <p:cNvPicPr/>
                      <p:nvPr/>
                    </p:nvPicPr>
                    <p:blipFill>
                      <a:blip r:embed="rId3"/>
                      <a:stretch>
                        <a:fillRect/>
                      </a:stretch>
                    </p:blipFill>
                    <p:spPr>
                      <a:xfrm>
                        <a:off x="7938789" y="2591137"/>
                        <a:ext cx="576064" cy="496301"/>
                      </a:xfrm>
                      <a:prstGeom prst="rect">
                        <a:avLst/>
                      </a:prstGeom>
                    </p:spPr>
                  </p:pic>
                </p:oleObj>
              </mc:Fallback>
            </mc:AlternateContent>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a:solidFill>
                  <a:srgbClr val="0070C0"/>
                </a:solidFill>
              </a:rPr>
              <a:t>堆排序基本介绍</a:t>
            </a:r>
            <a:endParaRPr lang="en-US" altLang="zh-CN"/>
          </a:p>
          <a:p>
            <a:pPr marL="342900" indent="-342900">
              <a:buAutoNum type="arabicParenR"/>
            </a:pPr>
            <a:r>
              <a:rPr lang="zh-CN" altLang="en-US" sz="1600"/>
              <a:t>堆排序是利用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endParaRPr lang="en-US" altLang="zh-CN" sz="1600"/>
          </a:p>
          <a:p>
            <a:pPr marL="342900" indent="-342900">
              <a:buAutoNum type="arabicParenR"/>
            </a:pPr>
            <a:r>
              <a:rPr lang="zh-CN" altLang="en-US" sz="1600"/>
              <a:t>堆是具有以下性质的完全二叉树：每个结点的值都大于或等于其左右孩子结点的值，称为大顶堆</a:t>
            </a:r>
            <a:r>
              <a:rPr lang="en-US" altLang="zh-CN" sz="1600"/>
              <a:t>, </a:t>
            </a:r>
            <a:r>
              <a:rPr lang="zh-CN" altLang="en-US" sz="1600" b="1"/>
              <a:t>注意</a:t>
            </a:r>
            <a:r>
              <a:rPr lang="zh-CN" altLang="en-US" sz="1600"/>
              <a:t> </a:t>
            </a:r>
            <a:r>
              <a:rPr lang="en-US" altLang="zh-CN" sz="1600"/>
              <a:t>: </a:t>
            </a:r>
            <a:r>
              <a:rPr lang="zh-CN" altLang="en-US" sz="1600"/>
              <a:t>没有要求结点的左孩子的值和右孩子的值的大小关系。</a:t>
            </a:r>
            <a:endParaRPr lang="en-US" altLang="zh-CN" sz="1600"/>
          </a:p>
          <a:p>
            <a:pPr marL="342900" indent="-342900">
              <a:buAutoNum type="arabicParenR"/>
            </a:pPr>
            <a:r>
              <a:rPr lang="zh-CN" altLang="en-US" sz="1600"/>
              <a:t>每个结点的值都小于或等于其左右孩子结点的值，称为小顶堆</a:t>
            </a:r>
            <a:endParaRPr lang="en-US" altLang="zh-CN" sz="1600"/>
          </a:p>
          <a:p>
            <a:pPr marL="342900" indent="-342900">
              <a:buAutoNum type="arabicParenR"/>
            </a:pPr>
            <a:r>
              <a:rPr lang="zh-CN" altLang="en-US" sz="1600"/>
              <a:t>大顶堆举例说明</a:t>
            </a:r>
            <a:endParaRPr lang="en-US" altLang="zh-CN" sz="1600"/>
          </a:p>
          <a:p>
            <a:endParaRPr lang="en-US" altLang="zh-CN"/>
          </a:p>
          <a:p>
            <a:endParaRPr lang="en-US" altLang="zh-CN"/>
          </a:p>
          <a:p>
            <a:endParaRPr lang="en-US" altLang="zh-CN"/>
          </a:p>
          <a:p>
            <a:endParaRPr lang="en-US" altLang="zh-CN"/>
          </a:p>
          <a:p>
            <a:endParaRPr lang="zh-CN" altLang="en-US"/>
          </a:p>
        </p:txBody>
      </p:sp>
      <p:pic>
        <p:nvPicPr>
          <p:cNvPr id="77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我们对堆中的结点按层进行编号，映射到数组中就是下面这个样子</a:t>
            </a:r>
            <a:r>
              <a:rPr lang="en-US" altLang="zh-CN"/>
              <a:t>: </a:t>
            </a:r>
            <a:endParaRPr lang="en-US" altLang="zh-CN"/>
          </a:p>
          <a:p>
            <a:endParaRPr lang="en-US" altLang="zh-CN"/>
          </a:p>
          <a:p>
            <a:endParaRPr lang="en-US" altLang="zh-CN"/>
          </a:p>
          <a:p>
            <a:endParaRPr lang="en-US" altLang="zh-CN"/>
          </a:p>
          <a:p>
            <a:endParaRPr lang="en-US" altLang="zh-CN"/>
          </a:p>
          <a:p>
            <a:r>
              <a:rPr lang="zh-CN" altLang="en-US" sz="1600" b="1"/>
              <a:t>大顶堆特点</a:t>
            </a:r>
            <a:r>
              <a:rPr lang="zh-CN" altLang="en-US" b="1"/>
              <a:t>：</a:t>
            </a:r>
            <a:r>
              <a:rPr lang="en-US" altLang="zh-CN" sz="1600" b="1"/>
              <a:t>arr[i] &gt;= arr[2*i+1] &amp;&amp; arr[i] &gt;= arr[2*i+2]  //</a:t>
            </a:r>
            <a:r>
              <a:rPr lang="zh-CN" altLang="en-US" sz="1600" b="1"/>
              <a:t> </a:t>
            </a:r>
            <a:r>
              <a:rPr lang="en-US" altLang="zh-CN" sz="1600" b="1"/>
              <a:t>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zh-CN" altLang="en-US" sz="160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6" name="包装程序外壳对象" showAsIcon="1" r:id="rId3" imgW="609600" imgH="523875" progId="Package">
                  <p:embed/>
                </p:oleObj>
              </mc:Choice>
              <mc:Fallback>
                <p:oleObj name="包装程序外壳对象" showAsIcon="1" r:id="rId3" imgW="609600" imgH="523875" progId="Package">
                  <p:embed/>
                  <p:pic>
                    <p:nvPicPr>
                      <p:cNvPr id="0" name="图片 143515"/>
                      <p:cNvPicPr/>
                      <p:nvPr/>
                    </p:nvPicPr>
                    <p:blipFill>
                      <a:blip r:embed="rId4"/>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7" name="包装程序外壳对象" showAsIcon="1" r:id="rId5" imgW="609600" imgH="523875" progId="Package">
                  <p:embed/>
                </p:oleObj>
              </mc:Choice>
              <mc:Fallback>
                <p:oleObj name="包装程序外壳对象" showAsIcon="1" r:id="rId5" imgW="609600" imgH="523875" progId="Package">
                  <p:embed/>
                  <p:pic>
                    <p:nvPicPr>
                      <p:cNvPr id="0" name="图片 143516"/>
                      <p:cNvPicPr/>
                      <p:nvPr/>
                    </p:nvPicPr>
                    <p:blipFill>
                      <a:blip r:embed="rId6"/>
                      <a:stretch>
                        <a:fillRect/>
                      </a:stretch>
                    </p:blipFill>
                    <p:spPr>
                      <a:xfrm>
                        <a:off x="8245766" y="4028777"/>
                        <a:ext cx="595199" cy="512787"/>
                      </a:xfrm>
                      <a:prstGeom prst="rect">
                        <a:avLst/>
                      </a:prstGeom>
                    </p:spPr>
                  </p:pic>
                </p:oleObj>
              </mc:Fallback>
            </mc:AlternateContent>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a:solidFill>
                  <a:srgbClr val="0070C0"/>
                </a:solidFill>
              </a:rPr>
              <a:t>堆排序基本介绍</a:t>
            </a:r>
            <a:endParaRPr lang="en-US" altLang="zh-CN" sz="2000" b="1">
              <a:solidFill>
                <a:srgbClr val="0070C0"/>
              </a:solidFill>
            </a:endParaRPr>
          </a:p>
          <a:p>
            <a:endParaRPr lang="en-US" altLang="zh-CN"/>
          </a:p>
          <a:p>
            <a:pPr marL="342900" indent="-342900">
              <a:buAutoNum type="arabicParenR" startAt="5"/>
            </a:pPr>
            <a:r>
              <a:rPr lang="zh-CN" altLang="en-US"/>
              <a:t>小顶堆举例说明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sz="1600"/>
          </a:p>
          <a:p>
            <a:endParaRPr lang="en-US" altLang="zh-CN" sz="1600"/>
          </a:p>
          <a:p>
            <a:endParaRPr lang="en-US" altLang="zh-CN"/>
          </a:p>
          <a:p>
            <a:endParaRPr lang="en-US" altLang="zh-CN"/>
          </a:p>
          <a:p>
            <a:r>
              <a:rPr lang="zh-CN" altLang="en-US" sz="1600" b="1"/>
              <a:t>小顶堆：</a:t>
            </a:r>
            <a:r>
              <a:rPr lang="en-US" altLang="zh-CN" sz="1600" b="1"/>
              <a:t>arr[i] &lt;= arr[2*i+1] &amp;&amp; arr[i] &lt;= arr[2*i+2] // 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en-US" altLang="zh-CN" sz="1600" b="1"/>
          </a:p>
          <a:p>
            <a:pPr marL="342900" indent="-342900">
              <a:buAutoNum type="arabicParenR" startAt="6"/>
            </a:pPr>
            <a:r>
              <a:rPr lang="zh-CN" altLang="en-US" sz="1600"/>
              <a:t>一般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a:solidFill>
                  <a:srgbClr val="0070C0"/>
                </a:solidFill>
              </a:rPr>
              <a:t>堆排序基本思想</a:t>
            </a:r>
            <a:endParaRPr lang="en-US" altLang="zh-CN" sz="2000" b="1">
              <a:solidFill>
                <a:srgbClr val="0070C0"/>
              </a:solidFill>
            </a:endParaRPr>
          </a:p>
          <a:p>
            <a:endParaRPr lang="en-US" altLang="zh-CN"/>
          </a:p>
          <a:p>
            <a:r>
              <a:rPr lang="zh-CN" altLang="en-US"/>
              <a:t>堆排序的基本思想是：</a:t>
            </a:r>
            <a:endParaRPr lang="en-US" altLang="zh-CN"/>
          </a:p>
          <a:p>
            <a:pPr marL="342900" indent="-342900">
              <a:buAutoNum type="arabicParenR"/>
            </a:pPr>
            <a:r>
              <a:rPr lang="zh-CN" altLang="en-US"/>
              <a:t>将待排序序列构造成一个大顶堆</a:t>
            </a:r>
            <a:endParaRPr lang="en-US" altLang="zh-CN"/>
          </a:p>
          <a:p>
            <a:pPr marL="342900" indent="-342900">
              <a:buAutoNum type="arabicParenR"/>
            </a:pPr>
            <a:r>
              <a:rPr lang="zh-CN" altLang="en-US"/>
              <a:t>此时，整个序列的最大值就是堆顶的根节点。</a:t>
            </a:r>
            <a:endParaRPr lang="en-US" altLang="zh-CN"/>
          </a:p>
          <a:p>
            <a:pPr marL="342900" indent="-342900">
              <a:buAutoNum type="arabicParenR"/>
            </a:pPr>
            <a:r>
              <a:rPr lang="zh-CN" altLang="en-US"/>
              <a:t>将其与末尾元素进行交换，此时末尾就为最大值。</a:t>
            </a:r>
            <a:endParaRPr lang="en-US" altLang="zh-CN"/>
          </a:p>
          <a:p>
            <a:pPr marL="342900" indent="-342900">
              <a:buAutoNum type="arabicParenR"/>
            </a:pPr>
            <a:r>
              <a:rPr lang="zh-CN" altLang="en-US"/>
              <a:t>然后将剩余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个元素的次小值。如此反复执行，便能得到一个有序序列了。</a:t>
            </a:r>
            <a:endParaRPr lang="en-US" altLang="zh-CN"/>
          </a:p>
          <a:p>
            <a:endParaRPr lang="en-US" altLang="zh-CN"/>
          </a:p>
          <a:p>
            <a:r>
              <a:rPr lang="zh-CN" altLang="en-US"/>
              <a:t>可以看到在构建大顶堆的过程中，元素的个数逐渐减少，最后就得到一个有序序列了</a:t>
            </a:r>
            <a:r>
              <a:rPr lang="en-US" altLang="zh-CN"/>
              <a:t>.</a:t>
            </a:r>
            <a:endParaRPr lang="en-US" altLang="zh-CN"/>
          </a:p>
          <a:p>
            <a:endParaRPr lang="en-US" altLang="zh-CN" sz="1600"/>
          </a:p>
          <a:p>
            <a:endParaRPr lang="en-US" altLang="zh-CN" sz="1600"/>
          </a:p>
          <a:p>
            <a:endParaRPr lang="en-US" altLang="zh-CN"/>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a:solidFill>
                  <a:srgbClr val="0070C0"/>
                </a:solidFill>
              </a:rPr>
              <a:t>堆排序步骤图解说明</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 </a:t>
            </a:r>
            <a:endParaRPr lang="en-US" altLang="zh-CN"/>
          </a:p>
          <a:p>
            <a:endParaRPr lang="en-US" altLang="zh-CN" sz="1600"/>
          </a:p>
          <a:p>
            <a:endParaRPr lang="en-US" altLang="zh-CN" sz="1600"/>
          </a:p>
          <a:p>
            <a:endParaRPr lang="en-US" altLang="zh-CN"/>
          </a:p>
        </p:txBody>
      </p:sp>
      <p:graphicFrame>
        <p:nvGraphicFramePr>
          <p:cNvPr id="3" name="对象 2"/>
          <p:cNvGraphicFramePr>
            <a:graphicFrameLocks noChangeAspect="1"/>
          </p:cNvGraphicFramePr>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4" name="包装程序外壳对象" showAsIcon="1" r:id="rId1" imgW="1666875" imgH="523875" progId="Package">
                  <p:embed/>
                </p:oleObj>
              </mc:Choice>
              <mc:Fallback>
                <p:oleObj name="包装程序外壳对象" showAsIcon="1" r:id="rId1" imgW="1666875" imgH="523875" progId="Package">
                  <p:embed/>
                  <p:pic>
                    <p:nvPicPr>
                      <p:cNvPr id="0" name="图片 144463"/>
                      <p:cNvPicPr/>
                      <p:nvPr/>
                    </p:nvPicPr>
                    <p:blipFill>
                      <a:blip r:embed="rId2"/>
                      <a:stretch>
                        <a:fillRect/>
                      </a:stretch>
                    </p:blipFill>
                    <p:spPr>
                      <a:xfrm>
                        <a:off x="712400" y="2736279"/>
                        <a:ext cx="2236788" cy="711200"/>
                      </a:xfrm>
                      <a:prstGeom prst="rect">
                        <a:avLst/>
                      </a:prstGeom>
                    </p:spPr>
                  </p:pic>
                </p:oleObj>
              </mc:Fallback>
            </mc:AlternateContent>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a:solidFill>
                  <a:srgbClr val="0070C0"/>
                </a:solidFill>
              </a:rPr>
              <a:t>堆排序代码实现</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a:t>
            </a:r>
            <a:endParaRPr lang="en-US" altLang="zh-CN"/>
          </a:p>
          <a:p>
            <a:r>
              <a:rPr lang="zh-CN" altLang="en-US"/>
              <a:t>代码实现：看老师演示</a:t>
            </a:r>
            <a:r>
              <a:rPr lang="en-US" altLang="zh-CN"/>
              <a:t>:</a:t>
            </a:r>
            <a:r>
              <a:rPr lang="zh-CN" altLang="en-US"/>
              <a:t> </a:t>
            </a:r>
            <a:endParaRPr lang="en-US" altLang="zh-CN"/>
          </a:p>
          <a:p>
            <a:r>
              <a:rPr lang="zh-CN" altLang="en-US"/>
              <a:t>说明：</a:t>
            </a:r>
            <a:endParaRPr lang="en-US" altLang="zh-CN"/>
          </a:p>
          <a:p>
            <a:pPr marL="342900" indent="-342900">
              <a:buAutoNum type="arabicParenR"/>
            </a:pPr>
            <a:r>
              <a:rPr lang="zh-CN" altLang="en-US"/>
              <a:t>堆排序不是很好理解，老师通过</a:t>
            </a:r>
            <a:r>
              <a:rPr lang="en-US" altLang="zh-CN" b="1">
                <a:solidFill>
                  <a:srgbClr val="0070C0"/>
                </a:solidFill>
              </a:rPr>
              <a:t>Debug</a:t>
            </a:r>
            <a:r>
              <a:rPr lang="en-US" altLang="zh-CN"/>
              <a:t> </a:t>
            </a:r>
            <a:r>
              <a:rPr lang="zh-CN" altLang="en-US"/>
              <a:t>帮助大家理解堆排序</a:t>
            </a:r>
            <a:endParaRPr lang="en-US" altLang="zh-CN"/>
          </a:p>
          <a:p>
            <a:pPr marL="342900" indent="-342900">
              <a:buAutoNum type="arabicParenR"/>
            </a:pPr>
            <a:r>
              <a:rPr lang="zh-CN" altLang="en-US"/>
              <a:t>堆排序的</a:t>
            </a:r>
            <a:r>
              <a:rPr lang="zh-CN" altLang="en-US" b="1">
                <a:solidFill>
                  <a:srgbClr val="0070C0"/>
                </a:solidFill>
              </a:rPr>
              <a:t>速度非常快</a:t>
            </a:r>
            <a:r>
              <a:rPr lang="zh-CN" altLang="en-US"/>
              <a:t>，在我的机器上 </a:t>
            </a:r>
            <a:r>
              <a:rPr lang="en-US" altLang="zh-CN"/>
              <a:t>8</a:t>
            </a:r>
            <a:r>
              <a:rPr lang="zh-CN" altLang="en-US"/>
              <a:t>百万数据 </a:t>
            </a:r>
            <a:r>
              <a:rPr lang="en-US" altLang="zh-CN"/>
              <a:t>3 </a:t>
            </a:r>
            <a:r>
              <a:rPr lang="zh-CN" altLang="en-US"/>
              <a:t>秒左右。</a:t>
            </a:r>
            <a:r>
              <a:rPr lang="en-US" altLang="zh-CN"/>
              <a:t>O(nlogn) </a:t>
            </a:r>
            <a:endParaRPr lang="en-US" altLang="zh-CN"/>
          </a:p>
          <a:p>
            <a:pPr marL="342900" indent="-342900">
              <a:buAutoNum type="arabicParenR"/>
            </a:pPr>
            <a:endParaRPr lang="en-US" altLang="zh-CN"/>
          </a:p>
          <a:p>
            <a:endParaRPr lang="en-US" altLang="zh-CN" sz="1600"/>
          </a:p>
          <a:p>
            <a:endParaRPr lang="en-US" altLang="zh-CN" sz="1600"/>
          </a:p>
          <a:p>
            <a:endParaRPr lang="en-US" altLang="zh-CN"/>
          </a:p>
        </p:txBody>
      </p:sp>
      <p:graphicFrame>
        <p:nvGraphicFramePr>
          <p:cNvPr id="4" name="对象 3"/>
          <p:cNvGraphicFramePr>
            <a:graphicFrameLocks noChangeAspect="1"/>
          </p:cNvGraphicFramePr>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7" name="包装程序外壳对象" showAsIcon="1" r:id="rId1" imgW="895350" imgH="523875" progId="Package">
                  <p:embed/>
                </p:oleObj>
              </mc:Choice>
              <mc:Fallback>
                <p:oleObj name="包装程序外壳对象" showAsIcon="1" r:id="rId1" imgW="895350" imgH="523875" progId="Package">
                  <p:embed/>
                  <p:pic>
                    <p:nvPicPr>
                      <p:cNvPr id="0" name="图片 145486"/>
                      <p:cNvPicPr/>
                      <p:nvPr/>
                    </p:nvPicPr>
                    <p:blipFill>
                      <a:blip r:embed="rId2"/>
                      <a:stretch>
                        <a:fillRect/>
                      </a:stretch>
                    </p:blipFill>
                    <p:spPr>
                      <a:xfrm>
                        <a:off x="7679771" y="4824511"/>
                        <a:ext cx="792088" cy="466301"/>
                      </a:xfrm>
                      <a:prstGeom prst="rect">
                        <a:avLst/>
                      </a:prstGeom>
                    </p:spPr>
                  </p:pic>
                </p:oleObj>
              </mc:Fallback>
            </mc:AlternateContent>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给定</a:t>
            </a:r>
            <a:r>
              <a:rPr lang="en-US" altLang="zh-CN"/>
              <a:t>n</a:t>
            </a:r>
            <a:r>
              <a:rPr lang="zh-CN" altLang="en-US"/>
              <a:t>个权值作为</a:t>
            </a:r>
            <a:r>
              <a:rPr lang="en-US" altLang="zh-CN"/>
              <a:t>n</a:t>
            </a:r>
            <a:r>
              <a:rPr lang="zh-CN" altLang="en-US"/>
              <a:t>个</a:t>
            </a:r>
            <a:r>
              <a:rPr lang="zh-CN" altLang="en-US">
                <a:hlinkClick r:id="rId1"/>
              </a:rPr>
              <a:t>叶子结点</a:t>
            </a:r>
            <a:r>
              <a:rPr lang="zh-CN" altLang="en-US"/>
              <a:t>，构造一棵二叉树，若该树的</a:t>
            </a:r>
            <a:r>
              <a:rPr lang="zh-CN" altLang="en-US">
                <a:solidFill>
                  <a:srgbClr val="0070C0"/>
                </a:solidFill>
              </a:rPr>
              <a:t>带权路径长度</a:t>
            </a:r>
            <a:r>
              <a:rPr lang="en-US" altLang="zh-CN">
                <a:solidFill>
                  <a:srgbClr val="0070C0"/>
                </a:solidFill>
              </a:rPr>
              <a:t>(wpl)</a:t>
            </a:r>
            <a:r>
              <a:rPr lang="zh-CN" altLang="en-US"/>
              <a:t>达到最小，称这样的二叉树为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a:t>, </a:t>
            </a:r>
            <a:r>
              <a:rPr lang="zh-CN" altLang="en-US"/>
              <a:t>还有的书翻译为</a:t>
            </a:r>
            <a:r>
              <a:rPr lang="zh-CN" altLang="en-US" b="1">
                <a:solidFill>
                  <a:srgbClr val="0070C0"/>
                </a:solidFill>
              </a:rPr>
              <a:t>霍夫曼树</a:t>
            </a:r>
            <a:r>
              <a:rPr lang="zh-CN" altLang="en-US"/>
              <a:t>。</a:t>
            </a:r>
            <a:endParaRPr lang="en-US" altLang="zh-CN"/>
          </a:p>
          <a:p>
            <a:pPr marL="342900" indent="-342900">
              <a:buAutoNum type="arabicParenR"/>
            </a:pPr>
            <a:endParaRPr lang="en-US" altLang="zh-CN"/>
          </a:p>
          <a:p>
            <a:pPr marL="342900" indent="-342900">
              <a:buAutoNum type="arabicParenR"/>
            </a:pPr>
            <a:r>
              <a:rPr lang="zh-CN" altLang="en-US"/>
              <a:t>赫夫曼树是带权路径长度最短的树，权值较大的结点离根较近。</a:t>
            </a:r>
            <a:endParaRPr lang="en-US" altLang="zh-CN"/>
          </a:p>
          <a:p>
            <a:endParaRPr lang="en-US" altLang="zh-CN" b="1"/>
          </a:p>
          <a:p>
            <a:endParaRPr lang="en-US" altLang="zh-CN" b="1"/>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a:pPr>
            <a:r>
              <a:rPr lang="zh-CN" altLang="en-US"/>
              <a:t>路径和路径长度：在一棵树中，从一个结点往下可以达到的孩子或孙子结点之间的通路，称为路径。通路中分支的数目称为路径长度。若规定根结点的层数为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a:t>L-1</a:t>
            </a:r>
            <a:endParaRPr lang="en-US" altLang="zh-CN" b="1"/>
          </a:p>
          <a:p>
            <a:pPr marL="342900" indent="-342900">
              <a:buAutoNum type="arabicParenR"/>
            </a:pPr>
            <a:r>
              <a:rPr lang="zh-CN" altLang="en-US" b="1"/>
              <a:t>结点的权及带权路径长度：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a:p>
          <a:p>
            <a:endParaRPr lang="en-US" altLang="zh-CN" b="1"/>
          </a:p>
          <a:p>
            <a:endParaRPr lang="en-US" altLang="zh-CN" b="1"/>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startAt="3"/>
            </a:pPr>
            <a:r>
              <a:rPr lang="zh-CN" altLang="en-US" sz="1600" b="1"/>
              <a:t>树的带权路径长度：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 ,</a:t>
            </a:r>
            <a:r>
              <a:rPr lang="zh-CN" altLang="en-US" sz="1600"/>
              <a:t>权值越大的结点离根结点越近的二叉树才是最优二叉树。</a:t>
            </a:r>
            <a:endParaRPr lang="en-US" altLang="zh-CN" sz="1600"/>
          </a:p>
          <a:p>
            <a:pPr marL="342900" indent="-342900">
              <a:buAutoNum type="arabicParenR" startAt="3"/>
            </a:pPr>
            <a:r>
              <a:rPr lang="en-US" altLang="zh-CN" sz="1600" b="1"/>
              <a:t>WPL</a:t>
            </a:r>
            <a:r>
              <a:rPr lang="zh-CN" altLang="en-US" sz="1600" b="1"/>
              <a:t>最小的就是赫夫曼树</a:t>
            </a:r>
            <a:endParaRPr lang="en-US" altLang="zh-CN" sz="1600" b="1"/>
          </a:p>
          <a:p>
            <a:endParaRPr lang="en-US" altLang="zh-CN" b="1"/>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wpl = 13 * 2 + 7 * 2 + 8 * 2 + 3 * 2 = 62</a:t>
            </a:r>
            <a:endParaRPr lang="zh-CN" altLang="en-US" sz="1200">
              <a:latin typeface="Arial" panose="020B0604020202020204" pitchFamily="34" charset="0"/>
              <a:cs typeface="Arial" panose="020B0604020202020204"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wpl = 13 * 1 + 8 * 2 + 7 * 3 + 3 * 3 = 59</a:t>
            </a:r>
            <a:endParaRPr lang="en-US" altLang="zh-CN" sz="1200">
              <a:latin typeface="Arial" panose="020B0604020202020204" pitchFamily="34" charset="0"/>
              <a:cs typeface="Arial" panose="020B0604020202020204" pitchFamily="34" charset="0"/>
            </a:endParaRP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wpl = 7 * 1 + 3 * 2 + 8 * 3 + 13 * 3 = 76</a:t>
            </a:r>
            <a:endParaRPr lang="zh-CN" altLang="en-US" sz="1200">
              <a:latin typeface="Arial" panose="020B0604020202020204" pitchFamily="34" charset="0"/>
              <a:cs typeface="Arial" panose="020B0604020202020204"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a:solidFill>
                  <a:srgbClr val="0070C0"/>
                </a:solidFill>
              </a:rPr>
              <a:t>赫夫曼树创建思路图解</a:t>
            </a:r>
            <a:endParaRPr lang="en-US" altLang="zh-CN"/>
          </a:p>
          <a:p>
            <a:endParaRPr lang="en-US" altLang="zh-CN" b="1"/>
          </a:p>
          <a:p>
            <a:r>
              <a:rPr lang="zh-CN" altLang="en-US"/>
              <a:t>给你一个数列 </a:t>
            </a:r>
            <a:r>
              <a:rPr lang="en-US" altLang="zh-CN"/>
              <a:t>{13, 7, 8, 3, 29, 6, 1}</a:t>
            </a:r>
            <a:r>
              <a:rPr lang="zh-CN" altLang="en-US"/>
              <a:t>，要求转成一颗赫夫曼树</a:t>
            </a:r>
            <a:r>
              <a:rPr lang="en-US" altLang="zh-CN"/>
              <a:t>.</a:t>
            </a:r>
            <a:endParaRPr lang="en-US" altLang="zh-CN"/>
          </a:p>
          <a:p>
            <a:endParaRPr lang="en-US" altLang="zh-CN"/>
          </a:p>
          <a:p>
            <a:r>
              <a:rPr lang="zh-CN" altLang="en-US" b="1"/>
              <a:t>思路分析</a:t>
            </a:r>
            <a:r>
              <a:rPr lang="en-US" altLang="zh-CN" b="1"/>
              <a:t>(</a:t>
            </a:r>
            <a:r>
              <a:rPr lang="zh-CN" altLang="en-US" b="1"/>
              <a:t>示意图</a:t>
            </a:r>
            <a:r>
              <a:rPr lang="en-US" altLang="zh-CN" b="1"/>
              <a:t>)</a:t>
            </a:r>
            <a:r>
              <a:rPr lang="zh-CN" altLang="en-US"/>
              <a:t>：</a:t>
            </a:r>
            <a:endParaRPr lang="en-US" altLang="zh-CN"/>
          </a:p>
          <a:p>
            <a:endParaRPr lang="en-US" altLang="zh-CN"/>
          </a:p>
          <a:p>
            <a:endParaRPr lang="en-US" altLang="zh-CN"/>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29, 6, 1}  </a:t>
            </a:r>
            <a:endParaRPr lang="en-US" altLang="zh-CN" sz="1400">
              <a:solidFill>
                <a:schemeClr val="tx1"/>
              </a:solidFill>
              <a:effectLst/>
              <a:latin typeface="+mn-lt"/>
              <a:ea typeface="+mn-ea"/>
              <a:cs typeface="+mn-cs"/>
            </a:endParaRP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构成赫夫曼树的步骤：</a:t>
            </a:r>
            <a:endParaRPr lang="en-US" altLang="zh-CN" sz="1400">
              <a:solidFill>
                <a:schemeClr val="tx1"/>
              </a:solidFill>
              <a:effectLst/>
              <a:latin typeface="+mn-lt"/>
              <a:ea typeface="+mn-ea"/>
              <a:cs typeface="+mn-cs"/>
            </a:endParaRPr>
          </a:p>
          <a:p>
            <a:pPr marL="342900" indent="-342900">
              <a:buAutoNum type="arabicParenR"/>
            </a:pPr>
            <a:r>
              <a:rPr lang="zh-CN" altLang="en-US" sz="1400">
                <a:solidFill>
                  <a:schemeClr val="tx1"/>
                </a:solidFill>
                <a:effectLst/>
                <a:latin typeface="+mn-lt"/>
                <a:ea typeface="+mn-ea"/>
                <a:cs typeface="+mn-cs"/>
              </a:rPr>
              <a:t>从小到大进行排序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每个节点可以看成是一颗最简单的二叉树</a:t>
            </a:r>
            <a:endParaRPr lang="en-US" altLang="zh-CN" sz="1400"/>
          </a:p>
          <a:p>
            <a:pPr marL="342900" indent="-342900">
              <a:buAutoNum type="arabicParenR"/>
            </a:pPr>
            <a:r>
              <a:rPr lang="zh-CN" altLang="en-US" sz="1400" baseline="0">
                <a:solidFill>
                  <a:schemeClr val="tx1"/>
                </a:solidFill>
                <a:effectLst/>
                <a:latin typeface="+mn-lt"/>
                <a:ea typeface="+mn-ea"/>
                <a:cs typeface="+mn-cs"/>
              </a:rPr>
              <a:t>取出根节点权值最小的两颗二叉树 </a:t>
            </a:r>
            <a:endParaRPr lang="en-US" altLang="zh-CN" sz="1400"/>
          </a:p>
          <a:p>
            <a:pPr marL="342900" indent="-342900">
              <a:buAutoNum type="arabicParenR"/>
            </a:pPr>
            <a:r>
              <a:rPr lang="zh-CN" altLang="en-US" sz="1400" baseline="0">
                <a:solidFill>
                  <a:schemeClr val="tx1"/>
                </a:solidFill>
                <a:effectLst/>
                <a:latin typeface="+mn-lt"/>
                <a:ea typeface="+mn-ea"/>
                <a:cs typeface="+mn-cs"/>
              </a:rPr>
              <a:t>组成一颗新的二叉树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a:solidFill>
                  <a:schemeClr val="tx1"/>
                </a:solidFill>
                <a:effectLst/>
                <a:latin typeface="+mn-lt"/>
                <a:ea typeface="+mn-ea"/>
                <a:cs typeface="+mn-cs"/>
              </a:rPr>
              <a:t>再将这颗新的二叉树，以根节点的权值大小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81" name="包装程序外壳对象" showAsIcon="1" r:id="rId1" imgW="2238375" imgH="523875" progId="Package">
                  <p:embed/>
                </p:oleObj>
              </mc:Choice>
              <mc:Fallback>
                <p:oleObj name="包装程序外壳对象" showAsIcon="1" r:id="rId1" imgW="2238375" imgH="523875" progId="Package">
                  <p:embed/>
                  <p:pic>
                    <p:nvPicPr>
                      <p:cNvPr id="0" name="图片 65680"/>
                      <p:cNvPicPr/>
                      <p:nvPr/>
                    </p:nvPicPr>
                    <p:blipFill>
                      <a:blip r:embed="rId2"/>
                      <a:stretch>
                        <a:fillRect/>
                      </a:stretch>
                    </p:blipFill>
                    <p:spPr>
                      <a:xfrm>
                        <a:off x="3258269" y="2520255"/>
                        <a:ext cx="2364283" cy="560423"/>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线性结构和非线性结构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数据结构包括：</a:t>
            </a:r>
            <a:r>
              <a:rPr lang="zh-CN" altLang="en-US" b="1"/>
              <a:t>线性结构</a:t>
            </a:r>
            <a:r>
              <a:rPr lang="zh-CN" altLang="en-US"/>
              <a:t>和</a:t>
            </a:r>
            <a:r>
              <a:rPr lang="zh-CN" altLang="en-US" b="1"/>
              <a:t>非线性结构</a:t>
            </a:r>
            <a:r>
              <a:rPr lang="zh-CN" altLang="en-US"/>
              <a:t>。</a:t>
            </a:r>
            <a:endParaRPr lang="en-US" altLang="zh-CN"/>
          </a:p>
          <a:p>
            <a:endParaRPr lang="en-US" altLang="zh-CN" sz="2000" b="1">
              <a:solidFill>
                <a:srgbClr val="0070C0"/>
              </a:solidFill>
            </a:endParaRPr>
          </a:p>
          <a:p>
            <a:r>
              <a:rPr lang="zh-CN" altLang="en-US" sz="2000" b="1">
                <a:solidFill>
                  <a:srgbClr val="0070C0"/>
                </a:solidFill>
              </a:rPr>
              <a:t>线性结构</a:t>
            </a:r>
            <a:endParaRPr lang="en-US" altLang="zh-CN" sz="2000"/>
          </a:p>
          <a:p>
            <a:endParaRPr lang="en-US" altLang="zh-CN"/>
          </a:p>
          <a:p>
            <a:pPr marL="342900" indent="-342900">
              <a:buAutoNum type="arabicParenR"/>
            </a:pPr>
            <a:r>
              <a:rPr lang="zh-CN" altLang="en-US"/>
              <a:t>线性结构作为最常用的数据结构，其特点是数据元素之间存在一对一的线性关系</a:t>
            </a:r>
            <a:endParaRPr lang="en-US" altLang="zh-CN"/>
          </a:p>
          <a:p>
            <a:pPr marL="342900" indent="-342900">
              <a:buAutoNum type="arabicParenR"/>
            </a:pPr>
            <a:r>
              <a:rPr lang="zh-CN" altLang="en-US"/>
              <a:t>线性结构有两种不同的存储结构，即顺序存储结构和链式存储结构。顺序存储的线性表称为顺序表，顺序表中的存储元素是连续的</a:t>
            </a:r>
            <a:endParaRPr lang="en-US" altLang="zh-CN"/>
          </a:p>
          <a:p>
            <a:pPr marL="342900" indent="-342900">
              <a:buAutoNum type="arabicParenR"/>
            </a:pPr>
            <a:r>
              <a:rPr lang="zh-CN" altLang="en-US"/>
              <a:t>链式存储的线性表称为链表，链表中的存储元素不一定是连续的，元素节点中存放数据元素以及相邻元素的地址信息</a:t>
            </a:r>
            <a:endParaRPr lang="en-US" altLang="zh-CN"/>
          </a:p>
          <a:p>
            <a:pPr marL="342900" indent="-342900">
              <a:buAutoNum type="arabicParenR"/>
            </a:pPr>
            <a:r>
              <a:rPr lang="zh-CN" altLang="en-US"/>
              <a:t>线性结构常见的有：数组、队列、链表和栈，后面我们会详细讲解</a:t>
            </a:r>
            <a:r>
              <a:rPr lang="en-US" altLang="zh-CN"/>
              <a:t>.</a:t>
            </a:r>
            <a:endParaRPr lang="en-US" altLang="zh-CN"/>
          </a:p>
          <a:p>
            <a:pPr marL="342900" indent="-342900">
              <a:buAutoNum type="arabicParenR"/>
            </a:pPr>
            <a:endParaRPr lang="en-US" altLang="zh-CN"/>
          </a:p>
          <a:p>
            <a:r>
              <a:rPr lang="zh-CN" altLang="en-US" b="1">
                <a:solidFill>
                  <a:srgbClr val="0070C0"/>
                </a:solidFill>
              </a:rPr>
              <a:t>非线性结构</a:t>
            </a:r>
            <a:endParaRPr lang="en-US" altLang="zh-CN"/>
          </a:p>
          <a:p>
            <a:endParaRPr lang="en-US" altLang="zh-CN"/>
          </a:p>
          <a:p>
            <a:r>
              <a:rPr lang="zh-CN" altLang="en-US"/>
              <a:t>非线性结构包括：二维数组，多维数组，广义表，树结构，图结构</a:t>
            </a:r>
            <a:endParaRPr lang="en-US" altLang="zh-CN"/>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赫夫曼树的代码实现</a:t>
            </a:r>
            <a:endParaRPr lang="en-US" altLang="zh-CN"/>
          </a:p>
          <a:p>
            <a:endParaRPr lang="en-US" altLang="zh-CN" b="1"/>
          </a:p>
          <a:p>
            <a:r>
              <a:rPr lang="zh-CN" altLang="en-US" b="1"/>
              <a:t>代码实现</a:t>
            </a:r>
            <a:r>
              <a:rPr lang="zh-CN" altLang="en-US"/>
              <a:t>：</a:t>
            </a:r>
            <a:endParaRPr lang="en-US" altLang="zh-CN"/>
          </a:p>
          <a:p>
            <a:endParaRPr lang="en-US" altLang="zh-CN"/>
          </a:p>
          <a:p>
            <a:endParaRPr lang="en-US" altLang="zh-CN"/>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a:latin typeface="Arial" panose="020B0604020202020204" pitchFamily="34" charset="0"/>
                <a:cs typeface="Arial" panose="020B0604020202020204" pitchFamily="34" charset="0"/>
              </a:rPr>
              <a:t>//class HuffmanTree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void main(String[] args)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TODO Auto-generated method stub</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int[] arr = {1, 3, 6, 7, 8, 13, 29};</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node = </a:t>
            </a:r>
            <a:r>
              <a:rPr lang="en-US" altLang="zh-CN" sz="1200" i="1">
                <a:latin typeface="Arial" panose="020B0604020202020204" pitchFamily="34" charset="0"/>
                <a:cs typeface="Arial" panose="020B0604020202020204" pitchFamily="34" charset="0"/>
              </a:rPr>
              <a:t>createHuffmanTree(arr);</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out.println(node);</a:t>
            </a:r>
            <a:endParaRPr lang="en-US" altLang="zh-CN" sz="1200" b="1" i="1">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前序遍历赫夫曼树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i="1">
                <a:latin typeface="Arial" panose="020B0604020202020204" pitchFamily="34" charset="0"/>
                <a:cs typeface="Arial" panose="020B0604020202020204" pitchFamily="34" charset="0"/>
              </a:rPr>
              <a:t>preOrder(node);</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前序遍历赫夫曼树 </a:t>
            </a:r>
            <a:r>
              <a:rPr lang="en-US" altLang="zh-CN" sz="1200" b="1">
                <a:latin typeface="Arial" panose="020B0604020202020204" pitchFamily="34" charset="0"/>
                <a:cs typeface="Arial" panose="020B0604020202020204" pitchFamily="34" charset="0"/>
              </a:rPr>
              <a:t>class HuffmanTree</a:t>
            </a:r>
            <a:endParaRPr lang="zh-CN" altLang="en-US" sz="1200"/>
          </a:p>
          <a:p>
            <a:r>
              <a:rPr lang="en-US" altLang="zh-CN" sz="1200" b="1"/>
              <a:t>public static void preOrder(Node root) {</a:t>
            </a:r>
            <a:endParaRPr lang="en-US" altLang="zh-CN" sz="1200" b="1"/>
          </a:p>
          <a:p>
            <a:r>
              <a:rPr lang="en-US" altLang="zh-CN" sz="1200" b="1"/>
              <a:t>if (root != null) {</a:t>
            </a:r>
            <a:endParaRPr lang="en-US" altLang="zh-CN" sz="1200" b="1"/>
          </a:p>
          <a:p>
            <a:r>
              <a:rPr lang="en-US" altLang="zh-CN" sz="1200"/>
              <a:t>root.preOrder();</a:t>
            </a:r>
            <a:endParaRPr lang="en-US" altLang="zh-CN" sz="1200"/>
          </a:p>
          <a:p>
            <a:r>
              <a:rPr lang="en-US" altLang="zh-CN" sz="120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创建赫夫曼树 </a:t>
            </a:r>
            <a:r>
              <a:rPr lang="en-US" altLang="zh-CN" sz="1200" b="1">
                <a:latin typeface="Arial" panose="020B0604020202020204" pitchFamily="34" charset="0"/>
                <a:cs typeface="Arial" panose="020B0604020202020204" pitchFamily="34" charset="0"/>
              </a:rPr>
              <a:t>class HuffmanTree</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Node createHuffmanTree(int[] arr) {</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List&lt;Node&gt; nodes = </a:t>
            </a:r>
            <a:r>
              <a:rPr lang="en-US" altLang="zh-CN" sz="1200" b="1">
                <a:latin typeface="Arial" panose="020B0604020202020204" pitchFamily="34" charset="0"/>
                <a:cs typeface="Arial" panose="020B0604020202020204" pitchFamily="34" charset="0"/>
              </a:rPr>
              <a:t>new ArrayList&lt;&gt;();</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for (int value : arr)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nodes.add(</a:t>
            </a:r>
            <a:r>
              <a:rPr lang="en-US" altLang="zh-CN" sz="1200" b="1">
                <a:latin typeface="Arial" panose="020B0604020202020204" pitchFamily="34" charset="0"/>
                <a:cs typeface="Arial" panose="020B0604020202020204" pitchFamily="34" charset="0"/>
              </a:rPr>
              <a:t>new Node(value));</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循环处理，</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while (nodes.size() &gt; 1) { // </a:t>
            </a:r>
            <a:r>
              <a:rPr lang="zh-CN" altLang="en-US" sz="1200" b="1">
                <a:latin typeface="Arial" panose="020B0604020202020204" pitchFamily="34" charset="0"/>
                <a:cs typeface="Arial" panose="020B0604020202020204" pitchFamily="34" charset="0"/>
              </a:rPr>
              <a:t>保证可以</a:t>
            </a:r>
            <a:r>
              <a:rPr lang="en-US" altLang="zh-CN" sz="1200" b="1">
                <a:latin typeface="Arial" panose="020B0604020202020204" pitchFamily="34" charset="0"/>
                <a:cs typeface="Arial" panose="020B0604020202020204" pitchFamily="34" charset="0"/>
              </a:rPr>
              <a:t>get(0) </a:t>
            </a:r>
            <a:r>
              <a:rPr lang="zh-CN" altLang="en-US" sz="1200" b="1">
                <a:latin typeface="Arial" panose="020B0604020202020204" pitchFamily="34" charset="0"/>
                <a:cs typeface="Arial" panose="020B0604020202020204" pitchFamily="34" charset="0"/>
              </a:rPr>
              <a:t>和 </a:t>
            </a:r>
            <a:r>
              <a:rPr lang="en-US" altLang="zh-CN" sz="1200" b="1">
                <a:latin typeface="Arial" panose="020B0604020202020204" pitchFamily="34" charset="0"/>
                <a:cs typeface="Arial" panose="020B0604020202020204" pitchFamily="34" charset="0"/>
              </a:rPr>
              <a:t>get(1)</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Collections.</a:t>
            </a:r>
            <a:r>
              <a:rPr lang="en-US" altLang="zh-CN" sz="1200" i="1">
                <a:latin typeface="Arial" panose="020B0604020202020204" pitchFamily="34" charset="0"/>
                <a:cs typeface="Arial" panose="020B0604020202020204" pitchFamily="34" charset="0"/>
              </a:rPr>
              <a:t>sort(nodes);</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left = nodes.get(0);</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right = nodes.get(1);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parent = </a:t>
            </a:r>
            <a:r>
              <a:rPr lang="en-US" altLang="zh-CN" sz="1200" b="1">
                <a:latin typeface="Arial" panose="020B0604020202020204" pitchFamily="34" charset="0"/>
                <a:cs typeface="Arial" panose="020B0604020202020204" pitchFamily="34" charset="0"/>
              </a:rPr>
              <a:t>new Node(left.value + right.value);</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parent.left=left;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parent.right=right;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nodes.remove(left);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nodes.remove(right);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nodes.add(parent);}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返回的节点就是赫夫曼树的根节点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nodes.get(0);</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赫夫曼编码也翻译为</a:t>
            </a:r>
            <a:r>
              <a:rPr lang="zh-CN" altLang="en-US" b="1"/>
              <a:t> </a:t>
            </a:r>
            <a:r>
              <a:rPr lang="en-US" altLang="zh-CN" b="1"/>
              <a:t> </a:t>
            </a:r>
            <a:r>
              <a:rPr lang="zh-CN" altLang="en-US" b="1">
                <a:hlinkClick r:id="rId1"/>
              </a:rPr>
              <a:t>  哈夫曼</a:t>
            </a:r>
            <a:r>
              <a:rPr lang="zh-CN" altLang="en-US"/>
              <a:t>编码</a:t>
            </a:r>
            <a:r>
              <a:rPr lang="en-US" altLang="zh-CN"/>
              <a:t>(Huffman Coding)</a:t>
            </a:r>
            <a:r>
              <a:rPr lang="zh-CN" altLang="en-US"/>
              <a:t>，又称霍夫曼编码，是一种编码方式</a:t>
            </a:r>
            <a:r>
              <a:rPr lang="en-US" altLang="zh-CN"/>
              <a:t>, </a:t>
            </a:r>
            <a:r>
              <a:rPr lang="zh-CN" altLang="en-US"/>
              <a:t>属于一种程序算法</a:t>
            </a:r>
            <a:endParaRPr lang="en-US" altLang="zh-CN"/>
          </a:p>
          <a:p>
            <a:pPr marL="342900" indent="-342900">
              <a:buAutoNum type="arabicParenR"/>
            </a:pPr>
            <a:r>
              <a:rPr lang="zh-CN" altLang="en-US"/>
              <a:t>赫夫曼编码是赫哈夫曼树在电讯通信中的经典的应用之一。</a:t>
            </a:r>
            <a:endParaRPr lang="en-US" altLang="zh-CN"/>
          </a:p>
          <a:p>
            <a:pPr marL="342900" indent="-342900">
              <a:buAutoNum type="arabicParenR"/>
            </a:pPr>
            <a:endParaRPr lang="en-US" altLang="zh-CN"/>
          </a:p>
          <a:p>
            <a:pPr marL="342900" indent="-342900">
              <a:buAutoNum type="arabicParenR"/>
            </a:pPr>
            <a:r>
              <a:rPr lang="zh-CN" altLang="en-US"/>
              <a:t>赫夫曼编码广泛地用于数据文件压缩。其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a:p>
          <a:p>
            <a:pPr marL="342900" indent="-342900">
              <a:buAutoNum type="arabicParenR"/>
            </a:pPr>
            <a:r>
              <a:rPr lang="zh-CN" altLang="en-US"/>
              <a:t>赫夫曼码是可变</a:t>
            </a:r>
            <a:r>
              <a:rPr lang="zh-CN" altLang="en-US">
                <a:hlinkClick r:id="rId2"/>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年提出一种编码方法，称之为最佳编码</a:t>
            </a:r>
            <a:endParaRPr lang="en-US" altLang="zh-CN"/>
          </a:p>
          <a:p>
            <a:endParaRPr lang="en-US" altLang="zh-CN"/>
          </a:p>
          <a:p>
            <a:endParaRPr lang="en-US" altLang="zh-C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anose="05000000000000000000" pitchFamily="2" charset="2"/>
              <a:buChar char="Ø"/>
            </a:pPr>
            <a:r>
              <a:rPr kumimoji="1" lang="zh-CN" altLang="en-US"/>
              <a:t>通信领域中信息的处理方式</a:t>
            </a:r>
            <a:r>
              <a:rPr kumimoji="1" lang="en-US" altLang="zh-CN"/>
              <a:t>1-</a:t>
            </a:r>
            <a:r>
              <a:rPr kumimoji="1" lang="zh-CN" altLang="en-US"/>
              <a:t>定长编码</a:t>
            </a:r>
            <a:endParaRPr kumimoji="1" lang="en-US" altLang="zh-CN"/>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do you like a java       // </a:t>
            </a:r>
            <a:r>
              <a:rPr kumimoji="1" lang="zh-CN" altLang="en-US" sz="1600">
                <a:latin typeface="Arial" panose="020B0604020202020204" pitchFamily="34" charset="0"/>
                <a:cs typeface="Arial" panose="020B0604020202020204" pitchFamily="34" charset="0"/>
              </a:rPr>
              <a:t>共</a:t>
            </a:r>
            <a:r>
              <a:rPr kumimoji="1" lang="en-US" altLang="zh-CN" sz="1600">
                <a:latin typeface="Arial" panose="020B0604020202020204" pitchFamily="34" charset="0"/>
                <a:cs typeface="Arial" panose="020B0604020202020204" pitchFamily="34" charset="0"/>
              </a:rPr>
              <a:t>40</a:t>
            </a:r>
            <a:r>
              <a:rPr kumimoji="1" lang="zh-CN" altLang="en-US" sz="1600">
                <a:latin typeface="Arial" panose="020B0604020202020204" pitchFamily="34" charset="0"/>
                <a:cs typeface="Arial" panose="020B0604020202020204" pitchFamily="34" charset="0"/>
              </a:rPr>
              <a:t>个字符</a:t>
            </a:r>
            <a:r>
              <a:rPr kumimoji="1" lang="en-US" altLang="zh-CN" sz="1600">
                <a:latin typeface="Arial" panose="020B0604020202020204" pitchFamily="34" charset="0"/>
                <a:cs typeface="Arial" panose="020B0604020202020204" pitchFamily="34" charset="0"/>
              </a:rPr>
              <a:t>(</a:t>
            </a:r>
            <a:r>
              <a:rPr kumimoji="1" lang="zh-CN" altLang="en-US" sz="1600">
                <a:latin typeface="Arial" panose="020B0604020202020204" pitchFamily="34" charset="0"/>
                <a:cs typeface="Arial" panose="020B0604020202020204" pitchFamily="34" charset="0"/>
              </a:rPr>
              <a:t>包括空格</a:t>
            </a:r>
            <a:r>
              <a:rPr kumimoji="1" lang="en-US" altLang="zh-CN" sz="160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105 32 108 105 107 101 32 108 105 107 101 32 108 105 107 101 32 106 97 118 97 32 100 111 32 121 111 117 32 108 105 107 101 32 97 32 106 97 118 97  //</a:t>
            </a:r>
            <a:r>
              <a:rPr kumimoji="1" lang="zh-CN" altLang="en-US" sz="1600">
                <a:latin typeface="Arial" panose="020B0604020202020204" pitchFamily="34" charset="0"/>
                <a:cs typeface="Arial" panose="020B0604020202020204" pitchFamily="34" charset="0"/>
              </a:rPr>
              <a:t>对应</a:t>
            </a:r>
            <a:r>
              <a:rPr kumimoji="1" lang="en-US" altLang="zh-CN" sz="1600">
                <a:latin typeface="Arial" panose="020B0604020202020204" pitchFamily="34" charset="0"/>
                <a:cs typeface="Arial" panose="020B0604020202020204" pitchFamily="34" charset="0"/>
              </a:rPr>
              <a:t>Ascii</a:t>
            </a:r>
            <a:r>
              <a:rPr kumimoji="1" lang="zh-CN" altLang="en-US" sz="1600">
                <a:latin typeface="Arial" panose="020B0604020202020204" pitchFamily="34" charset="0"/>
                <a:cs typeface="Arial" panose="020B0604020202020204" pitchFamily="34" charset="0"/>
              </a:rPr>
              <a:t>码</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01100001 //</a:t>
            </a:r>
            <a:r>
              <a:rPr kumimoji="1" lang="zh-CN" altLang="en-US" sz="1600">
                <a:latin typeface="Arial" panose="020B0604020202020204" pitchFamily="34" charset="0"/>
                <a:cs typeface="Arial" panose="020B0604020202020204" pitchFamily="34" charset="0"/>
              </a:rPr>
              <a:t>对应的二进制</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按照二进制来传递信息，总的长度是  </a:t>
            </a:r>
            <a:r>
              <a:rPr kumimoji="1" lang="en-US" altLang="zh-CN" sz="1600">
                <a:latin typeface="Arial" panose="020B0604020202020204" pitchFamily="34" charset="0"/>
                <a:cs typeface="Arial" panose="020B0604020202020204" pitchFamily="34" charset="0"/>
              </a:rPr>
              <a:t>359   (</a:t>
            </a:r>
            <a:r>
              <a:rPr kumimoji="1" lang="zh-CN" altLang="en-US" sz="1600">
                <a:latin typeface="Arial" panose="020B0604020202020204" pitchFamily="34" charset="0"/>
                <a:cs typeface="Arial" panose="020B0604020202020204" pitchFamily="34" charset="0"/>
              </a:rPr>
              <a:t>包括空格</a:t>
            </a:r>
            <a:r>
              <a:rPr kumimoji="1" lang="en-US" altLang="zh-CN" sz="1600">
                <a:latin typeface="Arial" panose="020B0604020202020204" pitchFamily="34" charset="0"/>
                <a:cs typeface="Arial" panose="020B0604020202020204" pitchFamily="34" charset="0"/>
              </a:rPr>
              <a:t>)</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在线转码 工具 ：</a:t>
            </a:r>
            <a:r>
              <a:rPr kumimoji="1" lang="en-US" altLang="zh-CN" sz="1600">
                <a:latin typeface="Arial" panose="020B0604020202020204" pitchFamily="34" charset="0"/>
                <a:cs typeface="Arial" panose="020B0604020202020204" pitchFamily="34" charset="0"/>
                <a:hlinkClick r:id="rId1"/>
              </a:rPr>
              <a:t>https://www.mokuge.com/tool/asciito16/</a:t>
            </a:r>
            <a:r>
              <a:rPr kumimoji="1" lang="en-US" altLang="zh-CN" sz="160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anose="05000000000000000000" pitchFamily="2" charset="2"/>
              <a:buChar char="Ø"/>
            </a:pPr>
            <a:r>
              <a:rPr kumimoji="1" lang="zh-CN" altLang="en-US"/>
              <a:t>通信领域中信息的处理方式</a:t>
            </a:r>
            <a:r>
              <a:rPr kumimoji="1" lang="en-US" altLang="zh-CN"/>
              <a:t>2-</a:t>
            </a:r>
            <a:r>
              <a:rPr kumimoji="1" lang="zh-CN" altLang="en-US"/>
              <a:t>变长编码</a:t>
            </a:r>
            <a:endParaRPr kumimoji="1" lang="en-US" altLang="zh-CN"/>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do you like a java       // </a:t>
            </a:r>
            <a:r>
              <a:rPr kumimoji="1" lang="zh-CN" altLang="en-US" sz="1600">
                <a:latin typeface="Arial" panose="020B0604020202020204" pitchFamily="34" charset="0"/>
                <a:cs typeface="Arial" panose="020B0604020202020204" pitchFamily="34" charset="0"/>
              </a:rPr>
              <a:t>共</a:t>
            </a:r>
            <a:r>
              <a:rPr kumimoji="1" lang="en-US" altLang="zh-CN" sz="1600">
                <a:latin typeface="Arial" panose="020B0604020202020204" pitchFamily="34" charset="0"/>
                <a:cs typeface="Arial" panose="020B0604020202020204" pitchFamily="34" charset="0"/>
              </a:rPr>
              <a:t>40</a:t>
            </a:r>
            <a:r>
              <a:rPr kumimoji="1" lang="zh-CN" altLang="en-US" sz="1600">
                <a:latin typeface="Arial" panose="020B0604020202020204" pitchFamily="34" charset="0"/>
                <a:cs typeface="Arial" panose="020B0604020202020204" pitchFamily="34" charset="0"/>
              </a:rPr>
              <a:t>个字符</a:t>
            </a:r>
            <a:r>
              <a:rPr kumimoji="1" lang="en-US" altLang="zh-CN" sz="1600">
                <a:latin typeface="Arial" panose="020B0604020202020204" pitchFamily="34" charset="0"/>
                <a:cs typeface="Arial" panose="020B0604020202020204" pitchFamily="34" charset="0"/>
              </a:rPr>
              <a:t>(</a:t>
            </a:r>
            <a:r>
              <a:rPr kumimoji="1" lang="zh-CN" altLang="en-US" sz="1600">
                <a:latin typeface="Arial" panose="020B0604020202020204" pitchFamily="34" charset="0"/>
                <a:cs typeface="Arial" panose="020B0604020202020204" pitchFamily="34" charset="0"/>
              </a:rPr>
              <a:t>包括空格</a:t>
            </a:r>
            <a:r>
              <a:rPr kumimoji="1" lang="en-US" altLang="zh-CN" sz="1600">
                <a:latin typeface="Arial" panose="020B0604020202020204" pitchFamily="34" charset="0"/>
                <a:cs typeface="Arial" panose="020B0604020202020204" pitchFamily="34" charset="0"/>
              </a:rPr>
              <a:t>)</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d:1 y:1 u:1 j:2  v:2  o:2  l:4  k:4  e:4 i:5  a:5   :9  // </a:t>
            </a:r>
            <a:r>
              <a:rPr kumimoji="1" lang="zh-CN" altLang="en-US" sz="160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  ,  1=a, 10=i, 11=e, 100=k, 101=l, 110=o, 111=v, 1000=j, 1001=u, 1010=y, 1011=d</a:t>
            </a:r>
            <a:br>
              <a:rPr kumimoji="1" lang="en-US" altLang="zh-CN" sz="1600">
                <a:latin typeface="Arial" panose="020B0604020202020204" pitchFamily="34" charset="0"/>
                <a:cs typeface="Arial" panose="020B0604020202020204" pitchFamily="34" charset="0"/>
              </a:rPr>
            </a:br>
            <a:r>
              <a:rPr kumimoji="1" lang="en-US" altLang="zh-CN" sz="1600">
                <a:latin typeface="Arial" panose="020B0604020202020204" pitchFamily="34" charset="0"/>
                <a:cs typeface="Arial" panose="020B0604020202020204" pitchFamily="34" charset="0"/>
              </a:rPr>
              <a:t> </a:t>
            </a:r>
            <a:r>
              <a:rPr kumimoji="1" lang="zh-CN" altLang="en-US" sz="1600">
                <a:latin typeface="Arial" panose="020B0604020202020204" pitchFamily="34" charset="0"/>
                <a:cs typeface="Arial" panose="020B0604020202020204" pitchFamily="34" charset="0"/>
              </a:rPr>
              <a:t>说明：按照各个字符出现的次数进行编码，原则是出现次数越多的，则编码越小，比如 空格出现了</a:t>
            </a:r>
            <a:r>
              <a:rPr kumimoji="1" lang="en-US" altLang="zh-CN" sz="1600">
                <a:latin typeface="Arial" panose="020B0604020202020204" pitchFamily="34" charset="0"/>
                <a:cs typeface="Arial" panose="020B0604020202020204" pitchFamily="34" charset="0"/>
              </a:rPr>
              <a:t>9 </a:t>
            </a:r>
            <a:r>
              <a:rPr kumimoji="1" lang="zh-CN" altLang="en-US" sz="1600">
                <a:latin typeface="Arial" panose="020B0604020202020204" pitchFamily="34" charset="0"/>
                <a:cs typeface="Arial" panose="020B0604020202020204" pitchFamily="34" charset="0"/>
              </a:rPr>
              <a:t>次， 编码为</a:t>
            </a:r>
            <a:r>
              <a:rPr kumimoji="1" lang="en-US" altLang="zh-CN" sz="1600">
                <a:latin typeface="Arial" panose="020B0604020202020204" pitchFamily="34" charset="0"/>
                <a:cs typeface="Arial" panose="020B0604020202020204" pitchFamily="34" charset="0"/>
              </a:rPr>
              <a:t>0 ,</a:t>
            </a:r>
            <a:r>
              <a:rPr kumimoji="1" lang="zh-CN" altLang="en-US" sz="1600">
                <a:latin typeface="Arial" panose="020B0604020202020204" pitchFamily="34" charset="0"/>
                <a:cs typeface="Arial" panose="020B0604020202020204" pitchFamily="34" charset="0"/>
              </a:rPr>
              <a:t>其它依次类推</a:t>
            </a:r>
            <a:r>
              <a:rPr kumimoji="1" lang="en-US" altLang="zh-CN" sz="1600">
                <a:latin typeface="Arial" panose="020B0604020202020204" pitchFamily="34" charset="0"/>
                <a:cs typeface="Arial" panose="020B0604020202020204" pitchFamily="34" charset="0"/>
              </a:rPr>
              <a:t>.</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按照上面给各个字符规定的编码，则我们在传输  </a:t>
            </a:r>
            <a:r>
              <a:rPr kumimoji="1" lang="en-US" altLang="zh-CN" sz="1600">
                <a:latin typeface="Arial" panose="020B0604020202020204" pitchFamily="34" charset="0"/>
                <a:cs typeface="Arial" panose="020B0604020202020204" pitchFamily="34" charset="0"/>
              </a:rPr>
              <a:t>"i like like like java do you like a java" </a:t>
            </a:r>
            <a:r>
              <a:rPr kumimoji="1" lang="zh-CN" altLang="en-US" sz="1600">
                <a:latin typeface="Arial" panose="020B0604020202020204" pitchFamily="34" charset="0"/>
                <a:cs typeface="Arial" panose="020B0604020202020204" pitchFamily="34" charset="0"/>
              </a:rPr>
              <a:t>数据时，编码就是 </a:t>
            </a:r>
            <a:br>
              <a:rPr kumimoji="1" lang="en-US" altLang="zh-CN" sz="1600">
                <a:latin typeface="Arial" panose="020B0604020202020204" pitchFamily="34" charset="0"/>
                <a:cs typeface="Arial" panose="020B0604020202020204" pitchFamily="34" charset="0"/>
              </a:rPr>
            </a:br>
            <a:r>
              <a:rPr kumimoji="1" lang="en-US" altLang="zh-CN" sz="1600">
                <a:solidFill>
                  <a:srgbClr val="0070C0"/>
                </a:solidFill>
                <a:latin typeface="Arial" panose="020B0604020202020204" pitchFamily="34" charset="0"/>
                <a:cs typeface="Arial" panose="020B0604020202020204" pitchFamily="34" charset="0"/>
              </a:rPr>
              <a:t>10</a:t>
            </a:r>
            <a:r>
              <a:rPr kumimoji="1" lang="en-US" altLang="zh-CN" sz="1600">
                <a:solidFill>
                  <a:srgbClr val="EA0000"/>
                </a:solidFill>
                <a:latin typeface="Arial" panose="020B0604020202020204" pitchFamily="34" charset="0"/>
                <a:cs typeface="Arial" panose="020B0604020202020204" pitchFamily="34" charset="0"/>
              </a:rPr>
              <a:t>0</a:t>
            </a:r>
            <a:r>
              <a:rPr kumimoji="1" lang="en-US" altLang="zh-CN" sz="1600">
                <a:solidFill>
                  <a:srgbClr val="00B050"/>
                </a:solidFill>
                <a:latin typeface="Arial" panose="020B0604020202020204" pitchFamily="34" charset="0"/>
                <a:cs typeface="Arial" panose="020B0604020202020204" pitchFamily="34" charset="0"/>
              </a:rPr>
              <a:t>101</a:t>
            </a:r>
            <a:r>
              <a:rPr kumimoji="1" lang="en-US" altLang="zh-CN" sz="1600">
                <a:solidFill>
                  <a:srgbClr val="0070C0"/>
                </a:solidFill>
                <a:latin typeface="Arial" panose="020B0604020202020204" pitchFamily="34" charset="0"/>
                <a:cs typeface="Arial" panose="020B0604020202020204" pitchFamily="34" charset="0"/>
              </a:rPr>
              <a:t>10</a:t>
            </a:r>
            <a:r>
              <a:rPr kumimoji="1" lang="en-US" altLang="zh-CN" sz="1600">
                <a:solidFill>
                  <a:srgbClr val="7030A0"/>
                </a:solidFill>
                <a:latin typeface="Arial" panose="020B0604020202020204" pitchFamily="34" charset="0"/>
                <a:cs typeface="Arial" panose="020B0604020202020204" pitchFamily="34" charset="0"/>
              </a:rPr>
              <a:t>100</a:t>
            </a:r>
            <a:r>
              <a:rPr kumimoji="1" lang="en-US" altLang="zh-CN" sz="160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t>字符的编码都不能是其他字符编码的前缀，符合此要求的编码叫做前缀编码， 即不能匹配到重复的编码</a:t>
            </a:r>
            <a:r>
              <a:rPr kumimoji="1" lang="en-US" altLang="zh-CN" sz="1600"/>
              <a:t>(</a:t>
            </a:r>
            <a:r>
              <a:rPr kumimoji="1" lang="zh-CN" altLang="en-US" sz="1600"/>
              <a:t>这个在</a:t>
            </a:r>
            <a:r>
              <a:rPr kumimoji="1" lang="zh-CN" altLang="en-US" sz="1600" b="1"/>
              <a:t>赫夫曼编码</a:t>
            </a:r>
            <a:r>
              <a:rPr kumimoji="1" lang="zh-CN" altLang="en-US" sz="1600"/>
              <a:t>中，我们还要进行举例说明</a:t>
            </a:r>
            <a:r>
              <a:rPr kumimoji="1" lang="en-US" altLang="zh-CN" sz="1600"/>
              <a:t>, </a:t>
            </a:r>
            <a:r>
              <a:rPr kumimoji="1" lang="zh-CN" altLang="en-US" sz="1600"/>
              <a:t>不捉急</a:t>
            </a:r>
            <a:r>
              <a:rPr kumimoji="1" lang="en-US" altLang="zh-CN" sz="1600"/>
              <a:t>)</a:t>
            </a:r>
            <a:endParaRPr kumimoji="1" lang="en-US" altLang="zh-CN" sz="1600">
              <a:latin typeface="Arial" panose="020B0604020202020204" pitchFamily="34" charset="0"/>
              <a:cs typeface="Arial" panose="020B060402020202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anose="05000000000000000000"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do you like a java       // </a:t>
            </a:r>
            <a:r>
              <a:rPr kumimoji="1" lang="zh-CN" altLang="en-US" sz="1600">
                <a:latin typeface="Arial" panose="020B0604020202020204" pitchFamily="34" charset="0"/>
                <a:cs typeface="Arial" panose="020B0604020202020204" pitchFamily="34" charset="0"/>
              </a:rPr>
              <a:t>共</a:t>
            </a:r>
            <a:r>
              <a:rPr kumimoji="1" lang="en-US" altLang="zh-CN" sz="1600">
                <a:latin typeface="Arial" panose="020B0604020202020204" pitchFamily="34" charset="0"/>
                <a:cs typeface="Arial" panose="020B0604020202020204" pitchFamily="34" charset="0"/>
              </a:rPr>
              <a:t>40</a:t>
            </a:r>
            <a:r>
              <a:rPr kumimoji="1" lang="zh-CN" altLang="en-US" sz="1600">
                <a:latin typeface="Arial" panose="020B0604020202020204" pitchFamily="34" charset="0"/>
                <a:cs typeface="Arial" panose="020B0604020202020204" pitchFamily="34" charset="0"/>
              </a:rPr>
              <a:t>个字符</a:t>
            </a:r>
            <a:r>
              <a:rPr kumimoji="1" lang="en-US" altLang="zh-CN" sz="1600">
                <a:latin typeface="Arial" panose="020B0604020202020204" pitchFamily="34" charset="0"/>
                <a:cs typeface="Arial" panose="020B0604020202020204" pitchFamily="34" charset="0"/>
              </a:rPr>
              <a:t>(</a:t>
            </a:r>
            <a:r>
              <a:rPr kumimoji="1" lang="zh-CN" altLang="en-US" sz="1600">
                <a:latin typeface="Arial" panose="020B0604020202020204" pitchFamily="34" charset="0"/>
                <a:cs typeface="Arial" panose="020B0604020202020204" pitchFamily="34" charset="0"/>
              </a:rPr>
              <a:t>包括空格</a:t>
            </a:r>
            <a:r>
              <a:rPr kumimoji="1" lang="en-US" altLang="zh-CN" sz="1600">
                <a:latin typeface="Arial" panose="020B0604020202020204" pitchFamily="34" charset="0"/>
                <a:cs typeface="Arial" panose="020B0604020202020204" pitchFamily="34" charset="0"/>
              </a:rPr>
              <a:t>)</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d:1 y:1 u:1 j:2  v:2  o:2  l:4  k:4  e:4 i:5  a:5   :9  // </a:t>
            </a:r>
            <a:r>
              <a:rPr kumimoji="1" lang="zh-CN" altLang="en-US" sz="160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按照上面字符出现的次数构建一颗赫夫曼树</a:t>
            </a:r>
            <a:r>
              <a:rPr kumimoji="1" lang="en-US" altLang="zh-CN" sz="1600">
                <a:latin typeface="Arial" panose="020B0604020202020204" pitchFamily="34" charset="0"/>
                <a:cs typeface="Arial" panose="020B0604020202020204" pitchFamily="34" charset="0"/>
              </a:rPr>
              <a:t>, </a:t>
            </a:r>
            <a:r>
              <a:rPr kumimoji="1" lang="zh-CN" altLang="en-US" sz="1600">
                <a:latin typeface="Arial" panose="020B0604020202020204" pitchFamily="34" charset="0"/>
                <a:cs typeface="Arial" panose="020B0604020202020204" pitchFamily="34" charset="0"/>
              </a:rPr>
              <a:t>次数作为权值</a:t>
            </a:r>
            <a:r>
              <a:rPr kumimoji="1" lang="en-US" altLang="zh-CN" sz="1600">
                <a:latin typeface="Arial" panose="020B0604020202020204" pitchFamily="34" charset="0"/>
                <a:cs typeface="Arial" panose="020B0604020202020204" pitchFamily="34" charset="0"/>
              </a:rPr>
              <a:t>.(</a:t>
            </a:r>
            <a:r>
              <a:rPr kumimoji="1" lang="zh-CN" altLang="en-US" sz="1600">
                <a:latin typeface="Arial" panose="020B0604020202020204" pitchFamily="34" charset="0"/>
                <a:cs typeface="Arial" panose="020B0604020202020204" pitchFamily="34" charset="0"/>
              </a:rPr>
              <a:t>图后</a:t>
            </a:r>
            <a:r>
              <a:rPr kumimoji="1" lang="en-US" altLang="zh-CN" sz="1600">
                <a:latin typeface="Arial" panose="020B0604020202020204" pitchFamily="34" charset="0"/>
                <a:cs typeface="Arial" panose="020B0604020202020204" pitchFamily="34" charset="0"/>
              </a:rPr>
              <a:t>)</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anose="05000000000000000000"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sz="1600">
              <a:latin typeface="Arial" panose="020B0604020202020204" pitchFamily="34" charset="0"/>
              <a:cs typeface="Arial" panose="020B0604020202020204"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endParaRPr lang="en-US" altLang="zh-CN" sz="1200" baseline="0"/>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a:t>000</a:t>
            </a:r>
            <a:r>
              <a:rPr lang="en-US" altLang="zh-CN" sz="1200"/>
              <a:t>   </a:t>
            </a:r>
            <a:r>
              <a:rPr lang="en-US" altLang="zh-CN" sz="1200" baseline="0"/>
              <a:t>u: </a:t>
            </a:r>
            <a:r>
              <a:rPr lang="en-US" altLang="zh-CN" sz="1200"/>
              <a:t>1</a:t>
            </a:r>
            <a:r>
              <a:rPr lang="en-US" altLang="zh-CN" sz="1200" baseline="0"/>
              <a:t>0010</a:t>
            </a:r>
            <a:r>
              <a:rPr lang="en-US" altLang="zh-CN" sz="1200"/>
              <a:t>  d: 100110  y: 100111  i: 101</a:t>
            </a:r>
            <a:endParaRPr lang="en-US" altLang="zh-CN" sz="1200"/>
          </a:p>
          <a:p>
            <a:r>
              <a:rPr lang="en-US" altLang="zh-CN" sz="1200"/>
              <a:t>a : 110     k: 1110    e: 1111       j: 0000       v: 0001</a:t>
            </a:r>
            <a:endParaRPr lang="en-US" altLang="zh-CN" sz="1200"/>
          </a:p>
          <a:p>
            <a:r>
              <a:rPr lang="en-US" altLang="zh-CN" sz="1200"/>
              <a:t>l: 001          : 01</a:t>
            </a:r>
            <a:endParaRPr lang="en-US" altLang="zh-CN" sz="1200"/>
          </a:p>
          <a:p>
            <a:endParaRPr lang="en-US" altLang="zh-CN" sz="1200"/>
          </a:p>
          <a:p>
            <a:endParaRPr lang="en-US" altLang="zh-CN" sz="1200"/>
          </a:p>
          <a:p>
            <a:r>
              <a:rPr lang="zh-CN" altLang="en-US" sz="1200"/>
              <a:t>按照上面的赫夫曼编码，我们的</a:t>
            </a:r>
            <a:r>
              <a:rPr lang="en-US" altLang="zh-CN" sz="1200"/>
              <a:t>"</a:t>
            </a:r>
            <a:r>
              <a:rPr kumimoji="1" lang="en-US" altLang="zh-CN" sz="1200">
                <a:latin typeface="Arial" panose="020B0604020202020204" pitchFamily="34" charset="0"/>
                <a:cs typeface="Arial" panose="020B0604020202020204" pitchFamily="34" charset="0"/>
              </a:rPr>
              <a:t>i like like like java do you like a java</a:t>
            </a:r>
            <a:r>
              <a:rPr lang="en-US" altLang="zh-CN" sz="1200"/>
              <a:t>"   </a:t>
            </a:r>
            <a:r>
              <a:rPr lang="zh-CN" altLang="en-US" sz="1200"/>
              <a:t>字符串对应的编码为 </a:t>
            </a:r>
            <a:r>
              <a:rPr lang="en-US" altLang="zh-CN" sz="1200"/>
              <a:t>(</a:t>
            </a:r>
            <a:r>
              <a:rPr lang="zh-CN" altLang="en-US" sz="1200"/>
              <a:t>注意这里我们使用的无损压缩</a:t>
            </a:r>
            <a:r>
              <a:rPr lang="en-US" altLang="zh-CN" sz="1200"/>
              <a:t>)</a:t>
            </a:r>
            <a:endParaRPr lang="en-US" altLang="zh-CN" sz="1200"/>
          </a:p>
          <a:p>
            <a:endParaRPr lang="en-US" altLang="zh-CN" sz="1200"/>
          </a:p>
          <a:p>
            <a:r>
              <a:rPr lang="en-US" altLang="zh-CN" sz="1200"/>
              <a:t>1010100110111101111010011011110111101001101111011110100001100001110011001111000011001111000100100100110111101111011100100001100001110</a:t>
            </a:r>
            <a:endParaRPr lang="en-US" altLang="zh-CN" sz="1200"/>
          </a:p>
          <a:p>
            <a:endParaRPr lang="en-US" altLang="zh-CN" sz="1200"/>
          </a:p>
          <a:p>
            <a:endParaRPr lang="en-US" altLang="zh-CN" sz="1200"/>
          </a:p>
          <a:p>
            <a:r>
              <a:rPr lang="zh-CN" altLang="en-US" sz="1200"/>
              <a:t>长度为 ： </a:t>
            </a:r>
            <a:r>
              <a:rPr lang="en-US" altLang="zh-CN" sz="1200"/>
              <a:t>133 </a:t>
            </a:r>
            <a:endParaRPr lang="en-US" altLang="zh-CN" sz="1200"/>
          </a:p>
          <a:p>
            <a:r>
              <a:rPr lang="zh-CN" altLang="en-US" sz="1200"/>
              <a:t>说明</a:t>
            </a:r>
            <a:r>
              <a:rPr lang="en-US" altLang="zh-CN" sz="1200"/>
              <a:t>:</a:t>
            </a:r>
            <a:endParaRPr lang="en-US" altLang="zh-CN" sz="1200"/>
          </a:p>
          <a:p>
            <a:pPr marL="228600" indent="-228600">
              <a:buAutoNum type="arabicParenR"/>
            </a:pPr>
            <a:r>
              <a:rPr lang="zh-CN" altLang="en-US" sz="1200"/>
              <a:t>原来长度是  </a:t>
            </a:r>
            <a:r>
              <a:rPr lang="en-US" altLang="zh-CN" sz="1200"/>
              <a:t>359 , </a:t>
            </a:r>
            <a:r>
              <a:rPr lang="zh-CN" altLang="en-US" sz="1200"/>
              <a:t>压缩了  </a:t>
            </a:r>
            <a:r>
              <a:rPr lang="en-US" altLang="zh-CN" sz="1200"/>
              <a:t>(359-133) / 359 = 62.9%</a:t>
            </a:r>
            <a:endParaRPr lang="en-US" altLang="zh-CN" sz="1200"/>
          </a:p>
          <a:p>
            <a:pPr marL="228600" indent="-228600">
              <a:buAutoNum type="arabicParenR"/>
            </a:pPr>
            <a:r>
              <a:rPr lang="zh-CN" altLang="en-US" sz="1200"/>
              <a:t>此编码满足前缀编码</a:t>
            </a:r>
            <a:r>
              <a:rPr lang="en-US" altLang="zh-CN" sz="1200"/>
              <a:t>, </a:t>
            </a:r>
            <a:r>
              <a:rPr lang="zh-CN" altLang="en-US" sz="1200"/>
              <a:t>即字符的编码都不能是其他字符编码的前缀。不会造成匹配的多义性</a:t>
            </a:r>
            <a:endParaRPr lang="zh-CN" altLang="en-US" sz="1200"/>
          </a:p>
        </p:txBody>
      </p:sp>
      <p:pic>
        <p:nvPicPr>
          <p:cNvPr id="6759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6" name="包装程序外壳对象" showAsIcon="1" r:id="rId2" imgW="1524000" imgH="523875" progId="Package">
                  <p:embed/>
                </p:oleObj>
              </mc:Choice>
              <mc:Fallback>
                <p:oleObj name="包装程序外壳对象" showAsIcon="1" r:id="rId2" imgW="1524000" imgH="523875" progId="Package">
                  <p:embed/>
                  <p:pic>
                    <p:nvPicPr>
                      <p:cNvPr id="0" name="图片 67865"/>
                      <p:cNvPicPr/>
                      <p:nvPr/>
                    </p:nvPicPr>
                    <p:blipFill>
                      <a:blip r:embed="rId3"/>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7" name="包装程序外壳对象" showAsIcon="1" r:id="rId4" imgW="609600" imgH="523875" progId="Package">
                  <p:embed/>
                </p:oleObj>
              </mc:Choice>
              <mc:Fallback>
                <p:oleObj name="包装程序外壳对象" showAsIcon="1" r:id="rId4" imgW="609600" imgH="523875" progId="Package">
                  <p:embed/>
                  <p:pic>
                    <p:nvPicPr>
                      <p:cNvPr id="0" name="图片 67866"/>
                      <p:cNvPicPr/>
                      <p:nvPr/>
                    </p:nvPicPr>
                    <p:blipFill>
                      <a:blip r:embed="rId5"/>
                      <a:stretch>
                        <a:fillRect/>
                      </a:stretch>
                    </p:blipFill>
                    <p:spPr>
                      <a:xfrm>
                        <a:off x="5102489" y="5113246"/>
                        <a:ext cx="448753" cy="386618"/>
                      </a:xfrm>
                      <a:prstGeom prst="rect">
                        <a:avLst/>
                      </a:prstGeom>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a:p>
          <a:p>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 </a:t>
            </a:r>
            <a:r>
              <a:rPr lang="zh-CN" altLang="en-US"/>
              <a:t>比如</a:t>
            </a:r>
            <a:r>
              <a:rPr lang="en-US" altLang="zh-CN"/>
              <a:t>: </a:t>
            </a:r>
            <a:r>
              <a:rPr lang="zh-CN" altLang="en-US"/>
              <a:t>如果我们让每次生成的新的二叉树总是排在权值相同的二叉树的最后一个，则生成的二叉树为</a:t>
            </a:r>
            <a:r>
              <a:rPr lang="en-US" altLang="zh-CN"/>
              <a:t>:</a:t>
            </a:r>
            <a:endParaRPr lang="en-US" altLang="zh-CN"/>
          </a:p>
          <a:p>
            <a:endParaRPr lang="en-US" altLang="zh-CN"/>
          </a:p>
          <a:p>
            <a:endParaRPr kumimoji="1" lang="en-US" altLang="zh-CN"/>
          </a:p>
          <a:p>
            <a:endParaRPr kumimoji="1" lang="en-US" altLang="zh-CN" sz="1600">
              <a:latin typeface="Arial" panose="020B0604020202020204" pitchFamily="34" charset="0"/>
              <a:cs typeface="Arial" panose="020B0604020202020204" pitchFamily="34" charset="0"/>
            </a:endParaRPr>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5" name="包装程序外壳对象" showAsIcon="1" r:id="rId2" imgW="609600" imgH="523875" progId="Package">
                  <p:embed/>
                </p:oleObj>
              </mc:Choice>
              <mc:Fallback>
                <p:oleObj name="包装程序外壳对象" showAsIcon="1" r:id="rId2" imgW="609600" imgH="523875" progId="Package">
                  <p:embed/>
                  <p:pic>
                    <p:nvPicPr>
                      <p:cNvPr id="0" name="图片 70914"/>
                      <p:cNvPicPr/>
                      <p:nvPr/>
                    </p:nvPicPr>
                    <p:blipFill>
                      <a:blip r:embed="rId3"/>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6" name="包装程序外壳对象" showAsIcon="1" r:id="rId4" imgW="1238250" imgH="523875" progId="Package">
                  <p:embed/>
                </p:oleObj>
              </mc:Choice>
              <mc:Fallback>
                <p:oleObj name="包装程序外壳对象" showAsIcon="1" r:id="rId4" imgW="1238250" imgH="523875" progId="Package">
                  <p:embed/>
                  <p:pic>
                    <p:nvPicPr>
                      <p:cNvPr id="0" name="图片 70915"/>
                      <p:cNvPicPr/>
                      <p:nvPr/>
                    </p:nvPicPr>
                    <p:blipFill>
                      <a:blip r:embed="rId5"/>
                      <a:stretch>
                        <a:fillRect/>
                      </a:stretch>
                    </p:blipFill>
                    <p:spPr>
                      <a:xfrm>
                        <a:off x="6354613" y="5034884"/>
                        <a:ext cx="792088" cy="338280"/>
                      </a:xfrm>
                      <a:prstGeom prst="rect">
                        <a:avLst/>
                      </a:prstGeom>
                    </p:spPr>
                  </p:pic>
                </p:oleObj>
              </mc:Fallback>
            </mc:AlternateContent>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创建赫夫曼树</a:t>
            </a:r>
            <a:r>
              <a:rPr lang="en-US" altLang="zh-CN" sz="2000" b="1">
                <a:solidFill>
                  <a:srgbClr val="0070C0"/>
                </a:solidFill>
              </a:rPr>
              <a:t>)</a:t>
            </a:r>
            <a:endParaRPr lang="en-US" altLang="zh-CN"/>
          </a:p>
          <a:p>
            <a:endParaRPr lang="en-US" altLang="zh-CN" b="1"/>
          </a:p>
          <a:p>
            <a:r>
              <a:rPr kumimoji="1" lang="zh-CN" altLang="en-US"/>
              <a:t>将给出的一段文本，比如 </a:t>
            </a:r>
            <a:r>
              <a:rPr kumimoji="1" lang="en-US" altLang="zh-CN"/>
              <a:t>"</a:t>
            </a:r>
            <a:r>
              <a:rPr kumimoji="1" lang="en-US" altLang="zh-CN">
                <a:latin typeface="Arial" panose="020B0604020202020204" pitchFamily="34" charset="0"/>
                <a:cs typeface="Arial" panose="020B0604020202020204" pitchFamily="34" charset="0"/>
              </a:rPr>
              <a:t>i like like like java do you like a java" </a:t>
            </a:r>
            <a:r>
              <a:rPr kumimoji="1" lang="zh-CN" altLang="en-US">
                <a:latin typeface="Arial" panose="020B0604020202020204" pitchFamily="34" charset="0"/>
                <a:cs typeface="Arial" panose="020B0604020202020204" pitchFamily="34" charset="0"/>
              </a:rPr>
              <a:t>， 根据前面的讲的赫夫曼编码原理，对其进行数据压缩处理 ，</a:t>
            </a:r>
            <a:r>
              <a:rPr kumimoji="1" lang="zh-CN" altLang="en-US" b="1">
                <a:latin typeface="Arial" panose="020B0604020202020204" pitchFamily="34" charset="0"/>
                <a:cs typeface="Arial" panose="020B0604020202020204" pitchFamily="34" charset="0"/>
              </a:rPr>
              <a:t>形式</a:t>
            </a:r>
            <a:r>
              <a:rPr kumimoji="1" lang="zh-CN" altLang="en-US">
                <a:latin typeface="Arial" panose="020B0604020202020204" pitchFamily="34" charset="0"/>
                <a:cs typeface="Arial" panose="020B0604020202020204" pitchFamily="34" charset="0"/>
              </a:rPr>
              <a:t>如 </a:t>
            </a:r>
            <a:r>
              <a:rPr kumimoji="1" lang="en-US" altLang="zh-CN">
                <a:latin typeface="Arial" panose="020B0604020202020204" pitchFamily="34" charset="0"/>
                <a:cs typeface="Arial" panose="020B0604020202020204" pitchFamily="34" charset="0"/>
              </a:rPr>
              <a:t>"</a:t>
            </a:r>
            <a:r>
              <a:rPr lang="en-US" altLang="zh-CN"/>
              <a:t>1010100110111101111010011011110111101001101111011110100001100001110011001111000011001111000100100100110111101111011100100001100001110</a:t>
            </a:r>
            <a:endParaRPr lang="en-US" altLang="zh-CN"/>
          </a:p>
          <a:p>
            <a:r>
              <a:rPr kumimoji="1" lang="en-US" altLang="zh-CN">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 </a:t>
            </a:r>
            <a:endParaRPr kumimoji="1" lang="en-US" altLang="zh-CN">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步骤</a:t>
            </a:r>
            <a:r>
              <a:rPr kumimoji="1" lang="en-US" altLang="zh-CN">
                <a:latin typeface="Arial" panose="020B0604020202020204" pitchFamily="34" charset="0"/>
                <a:cs typeface="Arial" panose="020B0604020202020204" pitchFamily="34" charset="0"/>
              </a:rPr>
              <a:t>1</a:t>
            </a:r>
            <a:r>
              <a:rPr kumimoji="1" lang="zh-CN" altLang="en-US">
                <a:latin typeface="Arial" panose="020B0604020202020204" pitchFamily="34" charset="0"/>
                <a:cs typeface="Arial" panose="020B0604020202020204" pitchFamily="34" charset="0"/>
              </a:rPr>
              <a:t>：根据赫夫曼编码压缩数据的原理，需要创建 </a:t>
            </a:r>
            <a:r>
              <a:rPr kumimoji="1" lang="en-US" altLang="zh-CN">
                <a:latin typeface="Arial" panose="020B0604020202020204" pitchFamily="34" charset="0"/>
                <a:cs typeface="Arial" panose="020B0604020202020204" pitchFamily="34" charset="0"/>
              </a:rPr>
              <a:t>"i like like like java do you like a java" </a:t>
            </a:r>
            <a:r>
              <a:rPr kumimoji="1" lang="zh-CN" altLang="en-US">
                <a:latin typeface="Arial" panose="020B0604020202020204" pitchFamily="34" charset="0"/>
                <a:cs typeface="Arial" panose="020B0604020202020204" pitchFamily="34" charset="0"/>
              </a:rPr>
              <a:t>对应的赫夫曼树</a:t>
            </a:r>
            <a:r>
              <a:rPr kumimoji="1" lang="en-US" altLang="zh-CN">
                <a:latin typeface="Arial" panose="020B0604020202020204" pitchFamily="34" charset="0"/>
                <a:cs typeface="Arial" panose="020B0604020202020204" pitchFamily="34" charset="0"/>
              </a:rPr>
              <a:t>.</a:t>
            </a:r>
            <a:endParaRPr kumimoji="1" lang="en-US" altLang="zh-CN">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思路</a:t>
            </a:r>
            <a:r>
              <a:rPr kumimoji="1" lang="zh-CN" altLang="en-US">
                <a:latin typeface="Arial" panose="020B0604020202020204" pitchFamily="34" charset="0"/>
                <a:cs typeface="Arial" panose="020B0604020202020204" pitchFamily="34" charset="0"/>
              </a:rPr>
              <a:t>：前面已经分析过了，而且我们已然讲过了构建赫夫曼树的具体实现。</a:t>
            </a:r>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代码实现：看老师演示</a:t>
            </a:r>
            <a:r>
              <a:rPr kumimoji="1" lang="en-US" altLang="zh-CN">
                <a:latin typeface="Arial" panose="020B0604020202020204" pitchFamily="34" charset="0"/>
                <a:cs typeface="Arial" panose="020B0604020202020204" pitchFamily="34" charset="0"/>
              </a:rPr>
              <a:t>:</a:t>
            </a:r>
            <a:endParaRPr kumimoji="1" lang="en-US" altLang="zh-CN"/>
          </a:p>
          <a:p>
            <a:endParaRPr kumimoji="1" lang="en-US" altLang="zh-CN" sz="160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3" name="包装程序外壳对象" showAsIcon="1" r:id="rId1" imgW="1190625" imgH="523875" progId="Package">
                  <p:embed/>
                </p:oleObj>
              </mc:Choice>
              <mc:Fallback>
                <p:oleObj name="包装程序外壳对象" showAsIcon="1" r:id="rId1" imgW="1190625" imgH="523875" progId="Package">
                  <p:embed/>
                  <p:pic>
                    <p:nvPicPr>
                      <p:cNvPr id="0" name="图片 68742"/>
                      <p:cNvPicPr/>
                      <p:nvPr/>
                    </p:nvPicPr>
                    <p:blipFill>
                      <a:blip r:embed="rId2"/>
                      <a:stretch>
                        <a:fillRect/>
                      </a:stretch>
                    </p:blipFill>
                    <p:spPr>
                      <a:xfrm>
                        <a:off x="7362725" y="4608487"/>
                        <a:ext cx="1001122" cy="444502"/>
                      </a:xfrm>
                      <a:prstGeom prst="rect">
                        <a:avLst/>
                      </a:prstGeom>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生成赫夫曼编码和赫夫曼编码后的数据</a:t>
            </a:r>
            <a:r>
              <a:rPr lang="en-US" altLang="zh-CN" sz="2000" b="1">
                <a:solidFill>
                  <a:srgbClr val="0070C0"/>
                </a:solidFill>
              </a:rPr>
              <a:t>)</a:t>
            </a:r>
            <a:endParaRPr lang="en-US" altLang="zh-CN"/>
          </a:p>
          <a:p>
            <a:endParaRPr lang="en-US" altLang="zh-CN" b="1"/>
          </a:p>
          <a:p>
            <a:r>
              <a:rPr kumimoji="1" lang="zh-CN" altLang="en-US"/>
              <a:t>我们已经生成了 赫夫曼树</a:t>
            </a:r>
            <a:r>
              <a:rPr kumimoji="1" lang="en-US" altLang="zh-CN"/>
              <a:t>, </a:t>
            </a:r>
            <a:r>
              <a:rPr kumimoji="1" lang="zh-CN" altLang="en-US"/>
              <a:t>下面我们继续完成任务</a:t>
            </a:r>
            <a:endParaRPr kumimoji="1" lang="en-US" altLang="zh-CN"/>
          </a:p>
          <a:p>
            <a:pPr marL="342900" indent="-342900">
              <a:buAutoNum type="arabicParenR"/>
            </a:pPr>
            <a:r>
              <a:rPr kumimoji="1" lang="zh-CN" altLang="en-US"/>
              <a:t>生成赫夫曼树对应的赫夫曼编码  </a:t>
            </a:r>
            <a:r>
              <a:rPr kumimoji="1" lang="en-US" altLang="zh-CN"/>
              <a:t>, </a:t>
            </a:r>
            <a:r>
              <a:rPr kumimoji="1" lang="zh-CN" altLang="en-US"/>
              <a:t>如下表</a:t>
            </a:r>
            <a:r>
              <a:rPr kumimoji="1" lang="en-US" altLang="zh-CN"/>
              <a:t>:</a:t>
            </a:r>
            <a:br>
              <a:rPr kumimoji="1" lang="en-US" altLang="zh-CN"/>
            </a:br>
            <a:r>
              <a:rPr lang="en-US" altLang="zh-CN"/>
              <a:t>=01 a=100 d=11000 u=11001 e=1110 v=11011 i=101 y=11010 j=0010 k=1111 l=000 o=0011</a:t>
            </a:r>
            <a:br>
              <a:rPr kumimoji="1" lang="en-US" altLang="zh-CN"/>
            </a:br>
            <a:endParaRPr kumimoji="1" lang="en-US" altLang="zh-CN"/>
          </a:p>
          <a:p>
            <a:pPr marL="342900" indent="-342900">
              <a:buFontTx/>
              <a:buAutoNum type="arabicParenR"/>
            </a:pPr>
            <a:r>
              <a:rPr kumimoji="1" lang="zh-CN" altLang="en-US"/>
              <a:t>使用赫夫曼编码来生成赫夫曼编码数据 </a:t>
            </a:r>
            <a:r>
              <a:rPr kumimoji="1" lang="en-US" altLang="zh-CN"/>
              <a:t>,</a:t>
            </a:r>
            <a:r>
              <a:rPr kumimoji="1" lang="zh-CN" altLang="en-US"/>
              <a:t>即</a:t>
            </a:r>
            <a:r>
              <a:rPr lang="zh-CN" altLang="en-US"/>
              <a:t>按照上面的赫夫曼编码，将</a:t>
            </a:r>
            <a:r>
              <a:rPr lang="en-US" altLang="zh-CN"/>
              <a:t>"</a:t>
            </a:r>
            <a:r>
              <a:rPr kumimoji="1" lang="en-US" altLang="zh-CN">
                <a:latin typeface="Arial" panose="020B0604020202020204" pitchFamily="34" charset="0"/>
                <a:cs typeface="Arial" panose="020B0604020202020204" pitchFamily="34" charset="0"/>
              </a:rPr>
              <a:t>i like like like java do you like a java</a:t>
            </a:r>
            <a:r>
              <a:rPr lang="en-US" altLang="zh-CN"/>
              <a:t>"   </a:t>
            </a:r>
            <a:r>
              <a:rPr lang="zh-CN" altLang="en-US"/>
              <a:t>字符串生成对应的编码数据</a:t>
            </a:r>
            <a:r>
              <a:rPr lang="en-US" altLang="zh-CN"/>
              <a:t>, </a:t>
            </a:r>
            <a:r>
              <a:rPr lang="zh-CN" altLang="en-US"/>
              <a:t>形式如下</a:t>
            </a:r>
            <a:r>
              <a:rPr lang="en-US" altLang="zh-CN"/>
              <a:t>.</a:t>
            </a:r>
            <a:br>
              <a:rPr lang="en-US" altLang="zh-CN"/>
            </a:br>
            <a:r>
              <a:rPr lang="en-US" altLang="zh-CN"/>
              <a:t>1010100010111111110010001011111111001000101111111100100101001101110001110000011011101000111100101000101111111100110001001010011011100</a:t>
            </a:r>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思路</a:t>
            </a:r>
            <a:r>
              <a:rPr kumimoji="1" lang="zh-CN" altLang="en-US">
                <a:latin typeface="Arial" panose="020B0604020202020204" pitchFamily="34" charset="0"/>
                <a:cs typeface="Arial" panose="020B0604020202020204" pitchFamily="34" charset="0"/>
              </a:rPr>
              <a:t>：前面已经分析过了，而且我们讲过了生成赫夫曼编码的具体实现。</a:t>
            </a:r>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代码实现</a:t>
            </a:r>
            <a:r>
              <a:rPr kumimoji="1" lang="zh-CN" altLang="en-US">
                <a:latin typeface="Arial" panose="020B0604020202020204" pitchFamily="34" charset="0"/>
                <a:cs typeface="Arial" panose="020B0604020202020204" pitchFamily="34" charset="0"/>
              </a:rPr>
              <a:t>：看老师演示</a:t>
            </a:r>
            <a:r>
              <a:rPr kumimoji="1" lang="en-US" altLang="zh-CN">
                <a:latin typeface="Arial" panose="020B0604020202020204" pitchFamily="34" charset="0"/>
                <a:cs typeface="Arial" panose="020B0604020202020204" pitchFamily="34" charset="0"/>
              </a:rPr>
              <a:t>:</a:t>
            </a:r>
            <a:endParaRPr kumimoji="1" lang="en-US" altLang="zh-CN"/>
          </a:p>
        </p:txBody>
      </p:sp>
      <p:graphicFrame>
        <p:nvGraphicFramePr>
          <p:cNvPr id="5" name="对象 4"/>
          <p:cNvGraphicFramePr>
            <a:graphicFrameLocks noChangeAspect="1"/>
          </p:cNvGraphicFramePr>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70" name="包装程序外壳对象" showAsIcon="1" r:id="rId1" imgW="1190625" imgH="523875" progId="Package">
                  <p:embed/>
                </p:oleObj>
              </mc:Choice>
              <mc:Fallback>
                <p:oleObj name="包装程序外壳对象" showAsIcon="1" r:id="rId1" imgW="1190625" imgH="523875" progId="Package">
                  <p:embed/>
                  <p:pic>
                    <p:nvPicPr>
                      <p:cNvPr id="0" name="图片 69769"/>
                      <p:cNvPicPr/>
                      <p:nvPr/>
                    </p:nvPicPr>
                    <p:blipFill>
                      <a:blip r:embed="rId2"/>
                      <a:stretch>
                        <a:fillRect/>
                      </a:stretch>
                    </p:blipFill>
                    <p:spPr>
                      <a:xfrm>
                        <a:off x="7578749" y="4872081"/>
                        <a:ext cx="1008112" cy="447606"/>
                      </a:xfrm>
                      <a:prstGeom prst="rect">
                        <a:avLst/>
                      </a:prstGeom>
                    </p:spPr>
                  </p:pic>
                </p:oleObj>
              </mc:Fallback>
            </mc:AlternateContent>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数据解压</a:t>
            </a:r>
            <a:r>
              <a:rPr lang="en-US" altLang="zh-CN" sz="2000" b="1">
                <a:solidFill>
                  <a:srgbClr val="0070C0"/>
                </a:solidFill>
              </a:rPr>
              <a:t>(</a:t>
            </a:r>
            <a:r>
              <a:rPr lang="zh-CN" altLang="en-US" sz="2000" b="1">
                <a:solidFill>
                  <a:srgbClr val="0070C0"/>
                </a:solidFill>
              </a:rPr>
              <a:t>使用赫夫曼编码解码</a:t>
            </a:r>
            <a:r>
              <a:rPr lang="en-US" altLang="zh-CN" sz="2000" b="1">
                <a:solidFill>
                  <a:srgbClr val="0070C0"/>
                </a:solidFill>
              </a:rPr>
              <a:t>)</a:t>
            </a:r>
            <a:endParaRPr lang="en-US" altLang="zh-CN"/>
          </a:p>
          <a:p>
            <a:br>
              <a:rPr kumimoji="1" lang="en-US" altLang="zh-CN"/>
            </a:br>
            <a:r>
              <a:rPr kumimoji="1" lang="zh-CN" altLang="en-US"/>
              <a:t>使用赫夫曼编码来解码数据，具体要求是</a:t>
            </a:r>
            <a:endParaRPr kumimoji="1" lang="en-US" altLang="zh-CN"/>
          </a:p>
          <a:p>
            <a:pPr marL="342900" indent="-342900">
              <a:buAutoNum type="arabicParenR"/>
            </a:pPr>
            <a:r>
              <a:rPr kumimoji="1" lang="zh-CN" altLang="en-US"/>
              <a:t>前面我们得到了赫夫曼编码和对应的编码</a:t>
            </a:r>
            <a:br>
              <a:rPr kumimoji="1" lang="en-US" altLang="zh-CN"/>
            </a:br>
            <a:r>
              <a:rPr kumimoji="1" lang="en-US" altLang="zh-CN"/>
              <a:t>byte[] , </a:t>
            </a:r>
            <a:r>
              <a:rPr kumimoji="1" lang="zh-CN" altLang="en-US"/>
              <a:t>即</a:t>
            </a:r>
            <a:r>
              <a:rPr kumimoji="1" lang="en-US" altLang="zh-CN"/>
              <a:t>:</a:t>
            </a:r>
            <a:r>
              <a:rPr lang="en-US" altLang="zh-CN"/>
              <a:t>[-88, -65, -56, -65, -56, -65, -55, 77</a:t>
            </a:r>
            <a:br>
              <a:rPr lang="en-US" altLang="zh-CN"/>
            </a:br>
            <a:r>
              <a:rPr lang="en-US" altLang="zh-CN"/>
              <a:t>, -57, 6, -24, -14, -117, -4, -60, -90, 28]</a:t>
            </a:r>
            <a:br>
              <a:rPr lang="en-US" altLang="zh-CN"/>
            </a:br>
            <a:endParaRPr lang="en-US" altLang="zh-CN"/>
          </a:p>
          <a:p>
            <a:pPr marL="342900" indent="-342900">
              <a:buAutoNum type="arabicParenR"/>
            </a:pPr>
            <a:r>
              <a:rPr kumimoji="1" lang="zh-CN" altLang="en-US"/>
              <a:t>现在要求使用赫夫曼编码， 进行解码，又</a:t>
            </a:r>
            <a:br>
              <a:rPr kumimoji="1" lang="en-US" altLang="zh-CN"/>
            </a:br>
            <a:r>
              <a:rPr kumimoji="1" lang="zh-CN" altLang="en-US"/>
              <a:t>重新得到原来的字符串</a:t>
            </a:r>
            <a:r>
              <a:rPr lang="en-US" altLang="zh-CN"/>
              <a:t>"</a:t>
            </a:r>
            <a:r>
              <a:rPr kumimoji="1" lang="en-US" altLang="zh-CN">
                <a:latin typeface="Arial" panose="020B0604020202020204" pitchFamily="34" charset="0"/>
                <a:cs typeface="Arial" panose="020B0604020202020204" pitchFamily="34" charset="0"/>
              </a:rPr>
              <a:t>i like like like </a:t>
            </a:r>
            <a:br>
              <a:rPr kumimoji="1" lang="en-US" altLang="zh-CN">
                <a:latin typeface="Arial" panose="020B0604020202020204" pitchFamily="34" charset="0"/>
                <a:cs typeface="Arial" panose="020B0604020202020204" pitchFamily="34" charset="0"/>
              </a:rPr>
            </a:br>
            <a:r>
              <a:rPr kumimoji="1" lang="en-US" altLang="zh-CN">
                <a:latin typeface="Arial" panose="020B0604020202020204" pitchFamily="34" charset="0"/>
                <a:cs typeface="Arial" panose="020B0604020202020204" pitchFamily="34" charset="0"/>
              </a:rPr>
              <a:t>java do you like a java</a:t>
            </a:r>
            <a:r>
              <a:rPr lang="en-US" altLang="zh-CN"/>
              <a:t>"</a:t>
            </a:r>
            <a:endParaRPr lang="en-US" altLang="zh-CN"/>
          </a:p>
          <a:p>
            <a:pPr marL="342900" indent="-342900">
              <a:buAutoNum type="arabicParenR"/>
            </a:pPr>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思路</a:t>
            </a:r>
            <a:r>
              <a:rPr kumimoji="1" lang="zh-CN" altLang="en-US">
                <a:latin typeface="Arial" panose="020B0604020202020204" pitchFamily="34" charset="0"/>
                <a:cs typeface="Arial" panose="020B0604020202020204" pitchFamily="34" charset="0"/>
              </a:rPr>
              <a:t>：解码过程，就是编码的一个逆向操作。</a:t>
            </a:r>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代码实现</a:t>
            </a:r>
            <a:r>
              <a:rPr kumimoji="1" lang="zh-CN" altLang="en-US">
                <a:latin typeface="Arial" panose="020B0604020202020204" pitchFamily="34" charset="0"/>
                <a:cs typeface="Arial" panose="020B0604020202020204" pitchFamily="34" charset="0"/>
              </a:rPr>
              <a:t>：看老师演示</a:t>
            </a:r>
            <a:r>
              <a:rPr kumimoji="1" lang="en-US" altLang="zh-CN">
                <a:latin typeface="Arial" panose="020B0604020202020204" pitchFamily="34" charset="0"/>
                <a:cs typeface="Arial" panose="020B0604020202020204" pitchFamily="34" charset="0"/>
              </a:rPr>
              <a:t>:</a:t>
            </a:r>
            <a:endParaRPr kumimoji="1" lang="en-US" altLang="zh-CN"/>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endParaRPr lang="en-US" altLang="zh-CN" sz="1200" b="1"/>
          </a:p>
          <a:p>
            <a:r>
              <a:rPr lang="en-US" altLang="zh-CN" sz="1200" b="1"/>
              <a:t>int temp = b;</a:t>
            </a:r>
            <a:endParaRPr lang="en-US" altLang="zh-CN" sz="1200" b="1"/>
          </a:p>
          <a:p>
            <a:r>
              <a:rPr lang="en-US" altLang="zh-CN" sz="1200" b="1"/>
              <a:t>if (flag) {</a:t>
            </a:r>
            <a:endParaRPr lang="en-US" altLang="zh-CN" sz="1200" b="1"/>
          </a:p>
          <a:p>
            <a:r>
              <a:rPr lang="en-US" altLang="zh-CN" sz="1200"/>
              <a:t>temp |= 256; </a:t>
            </a:r>
            <a:endParaRPr lang="en-US" altLang="zh-CN" sz="1200" u="sng"/>
          </a:p>
          <a:p>
            <a:r>
              <a:rPr lang="en-US" altLang="zh-CN" sz="1200"/>
              <a:t>}</a:t>
            </a:r>
            <a:endParaRPr lang="zh-CN" altLang="en-US" sz="1200"/>
          </a:p>
          <a:p>
            <a:r>
              <a:rPr lang="en-US" altLang="zh-CN" sz="1200"/>
              <a:t>String str = Integer.</a:t>
            </a:r>
            <a:r>
              <a:rPr lang="en-US" altLang="zh-CN" sz="1200" i="1"/>
              <a:t>toBinaryString(temp);</a:t>
            </a:r>
            <a:endParaRPr lang="en-US" altLang="zh-CN" sz="1200" i="1"/>
          </a:p>
          <a:p>
            <a:r>
              <a:rPr lang="en-US" altLang="zh-CN" sz="1200" b="1"/>
              <a:t>if (flag) { </a:t>
            </a:r>
            <a:endParaRPr lang="en-US" altLang="zh-CN" sz="1200"/>
          </a:p>
          <a:p>
            <a:r>
              <a:rPr lang="en-US" altLang="zh-CN" sz="1200" b="1"/>
              <a:t>return str.substring(str.length() - 8);</a:t>
            </a:r>
            <a:endParaRPr lang="en-US" altLang="zh-CN" sz="1200" b="1"/>
          </a:p>
          <a:p>
            <a:r>
              <a:rPr lang="en-US" altLang="zh-CN" sz="1200"/>
              <a:t>} </a:t>
            </a:r>
            <a:r>
              <a:rPr lang="en-US" altLang="zh-CN" sz="1200" b="1"/>
              <a:t>else {</a:t>
            </a:r>
            <a:endParaRPr lang="en-US" altLang="zh-CN" sz="1200" b="1"/>
          </a:p>
          <a:p>
            <a:r>
              <a:rPr lang="en-US" altLang="zh-CN" sz="1200" b="1"/>
              <a:t>return str;</a:t>
            </a:r>
            <a:r>
              <a:rPr lang="en-US" altLang="zh-CN" sz="120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anose="020B0604020202020204" pitchFamily="34" charset="0"/>
                <a:cs typeface="Arial" panose="020B0604020202020204" pitchFamily="34" charset="0"/>
              </a:rPr>
              <a:t>private static byte[] decode(Map&lt;Byte, String&gt; huffmanCodes, byte[] huffmanBytes)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 stringBuilder = </a:t>
            </a:r>
            <a:r>
              <a:rPr lang="en-US" altLang="zh-CN" sz="1000" b="1">
                <a:latin typeface="Arial" panose="020B0604020202020204" pitchFamily="34" charset="0"/>
                <a:cs typeface="Arial" panose="020B0604020202020204" pitchFamily="34" charset="0"/>
              </a:rPr>
              <a:t>new StringBuilder();</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huffmanBytes.length; i++)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huffmanBytes[i];</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(i == huffmanBytes.length - 1);</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stringBuilder.append(</a:t>
            </a:r>
            <a:r>
              <a:rPr lang="en-US" altLang="zh-CN" sz="1000" i="1">
                <a:latin typeface="Arial" panose="020B0604020202020204" pitchFamily="34" charset="0"/>
                <a:cs typeface="Arial" panose="020B0604020202020204" pitchFamily="34" charset="0"/>
              </a:rPr>
              <a:t>byteToBitStr(!flag, b)); //</a:t>
            </a:r>
            <a:r>
              <a:rPr lang="zh-CN" altLang="en-US" sz="1000" i="1">
                <a:latin typeface="Arial" panose="020B0604020202020204" pitchFamily="34" charset="0"/>
                <a:cs typeface="Arial" panose="020B0604020202020204" pitchFamily="34" charset="0"/>
              </a:rPr>
              <a:t>拼接到</a:t>
            </a:r>
            <a:r>
              <a:rPr lang="en-US" altLang="zh-CN" sz="1000" i="1">
                <a:latin typeface="Arial" panose="020B0604020202020204" pitchFamily="34" charset="0"/>
                <a:cs typeface="Arial" panose="020B0604020202020204" pitchFamily="34" charset="0"/>
              </a:rPr>
              <a:t>stringBuilder</a:t>
            </a:r>
            <a:r>
              <a:rPr lang="zh-CN" altLang="en-US" sz="1000" i="1">
                <a:latin typeface="Arial" panose="020B0604020202020204" pitchFamily="34" charset="0"/>
                <a:cs typeface="Arial" panose="020B0604020202020204" pitchFamily="34" charset="0"/>
              </a:rPr>
              <a:t>中 </a:t>
            </a:r>
            <a:endParaRPr lang="zh-CN" altLang="en-US" sz="1000" i="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Map&lt;String, Byte&gt; map = </a:t>
            </a:r>
            <a:r>
              <a:rPr lang="en-US" altLang="zh-CN" sz="1000" b="1">
                <a:latin typeface="Arial" panose="020B0604020202020204" pitchFamily="34" charset="0"/>
                <a:cs typeface="Arial" panose="020B0604020202020204" pitchFamily="34" charset="0"/>
              </a:rPr>
              <a:t>new HashMap&lt;&gt;();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(Map.Entry&lt;Byte, String&gt; entry : huffmanCodes.entrySet())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map.put(entry.getValue(), entry.getKey());</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List&lt;Byte&gt; list = </a:t>
            </a:r>
            <a:r>
              <a:rPr lang="en-US" altLang="zh-CN" sz="1000" b="1">
                <a:latin typeface="Arial" panose="020B0604020202020204" pitchFamily="34" charset="0"/>
                <a:cs typeface="Arial" panose="020B0604020202020204" pitchFamily="34" charset="0"/>
              </a:rPr>
              <a:t>new ArrayList&lt;&gt;();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stringBuilder.length();)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int count = 1;</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true;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Byte b = </a:t>
            </a:r>
            <a:r>
              <a:rPr lang="en-US" altLang="zh-CN" sz="1000" b="1">
                <a:latin typeface="Arial" panose="020B0604020202020204" pitchFamily="34" charset="0"/>
                <a:cs typeface="Arial" panose="020B0604020202020204" pitchFamily="34" charset="0"/>
              </a:rPr>
              <a:t>null;</a:t>
            </a:r>
            <a:endParaRPr lang="zh-CN" altLang="en-US" sz="1000" u="sng">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while (flag)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 key = stringBuilder.substring(i, i + 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 = map.get(key);</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(b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en-US" altLang="zh-CN" sz="1000" b="1">
                <a:latin typeface="Arial" panose="020B0604020202020204" pitchFamily="34" charset="0"/>
                <a:cs typeface="Arial" panose="020B0604020202020204" pitchFamily="34" charset="0"/>
              </a:rPr>
              <a:t>else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flag = </a:t>
            </a:r>
            <a:r>
              <a:rPr lang="en-US" altLang="zh-CN" sz="1000" b="1">
                <a:latin typeface="Arial" panose="020B0604020202020204" pitchFamily="34" charset="0"/>
                <a:cs typeface="Arial" panose="020B0604020202020204" pitchFamily="34" charset="0"/>
              </a:rPr>
              <a:t>false;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list.add(b);//</a:t>
            </a:r>
            <a:r>
              <a:rPr lang="zh-CN" altLang="en-US" sz="1000">
                <a:latin typeface="Arial" panose="020B0604020202020204" pitchFamily="34" charset="0"/>
                <a:cs typeface="Arial" panose="020B0604020202020204" pitchFamily="34" charset="0"/>
              </a:rPr>
              <a:t>匹配到一个就加入</a:t>
            </a:r>
            <a:r>
              <a:rPr lang="en-US" altLang="zh-CN" sz="1000">
                <a:latin typeface="Arial" panose="020B0604020202020204" pitchFamily="34" charset="0"/>
                <a:cs typeface="Arial" panose="020B0604020202020204" pitchFamily="34" charset="0"/>
              </a:rPr>
              <a:t>list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 += count;}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new byte[list.size()];</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b.length; i++)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b[i] = list.get(i);</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b;</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稀疏数组和队列</a:t>
            </a:r>
            <a:endParaRPr lang="en-US" altLang="zh-CN" sz="2400" b="1">
              <a:solidFill>
                <a:schemeClr val="bg1">
                  <a:lumMod val="65000"/>
                </a:schemeClr>
              </a:solidFill>
            </a:endParaRPr>
          </a:p>
          <a:p>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文件压缩</a:t>
            </a:r>
            <a:endParaRPr lang="en-US" altLang="zh-CN"/>
          </a:p>
          <a:p>
            <a:br>
              <a:rPr kumimoji="1" lang="en-US" altLang="zh-CN"/>
            </a:br>
            <a:r>
              <a:rPr kumimoji="1" lang="zh-CN" altLang="en-US"/>
              <a:t>我们学习了通过赫夫曼编码对一个字符串进行编码和解码</a:t>
            </a:r>
            <a:r>
              <a:rPr kumimoji="1" lang="en-US" altLang="zh-CN"/>
              <a:t>, </a:t>
            </a:r>
            <a:r>
              <a:rPr kumimoji="1" lang="zh-CN" altLang="en-US"/>
              <a:t>下面我们来完成对文件的压缩和解压， 具体要求：给你一个图片文件，要求对其进行无损压缩</a:t>
            </a:r>
            <a:r>
              <a:rPr kumimoji="1" lang="en-US" altLang="zh-CN"/>
              <a:t>, </a:t>
            </a:r>
            <a:r>
              <a:rPr kumimoji="1" lang="zh-CN" altLang="en-US"/>
              <a:t>看看压缩效果如何。</a:t>
            </a:r>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思路</a:t>
            </a:r>
            <a:r>
              <a:rPr kumimoji="1" lang="zh-CN" altLang="en-US">
                <a:latin typeface="Arial" panose="020B0604020202020204" pitchFamily="34" charset="0"/>
                <a:cs typeface="Arial" panose="020B0604020202020204" pitchFamily="34" charset="0"/>
              </a:rPr>
              <a:t>：读取文件</a:t>
            </a:r>
            <a:r>
              <a:rPr kumimoji="1" lang="en-US" altLang="zh-CN">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得到赫夫曼编码表 </a:t>
            </a:r>
            <a:r>
              <a:rPr kumimoji="1" lang="en-US" altLang="zh-CN">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完成压缩</a:t>
            </a:r>
            <a:endParaRPr kumimoji="1" lang="en-US" altLang="zh-CN">
              <a:latin typeface="Arial" panose="020B0604020202020204" pitchFamily="34" charset="0"/>
              <a:cs typeface="Arial" panose="020B0604020202020204" pitchFamily="34" charset="0"/>
            </a:endParaRPr>
          </a:p>
          <a:p>
            <a:endParaRPr kumimoji="1" lang="en-US" altLang="zh-CN" b="1">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代码实现</a:t>
            </a:r>
            <a:r>
              <a:rPr kumimoji="1" lang="zh-CN" altLang="en-US">
                <a:latin typeface="Arial" panose="020B0604020202020204" pitchFamily="34" charset="0"/>
                <a:cs typeface="Arial" panose="020B0604020202020204" pitchFamily="34" charset="0"/>
              </a:rPr>
              <a:t>：</a:t>
            </a:r>
            <a:endParaRPr kumimoji="1" lang="en-US" altLang="zh-CN"/>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endParaRPr lang="en-US" altLang="zh-CN" sz="100" b="1"/>
          </a:p>
          <a:p>
            <a:r>
              <a:rPr lang="en-US" altLang="zh-CN" sz="100"/>
              <a:t>//</a:t>
            </a:r>
            <a:r>
              <a:rPr lang="zh-CN" altLang="en-US" sz="100"/>
              <a:t>输出流</a:t>
            </a:r>
            <a:endParaRPr lang="zh-CN" altLang="en-US" sz="100"/>
          </a:p>
          <a:p>
            <a:r>
              <a:rPr lang="en-US" altLang="zh-CN" sz="100"/>
              <a:t>OutputStream os = </a:t>
            </a:r>
            <a:r>
              <a:rPr lang="en-US" altLang="zh-CN" sz="100" b="1"/>
              <a:t>null;</a:t>
            </a:r>
            <a:endParaRPr lang="en-US" altLang="zh-CN" sz="100" b="1"/>
          </a:p>
          <a:p>
            <a:r>
              <a:rPr lang="en-US" altLang="zh-CN" sz="100"/>
              <a:t>ObjectOutputStream oos = </a:t>
            </a:r>
            <a:r>
              <a:rPr lang="en-US" altLang="zh-CN" sz="100" b="1"/>
              <a:t>null;</a:t>
            </a:r>
            <a:endParaRPr lang="en-US" altLang="zh-CN" sz="100" b="1"/>
          </a:p>
          <a:p>
            <a:r>
              <a:rPr lang="en-US" altLang="zh-CN" sz="100" b="1"/>
              <a:t>try {</a:t>
            </a:r>
            <a:endParaRPr lang="en-US" altLang="zh-CN" sz="100" b="1"/>
          </a:p>
          <a:p>
            <a:r>
              <a:rPr lang="en-US" altLang="zh-CN" sz="100"/>
              <a:t>//</a:t>
            </a:r>
            <a:r>
              <a:rPr lang="zh-CN" altLang="en-US" sz="100"/>
              <a:t>创建一个文件输入流</a:t>
            </a:r>
            <a:endParaRPr lang="zh-CN" altLang="en-US" sz="100"/>
          </a:p>
          <a:p>
            <a:r>
              <a:rPr lang="en-US" altLang="zh-CN" sz="100"/>
              <a:t>InputStream is = </a:t>
            </a:r>
            <a:r>
              <a:rPr lang="en-US" altLang="zh-CN" sz="100" b="1"/>
              <a:t>new FileInputStream(srcFile);</a:t>
            </a:r>
            <a:endParaRPr lang="en-US" altLang="zh-CN" sz="100" b="1"/>
          </a:p>
          <a:p>
            <a:r>
              <a:rPr lang="en-US" altLang="zh-CN" sz="100"/>
              <a:t>//</a:t>
            </a:r>
            <a:r>
              <a:rPr lang="zh-CN" altLang="en-US" sz="100"/>
              <a:t>创建一个和源文件文件大小一样的</a:t>
            </a:r>
            <a:r>
              <a:rPr lang="en-US" altLang="zh-CN" sz="100"/>
              <a:t>byte</a:t>
            </a:r>
            <a:r>
              <a:rPr lang="zh-CN" altLang="en-US" sz="100"/>
              <a:t>数组</a:t>
            </a:r>
            <a:endParaRPr lang="zh-CN" altLang="en-US" sz="100"/>
          </a:p>
          <a:p>
            <a:r>
              <a:rPr lang="en-US" altLang="zh-CN" sz="100" b="1"/>
              <a:t>byte[] b = new byte[is.available()];</a:t>
            </a:r>
            <a:endParaRPr lang="en-US" altLang="zh-CN" sz="100" b="1"/>
          </a:p>
          <a:p>
            <a:r>
              <a:rPr lang="en-US" altLang="zh-CN" sz="100"/>
              <a:t>//</a:t>
            </a:r>
            <a:r>
              <a:rPr lang="zh-CN" altLang="en-US" sz="100"/>
              <a:t>读取文件内容</a:t>
            </a:r>
            <a:endParaRPr lang="zh-CN" altLang="en-US" sz="100"/>
          </a:p>
          <a:p>
            <a:r>
              <a:rPr lang="en-US" altLang="zh-CN" sz="100"/>
              <a:t>is.read(b);</a:t>
            </a:r>
            <a:endParaRPr lang="en-US" altLang="zh-CN" sz="100"/>
          </a:p>
          <a:p>
            <a:r>
              <a:rPr lang="en-US" altLang="zh-CN" sz="100"/>
              <a:t>is.close();</a:t>
            </a:r>
            <a:endParaRPr lang="en-US" altLang="zh-CN" sz="100"/>
          </a:p>
          <a:p>
            <a:r>
              <a:rPr lang="en-US" altLang="zh-CN" sz="100"/>
              <a:t>//</a:t>
            </a:r>
            <a:r>
              <a:rPr lang="zh-CN" altLang="en-US" sz="100"/>
              <a:t>使用赫夫曼编码进行编码</a:t>
            </a:r>
            <a:endParaRPr lang="zh-CN" altLang="en-US" sz="100"/>
          </a:p>
          <a:p>
            <a:r>
              <a:rPr lang="en-US" altLang="zh-CN" sz="100" b="1"/>
              <a:t>byte[] huffmanBytes = </a:t>
            </a:r>
            <a:r>
              <a:rPr lang="en-US" altLang="zh-CN" sz="100" b="1" i="1"/>
              <a:t>huffmanZip(b);</a:t>
            </a:r>
            <a:endParaRPr lang="en-US" altLang="zh-CN" sz="100" b="1" i="1"/>
          </a:p>
          <a:p>
            <a:r>
              <a:rPr lang="en-US" altLang="zh-CN" sz="100"/>
              <a:t>//</a:t>
            </a:r>
            <a:r>
              <a:rPr lang="zh-CN" altLang="en-US" sz="100"/>
              <a:t>创建一个文件输出流</a:t>
            </a:r>
            <a:r>
              <a:rPr lang="en-US" altLang="zh-CN" sz="100"/>
              <a:t>, </a:t>
            </a:r>
            <a:r>
              <a:rPr lang="zh-CN" altLang="en-US" sz="100"/>
              <a:t>存放压缩文件</a:t>
            </a:r>
            <a:endParaRPr lang="zh-CN" altLang="en-US" sz="100"/>
          </a:p>
          <a:p>
            <a:r>
              <a:rPr lang="en-US" altLang="zh-CN" sz="100"/>
              <a:t>os = </a:t>
            </a:r>
            <a:r>
              <a:rPr lang="en-US" altLang="zh-CN" sz="100" b="1"/>
              <a:t>new FileOutputStream(dstFile);</a:t>
            </a:r>
            <a:endParaRPr lang="en-US" altLang="zh-CN" sz="100" b="1"/>
          </a:p>
          <a:p>
            <a:r>
              <a:rPr lang="en-US" altLang="zh-CN" sz="100"/>
              <a:t>//</a:t>
            </a:r>
            <a:r>
              <a:rPr lang="zh-CN" altLang="en-US" sz="100"/>
              <a:t>创建一个和文件输出流关联的</a:t>
            </a:r>
            <a:r>
              <a:rPr lang="en-US" altLang="zh-CN" sz="100"/>
              <a:t>ObjectOutputStream</a:t>
            </a:r>
            <a:endParaRPr lang="en-US" altLang="zh-CN" sz="100"/>
          </a:p>
          <a:p>
            <a:r>
              <a:rPr lang="en-US" altLang="zh-CN" sz="100"/>
              <a:t>oos = </a:t>
            </a:r>
            <a:r>
              <a:rPr lang="en-US" altLang="zh-CN" sz="100" b="1"/>
              <a:t>new ObjectOutputStream(os);</a:t>
            </a:r>
            <a:endParaRPr lang="en-US" altLang="zh-CN" sz="100" b="1"/>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endParaRPr lang="zh-CN" altLang="en-US" sz="100"/>
          </a:p>
          <a:p>
            <a:r>
              <a:rPr lang="en-US" altLang="zh-CN" sz="100"/>
              <a:t>oos.writeObject(huffmanBytes);</a:t>
            </a:r>
            <a:endParaRPr lang="en-US" altLang="zh-CN" sz="100"/>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endParaRPr lang="zh-CN" altLang="en-US" sz="100"/>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endParaRPr lang="en-US" altLang="zh-CN" sz="100"/>
          </a:p>
          <a:p>
            <a:r>
              <a:rPr lang="en-US" altLang="zh-CN" sz="100"/>
              <a:t>oos.writeObject(</a:t>
            </a:r>
            <a:r>
              <a:rPr lang="en-US" altLang="zh-CN" sz="100" i="1"/>
              <a:t>huffmanCodes);</a:t>
            </a:r>
            <a:endParaRPr lang="en-US" altLang="zh-CN" sz="100" i="1"/>
          </a:p>
          <a:p>
            <a:r>
              <a:rPr lang="en-US" altLang="zh-CN" sz="100"/>
              <a:t>} </a:t>
            </a:r>
            <a:r>
              <a:rPr lang="en-US" altLang="zh-CN" sz="100" b="1"/>
              <a:t>catch (Exception e) {</a:t>
            </a:r>
            <a:endParaRPr lang="en-US" altLang="zh-CN" sz="100" b="1"/>
          </a:p>
          <a:p>
            <a:r>
              <a:rPr lang="en-US" altLang="zh-CN" sz="100"/>
              <a:t>e.printStackTrace();</a:t>
            </a:r>
            <a:endParaRPr lang="en-US" altLang="zh-CN" sz="100"/>
          </a:p>
          <a:p>
            <a:r>
              <a:rPr lang="en-US" altLang="zh-CN" sz="100"/>
              <a:t>} </a:t>
            </a:r>
            <a:r>
              <a:rPr lang="en-US" altLang="zh-CN" sz="100" b="1"/>
              <a:t>finally {</a:t>
            </a:r>
            <a:endParaRPr lang="en-US" altLang="zh-CN" sz="100" b="1"/>
          </a:p>
          <a:p>
            <a:r>
              <a:rPr lang="en-US" altLang="zh-CN" sz="100" b="1"/>
              <a:t>try {</a:t>
            </a:r>
            <a:endParaRPr lang="en-US" altLang="zh-CN" sz="100" b="1"/>
          </a:p>
          <a:p>
            <a:r>
              <a:rPr lang="en-US" altLang="zh-CN" sz="100"/>
              <a:t>oos.close();</a:t>
            </a:r>
            <a:endParaRPr lang="en-US" altLang="zh-CN" sz="100"/>
          </a:p>
          <a:p>
            <a:r>
              <a:rPr lang="en-US" altLang="zh-CN" sz="100"/>
              <a:t>os.close();</a:t>
            </a:r>
            <a:endParaRPr lang="en-US" altLang="zh-CN" sz="100"/>
          </a:p>
          <a:p>
            <a:r>
              <a:rPr lang="en-US" altLang="zh-CN" sz="100"/>
              <a:t>} </a:t>
            </a:r>
            <a:r>
              <a:rPr lang="en-US" altLang="zh-CN" sz="100" b="1"/>
              <a:t>catch (IOException e) {</a:t>
            </a:r>
            <a:endParaRPr lang="en-US" altLang="zh-CN" sz="100" b="1"/>
          </a:p>
          <a:p>
            <a:r>
              <a:rPr lang="en-US" altLang="zh-CN" sz="100"/>
              <a:t>e.printStackTrace();</a:t>
            </a:r>
            <a:endParaRPr lang="en-US" altLang="zh-CN" sz="100"/>
          </a:p>
          <a:p>
            <a:r>
              <a:rPr lang="en-US" altLang="zh-CN" sz="100"/>
              <a:t>}}}</a:t>
            </a:r>
            <a:endParaRPr lang="en-US" altLang="zh-CN" sz="100"/>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a:t>//main</a:t>
            </a:r>
            <a:r>
              <a:rPr lang="zh-CN" altLang="en-US" sz="1400"/>
              <a:t>方法测试</a:t>
            </a:r>
            <a:endParaRPr lang="en-US" altLang="zh-CN" sz="1400"/>
          </a:p>
          <a:p>
            <a:r>
              <a:rPr lang="en-US" altLang="zh-CN" sz="1400"/>
              <a:t>String src="d:/src.bmp";</a:t>
            </a:r>
            <a:endParaRPr lang="en-US" altLang="zh-CN" sz="1400"/>
          </a:p>
          <a:p>
            <a:r>
              <a:rPr lang="en-US" altLang="zh-CN" sz="1400"/>
              <a:t>String dst="d:/dst.zip";</a:t>
            </a:r>
            <a:endParaRPr lang="en-US" altLang="zh-CN" sz="1400"/>
          </a:p>
          <a:p>
            <a:endParaRPr lang="zh-CN" altLang="en-US" sz="1400"/>
          </a:p>
          <a:p>
            <a:r>
              <a:rPr lang="en-US" altLang="zh-CN" sz="1400" i="1"/>
              <a:t>zipFile(src, dst);</a:t>
            </a:r>
            <a:endParaRPr lang="en-US" altLang="zh-CN" sz="1400" i="1"/>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2" name="包装程序外壳对象" showAsIcon="1" r:id="rId1" imgW="1190625" imgH="523875" progId="Package">
                  <p:embed/>
                </p:oleObj>
              </mc:Choice>
              <mc:Fallback>
                <p:oleObj name="包装程序外壳对象" showAsIcon="1" r:id="rId1" imgW="1190625" imgH="523875" progId="Package">
                  <p:embed/>
                  <p:pic>
                    <p:nvPicPr>
                      <p:cNvPr id="0" name="图片 71801"/>
                      <p:cNvPicPr/>
                      <p:nvPr/>
                    </p:nvPicPr>
                    <p:blipFill>
                      <a:blip r:embed="rId2"/>
                      <a:stretch>
                        <a:fillRect/>
                      </a:stretch>
                    </p:blipFill>
                    <p:spPr>
                      <a:xfrm>
                        <a:off x="7535755" y="4893415"/>
                        <a:ext cx="1080120" cy="479577"/>
                      </a:xfrm>
                      <a:prstGeom prst="rect">
                        <a:avLst/>
                      </a:prstGeom>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文件解压</a:t>
            </a:r>
            <a:r>
              <a:rPr lang="en-US" altLang="zh-CN" sz="2000" b="1">
                <a:solidFill>
                  <a:srgbClr val="0070C0"/>
                </a:solidFill>
              </a:rPr>
              <a:t>(</a:t>
            </a:r>
            <a:r>
              <a:rPr lang="zh-CN" altLang="en-US" sz="2000" b="1">
                <a:solidFill>
                  <a:srgbClr val="0070C0"/>
                </a:solidFill>
              </a:rPr>
              <a:t>文件恢复</a:t>
            </a:r>
            <a:r>
              <a:rPr lang="en-US" altLang="zh-CN" sz="2000" b="1">
                <a:solidFill>
                  <a:srgbClr val="0070C0"/>
                </a:solidFill>
              </a:rPr>
              <a:t>)</a:t>
            </a:r>
            <a:endParaRPr lang="en-US" altLang="zh-CN"/>
          </a:p>
          <a:p>
            <a:br>
              <a:rPr kumimoji="1" lang="en-US" altLang="zh-CN"/>
            </a:br>
            <a:r>
              <a:rPr kumimoji="1" lang="zh-CN" altLang="en-US"/>
              <a:t>具体要求：将前面压缩的文件，重新恢复成原来的文件。</a:t>
            </a:r>
            <a:endParaRPr kumimoji="1" lang="en-US" altLang="zh-CN">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思路</a:t>
            </a:r>
            <a:r>
              <a:rPr kumimoji="1" lang="zh-CN" altLang="en-US">
                <a:latin typeface="Arial" panose="020B0604020202020204" pitchFamily="34" charset="0"/>
                <a:cs typeface="Arial" panose="020B0604020202020204" pitchFamily="34" charset="0"/>
              </a:rPr>
              <a:t>：读取压缩文件</a:t>
            </a:r>
            <a:r>
              <a:rPr kumimoji="1" lang="en-US" altLang="zh-CN">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数据和赫夫曼编码表</a:t>
            </a:r>
            <a:r>
              <a:rPr kumimoji="1" lang="en-US" altLang="zh-CN">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完成解压</a:t>
            </a:r>
            <a:r>
              <a:rPr kumimoji="1" lang="en-US" altLang="zh-CN">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文件恢复</a:t>
            </a:r>
            <a:r>
              <a:rPr kumimoji="1" lang="en-US" altLang="zh-CN">
                <a:latin typeface="Arial" panose="020B0604020202020204" pitchFamily="34" charset="0"/>
                <a:cs typeface="Arial" panose="020B0604020202020204" pitchFamily="34" charset="0"/>
              </a:rPr>
              <a:t>)</a:t>
            </a:r>
            <a:endParaRPr kumimoji="1" lang="en-US" altLang="zh-CN">
              <a:latin typeface="Arial" panose="020B0604020202020204" pitchFamily="34" charset="0"/>
              <a:cs typeface="Arial" panose="020B0604020202020204" pitchFamily="34" charset="0"/>
            </a:endParaRPr>
          </a:p>
          <a:p>
            <a:endParaRPr kumimoji="1" lang="en-US" altLang="zh-CN" b="1">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代码实现</a:t>
            </a:r>
            <a:r>
              <a:rPr kumimoji="1" lang="zh-CN" altLang="en-US">
                <a:latin typeface="Arial" panose="020B0604020202020204" pitchFamily="34" charset="0"/>
                <a:cs typeface="Arial" panose="020B0604020202020204" pitchFamily="34" charset="0"/>
              </a:rPr>
              <a:t>：</a:t>
            </a:r>
            <a:endParaRPr kumimoji="1" lang="en-US" altLang="zh-CN"/>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endParaRPr lang="en-US" altLang="zh-CN" sz="200" b="1"/>
          </a:p>
          <a:p>
            <a:r>
              <a:rPr lang="en-US" altLang="zh-CN" sz="200"/>
              <a:t>System.</a:t>
            </a:r>
            <a:r>
              <a:rPr lang="en-US" altLang="zh-CN" sz="200" b="1" i="1"/>
              <a:t>out.println("</a:t>
            </a:r>
            <a:r>
              <a:rPr lang="zh-CN" altLang="en-US" sz="200" b="1" i="1"/>
              <a:t>解压文件</a:t>
            </a:r>
            <a:r>
              <a:rPr lang="en-US" altLang="zh-CN" sz="200" b="1" i="1"/>
              <a:t>~~");</a:t>
            </a:r>
            <a:endParaRPr lang="en-US" altLang="zh-CN" sz="200" b="1" i="1"/>
          </a:p>
          <a:p>
            <a:r>
              <a:rPr lang="en-US" altLang="zh-CN" sz="200"/>
              <a:t>//</a:t>
            </a:r>
            <a:r>
              <a:rPr lang="zh-CN" altLang="en-US" sz="200"/>
              <a:t>创建一个输入流</a:t>
            </a:r>
            <a:endParaRPr lang="zh-CN" altLang="en-US" sz="200"/>
          </a:p>
          <a:p>
            <a:r>
              <a:rPr lang="en-US" altLang="zh-CN" sz="200"/>
              <a:t>InputStream is = </a:t>
            </a:r>
            <a:r>
              <a:rPr lang="en-US" altLang="zh-CN" sz="200" b="1"/>
              <a:t>null;</a:t>
            </a:r>
            <a:endParaRPr lang="en-US" altLang="zh-CN" sz="200" b="1"/>
          </a:p>
          <a:p>
            <a:r>
              <a:rPr lang="en-US" altLang="zh-CN" sz="200"/>
              <a:t>//</a:t>
            </a:r>
            <a:r>
              <a:rPr lang="zh-CN" altLang="en-US" sz="200"/>
              <a:t>因为写入是按对象输入流方式，恢复时，我们使用对象输出流</a:t>
            </a:r>
            <a:endParaRPr lang="zh-CN" altLang="en-US" sz="200"/>
          </a:p>
          <a:p>
            <a:r>
              <a:rPr lang="en-US" altLang="zh-CN" sz="200"/>
              <a:t>ObjectInputStream ois = </a:t>
            </a:r>
            <a:r>
              <a:rPr lang="en-US" altLang="zh-CN" sz="200" b="1"/>
              <a:t>null;</a:t>
            </a:r>
            <a:endParaRPr lang="en-US" altLang="zh-CN" sz="200" b="1"/>
          </a:p>
          <a:p>
            <a:r>
              <a:rPr lang="en-US" altLang="zh-CN" sz="200"/>
              <a:t>//</a:t>
            </a:r>
            <a:r>
              <a:rPr lang="zh-CN" altLang="en-US" sz="200"/>
              <a:t>创建一个输出流 </a:t>
            </a:r>
            <a:endParaRPr lang="zh-CN" altLang="en-US" sz="200"/>
          </a:p>
          <a:p>
            <a:r>
              <a:rPr lang="en-US" altLang="zh-CN" sz="200"/>
              <a:t>OutputStream os = </a:t>
            </a:r>
            <a:r>
              <a:rPr lang="en-US" altLang="zh-CN" sz="200" b="1"/>
              <a:t>null;</a:t>
            </a:r>
            <a:endParaRPr lang="en-US" altLang="zh-CN" sz="200" b="1"/>
          </a:p>
          <a:p>
            <a:r>
              <a:rPr lang="en-US" altLang="zh-CN" sz="200" b="1"/>
              <a:t>try {</a:t>
            </a:r>
            <a:endParaRPr lang="en-US" altLang="zh-CN" sz="200" b="1"/>
          </a:p>
          <a:p>
            <a:r>
              <a:rPr lang="en-US" altLang="zh-CN" sz="200"/>
              <a:t>is = </a:t>
            </a:r>
            <a:r>
              <a:rPr lang="en-US" altLang="zh-CN" sz="200" b="1"/>
              <a:t>new FileInputStream(zipFile);</a:t>
            </a:r>
            <a:endParaRPr lang="en-US" altLang="zh-CN" sz="200" b="1"/>
          </a:p>
          <a:p>
            <a:r>
              <a:rPr lang="en-US" altLang="zh-CN" sz="200"/>
              <a:t>ois = </a:t>
            </a:r>
            <a:r>
              <a:rPr lang="en-US" altLang="zh-CN" sz="200" b="1"/>
              <a:t>new ObjectInputStream(is);</a:t>
            </a:r>
            <a:endParaRPr lang="en-US" altLang="zh-CN" sz="200" b="1"/>
          </a:p>
          <a:p>
            <a:r>
              <a:rPr lang="en-US" altLang="zh-CN" sz="200"/>
              <a:t>//</a:t>
            </a:r>
            <a:r>
              <a:rPr lang="zh-CN" altLang="en-US" sz="200"/>
              <a:t>读取</a:t>
            </a:r>
            <a:r>
              <a:rPr lang="en-US" altLang="zh-CN" sz="200"/>
              <a:t>byte</a:t>
            </a:r>
            <a:r>
              <a:rPr lang="zh-CN" altLang="en-US" sz="200"/>
              <a:t>数组</a:t>
            </a:r>
            <a:endParaRPr lang="zh-CN" altLang="en-US" sz="200"/>
          </a:p>
          <a:p>
            <a:r>
              <a:rPr lang="en-US" altLang="zh-CN" sz="200" b="1"/>
              <a:t>byte[] b = (byte[]) ois.readObject();</a:t>
            </a:r>
            <a:endParaRPr lang="en-US" altLang="zh-CN" sz="200" b="1"/>
          </a:p>
          <a:p>
            <a:r>
              <a:rPr lang="en-US" altLang="zh-CN" sz="200"/>
              <a:t>//</a:t>
            </a:r>
            <a:r>
              <a:rPr lang="zh-CN" altLang="en-US" sz="200"/>
              <a:t>读取赫夫曼编码表</a:t>
            </a:r>
            <a:endParaRPr lang="zh-CN" altLang="en-US" sz="200"/>
          </a:p>
          <a:p>
            <a:r>
              <a:rPr lang="en-US" altLang="zh-CN" sz="200"/>
              <a:t>Map&lt;Byte, String&gt; codes = (Map&lt;Byte, String&gt;) ois.readObject();</a:t>
            </a:r>
            <a:endParaRPr lang="en-US" altLang="zh-CN" sz="200"/>
          </a:p>
          <a:p>
            <a:r>
              <a:rPr lang="en-US" altLang="zh-CN" sz="200"/>
              <a:t>//</a:t>
            </a:r>
            <a:r>
              <a:rPr lang="zh-CN" altLang="en-US" sz="200"/>
              <a:t>解码</a:t>
            </a:r>
            <a:endParaRPr lang="zh-CN" altLang="en-US" sz="200"/>
          </a:p>
          <a:p>
            <a:r>
              <a:rPr lang="en-US" altLang="zh-CN" sz="200" b="1"/>
              <a:t>byte[] bytes = </a:t>
            </a:r>
            <a:r>
              <a:rPr lang="en-US" altLang="zh-CN" sz="200" b="1" i="1"/>
              <a:t>decode(codes, b);</a:t>
            </a:r>
            <a:endParaRPr lang="en-US" altLang="zh-CN" sz="200" b="1" i="1"/>
          </a:p>
          <a:p>
            <a:r>
              <a:rPr lang="en-US" altLang="zh-CN" sz="200"/>
              <a:t>os = </a:t>
            </a:r>
            <a:r>
              <a:rPr lang="en-US" altLang="zh-CN" sz="200" b="1"/>
              <a:t>new FileOutputStream(dstFile);</a:t>
            </a:r>
            <a:endParaRPr lang="en-US" altLang="zh-CN" sz="200" b="1"/>
          </a:p>
          <a:p>
            <a:r>
              <a:rPr lang="en-US" altLang="zh-CN" sz="200"/>
              <a:t>//</a:t>
            </a:r>
            <a:r>
              <a:rPr lang="zh-CN" altLang="en-US" sz="200"/>
              <a:t>写出数据</a:t>
            </a:r>
            <a:endParaRPr lang="zh-CN" altLang="en-US" sz="200"/>
          </a:p>
          <a:p>
            <a:r>
              <a:rPr lang="en-US" altLang="zh-CN" sz="200"/>
              <a:t>os.write(bytes);</a:t>
            </a:r>
            <a:endParaRPr lang="en-US" altLang="zh-CN" sz="200"/>
          </a:p>
          <a:p>
            <a:r>
              <a:rPr lang="en-US" altLang="zh-CN" sz="200"/>
              <a:t>} </a:t>
            </a:r>
            <a:r>
              <a:rPr lang="en-US" altLang="zh-CN" sz="200" b="1"/>
              <a:t>catch (Exception e) {</a:t>
            </a:r>
            <a:endParaRPr lang="en-US" altLang="zh-CN" sz="200" b="1"/>
          </a:p>
          <a:p>
            <a:r>
              <a:rPr lang="en-US" altLang="zh-CN" sz="200"/>
              <a:t>e.printStackTrace();</a:t>
            </a:r>
            <a:endParaRPr lang="en-US" altLang="zh-CN" sz="200"/>
          </a:p>
          <a:p>
            <a:r>
              <a:rPr lang="en-US" altLang="zh-CN" sz="200"/>
              <a:t>} </a:t>
            </a:r>
            <a:r>
              <a:rPr lang="en-US" altLang="zh-CN" sz="200" b="1"/>
              <a:t>finally {</a:t>
            </a:r>
            <a:endParaRPr lang="en-US" altLang="zh-CN" sz="200" b="1"/>
          </a:p>
          <a:p>
            <a:r>
              <a:rPr lang="en-US" altLang="zh-CN" sz="200" b="1"/>
              <a:t>try {</a:t>
            </a:r>
            <a:endParaRPr lang="en-US" altLang="zh-CN" sz="200" b="1"/>
          </a:p>
          <a:p>
            <a:r>
              <a:rPr lang="en-US" altLang="zh-CN" sz="200"/>
              <a:t>ois.close();</a:t>
            </a:r>
            <a:endParaRPr lang="en-US" altLang="zh-CN" sz="200"/>
          </a:p>
          <a:p>
            <a:r>
              <a:rPr lang="en-US" altLang="zh-CN" sz="200"/>
              <a:t>is.close();</a:t>
            </a:r>
            <a:endParaRPr lang="en-US" altLang="zh-CN" sz="200"/>
          </a:p>
          <a:p>
            <a:r>
              <a:rPr lang="en-US" altLang="zh-CN" sz="200"/>
              <a:t>os.close();</a:t>
            </a:r>
            <a:endParaRPr lang="en-US" altLang="zh-CN" sz="200"/>
          </a:p>
          <a:p>
            <a:r>
              <a:rPr lang="en-US" altLang="zh-CN" sz="200"/>
              <a:t>} </a:t>
            </a:r>
            <a:r>
              <a:rPr lang="en-US" altLang="zh-CN" sz="200" b="1"/>
              <a:t>catch (IOException e) {</a:t>
            </a:r>
            <a:endParaRPr lang="en-US" altLang="zh-CN" sz="200" b="1"/>
          </a:p>
          <a:p>
            <a:r>
              <a:rPr lang="en-US" altLang="zh-CN" sz="200"/>
              <a:t>// </a:t>
            </a:r>
            <a:r>
              <a:rPr lang="en-US" altLang="zh-CN" sz="200" b="1"/>
              <a:t>TODO Auto-generated catch block</a:t>
            </a:r>
            <a:endParaRPr lang="en-US" altLang="zh-CN" sz="200" b="1"/>
          </a:p>
          <a:p>
            <a:r>
              <a:rPr lang="en-US" altLang="zh-CN" sz="200"/>
              <a:t>e.printStackTrace();</a:t>
            </a:r>
            <a:endParaRPr lang="en-US" altLang="zh-CN" sz="200"/>
          </a:p>
          <a:p>
            <a:r>
              <a:rPr lang="en-US" altLang="zh-CN" sz="200"/>
              <a:t>}</a:t>
            </a:r>
            <a:endParaRPr lang="en-US" altLang="zh-CN" sz="200"/>
          </a:p>
          <a:p>
            <a:r>
              <a:rPr lang="en-US" altLang="zh-CN" sz="200"/>
              <a:t>}</a:t>
            </a:r>
            <a:endParaRPr lang="en-US" altLang="zh-CN" sz="200"/>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a:t>//main</a:t>
            </a:r>
            <a:r>
              <a:rPr lang="zh-CN" altLang="en-US" sz="1600"/>
              <a:t>方法中</a:t>
            </a:r>
            <a:endParaRPr lang="en-US" altLang="zh-CN" sz="1600"/>
          </a:p>
          <a:p>
            <a:r>
              <a:rPr lang="en-US" altLang="zh-CN" sz="1600"/>
              <a:t>String zipFile="d:/dst.zip";</a:t>
            </a:r>
            <a:endParaRPr lang="en-US" altLang="zh-CN" sz="1600"/>
          </a:p>
          <a:p>
            <a:r>
              <a:rPr lang="en-US" altLang="zh-CN" sz="1600"/>
              <a:t>String dst="d:/src2.bmp";</a:t>
            </a:r>
            <a:endParaRPr lang="en-US" altLang="zh-CN" sz="1600"/>
          </a:p>
          <a:p>
            <a:endParaRPr lang="zh-CN" altLang="en-US" sz="1600"/>
          </a:p>
          <a:p>
            <a:r>
              <a:rPr lang="en-US" altLang="zh-CN" sz="1600" i="1"/>
              <a:t>unZipFile(zipFile, dst);</a:t>
            </a:r>
            <a:endParaRPr lang="en-US" altLang="zh-CN" sz="1600" i="1"/>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6" name="包装程序外壳对象" showAsIcon="1" r:id="rId1" imgW="1190625" imgH="523875" progId="Package">
                  <p:embed/>
                </p:oleObj>
              </mc:Choice>
              <mc:Fallback>
                <p:oleObj name="包装程序外壳对象" showAsIcon="1" r:id="rId1" imgW="1190625" imgH="523875" progId="Package">
                  <p:embed/>
                  <p:pic>
                    <p:nvPicPr>
                      <p:cNvPr id="0" name="图片 72825"/>
                      <p:cNvPicPr/>
                      <p:nvPr/>
                    </p:nvPicPr>
                    <p:blipFill>
                      <a:blip r:embed="rId2"/>
                      <a:stretch>
                        <a:fillRect/>
                      </a:stretch>
                    </p:blipFill>
                    <p:spPr>
                      <a:xfrm>
                        <a:off x="7563861" y="4859432"/>
                        <a:ext cx="1023908" cy="454619"/>
                      </a:xfrm>
                      <a:prstGeom prst="rect">
                        <a:avLst/>
                      </a:prstGeom>
                    </p:spPr>
                  </p:pic>
                </p:oleObj>
              </mc:Fallback>
            </mc:AlternateContent>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如果文件本身就是经过压缩处理的，那么使用赫夫曼编码再压缩效率不会有明显变化</a:t>
            </a:r>
            <a:r>
              <a:rPr kumimoji="1" lang="en-US" altLang="zh-CN"/>
              <a:t>, </a:t>
            </a:r>
            <a:r>
              <a:rPr kumimoji="1" lang="zh-CN" altLang="en-US"/>
              <a:t>比如视频</a:t>
            </a:r>
            <a:r>
              <a:rPr kumimoji="1" lang="en-US" altLang="zh-CN"/>
              <a:t>,ppt </a:t>
            </a:r>
            <a:r>
              <a:rPr kumimoji="1" lang="zh-CN" altLang="en-US"/>
              <a:t>等等文件 </a:t>
            </a:r>
            <a:r>
              <a:rPr kumimoji="1" lang="en-US" altLang="zh-CN"/>
              <a:t> [</a:t>
            </a:r>
            <a:r>
              <a:rPr kumimoji="1" lang="zh-CN" altLang="en-US" sz="1200"/>
              <a:t>举例压一个 </a:t>
            </a:r>
            <a:r>
              <a:rPr kumimoji="1" lang="en-US" altLang="zh-CN" sz="1200"/>
              <a:t>.ppt</a:t>
            </a:r>
            <a:r>
              <a:rPr kumimoji="1" lang="en-US" altLang="zh-CN"/>
              <a:t>]</a:t>
            </a:r>
            <a:endParaRPr kumimoji="1" lang="en-US" altLang="zh-CN"/>
          </a:p>
          <a:p>
            <a:pPr marL="342900" indent="-342900">
              <a:buAutoNum type="arabicParenR"/>
            </a:pPr>
            <a:r>
              <a:rPr kumimoji="1" lang="zh-CN" altLang="en-US"/>
              <a:t>赫夫曼编码是按字节来处理的，因此可以处理所有的文件</a:t>
            </a:r>
            <a:r>
              <a:rPr kumimoji="1" lang="en-US" altLang="zh-CN"/>
              <a:t>(</a:t>
            </a:r>
            <a:r>
              <a:rPr kumimoji="1" lang="zh-CN" altLang="en-US"/>
              <a:t>二进制文件、文本文件</a:t>
            </a:r>
            <a:r>
              <a:rPr kumimoji="1" lang="en-US" altLang="zh-CN"/>
              <a:t>) [</a:t>
            </a:r>
            <a:r>
              <a:rPr kumimoji="1" lang="zh-CN" altLang="en-US" sz="1200"/>
              <a:t>举例压一个</a:t>
            </a:r>
            <a:r>
              <a:rPr kumimoji="1" lang="en-US" altLang="zh-CN" sz="1200"/>
              <a:t>.xml</a:t>
            </a:r>
            <a:r>
              <a:rPr kumimoji="1" lang="zh-CN" altLang="en-US" sz="1200"/>
              <a:t>文件</a:t>
            </a:r>
            <a:r>
              <a:rPr kumimoji="1" lang="en-US" altLang="zh-CN"/>
              <a:t>]</a:t>
            </a:r>
            <a:endParaRPr kumimoji="1" lang="en-US" altLang="zh-CN"/>
          </a:p>
          <a:p>
            <a:pPr marL="342900" indent="-342900">
              <a:buAutoNum type="arabicParenR"/>
            </a:pPr>
            <a:r>
              <a:rPr kumimoji="1" lang="zh-CN" altLang="en-US"/>
              <a:t>如果一个文件中的内容，重复的数据不多，压缩效果也不会很明显</a:t>
            </a:r>
            <a:r>
              <a:rPr kumimoji="1" lang="en-US" altLang="zh-CN"/>
              <a:t>. </a:t>
            </a:r>
            <a:endParaRPr kumimoji="1" lang="en-US" altLang="zh-CN" b="1">
              <a:latin typeface="Arial" panose="020B0604020202020204" pitchFamily="34" charset="0"/>
              <a:cs typeface="Arial" panose="020B0604020202020204" pitchFamily="34"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先看一个需求</a:t>
            </a:r>
            <a:endParaRPr lang="en-US" altLang="zh-CN"/>
          </a:p>
          <a:p>
            <a:endParaRPr lang="en-US" altLang="zh-CN"/>
          </a:p>
          <a:p>
            <a:r>
              <a:rPr lang="zh-CN" altLang="en-US"/>
              <a:t>给你一个数列 </a:t>
            </a:r>
            <a:r>
              <a:rPr lang="en-US" altLang="zh-CN"/>
              <a:t>(7, 3, 10, 12, 5, 1, 9)</a:t>
            </a:r>
            <a:r>
              <a:rPr lang="zh-CN" altLang="en-US"/>
              <a:t>，要求能够高效的完成对数据的查询和添加。</a:t>
            </a:r>
            <a:endParaRPr lang="en-US" altLang="zh-CN"/>
          </a:p>
          <a:p>
            <a:endParaRPr lang="en-US" altLang="zh-CN"/>
          </a:p>
          <a:p>
            <a:endParaRPr lang="en-US" altLang="zh-CN"/>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解决方案分析</a:t>
            </a:r>
            <a:endParaRPr lang="en-US" altLang="zh-CN" sz="2000" b="1">
              <a:solidFill>
                <a:srgbClr val="0070C0"/>
              </a:solidFill>
            </a:endParaRPr>
          </a:p>
          <a:p>
            <a:endParaRPr lang="en-US" altLang="zh-CN"/>
          </a:p>
          <a:p>
            <a:pPr marL="285750" indent="-285750">
              <a:buFont typeface="Wingdings" panose="05000000000000000000"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 [</a:t>
            </a:r>
            <a:r>
              <a:rPr lang="zh-CN" altLang="en-US" sz="1100"/>
              <a:t>示意图</a:t>
            </a:r>
            <a:r>
              <a:rPr lang="en-US" altLang="zh-CN"/>
              <a:t>]</a:t>
            </a:r>
            <a:endParaRPr lang="en-US" altLang="zh-CN"/>
          </a:p>
          <a:p>
            <a:pPr marL="342900" indent="-342900">
              <a:buAutoNum type="arabicParenR"/>
            </a:pPr>
            <a:r>
              <a:rPr lang="zh-CN" altLang="en-US"/>
              <a:t>数组排序，优点：可以使用二分查找，查找速度快，缺点：为了保证数组有序，在添加新数据时，找到插入位置后，后面的数据需整体移动，速度慢。</a:t>
            </a:r>
            <a:r>
              <a:rPr lang="en-US" altLang="zh-CN"/>
              <a:t>[</a:t>
            </a:r>
            <a:r>
              <a:rPr lang="zh-CN" altLang="en-US" sz="1100"/>
              <a:t>示意图</a:t>
            </a:r>
            <a:r>
              <a:rPr lang="en-US" altLang="zh-CN"/>
              <a:t>]</a:t>
            </a:r>
            <a:endParaRPr lang="en-US" altLang="zh-CN"/>
          </a:p>
          <a:p>
            <a:endParaRPr lang="en-US" altLang="zh-CN"/>
          </a:p>
          <a:p>
            <a:pPr marL="285750" indent="-285750">
              <a:buFont typeface="Wingdings" panose="05000000000000000000"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r>
              <a:rPr lang="en-US" altLang="zh-CN"/>
              <a:t>[</a:t>
            </a:r>
            <a:r>
              <a:rPr lang="zh-CN" altLang="en-US" sz="1100"/>
              <a:t>示意图</a:t>
            </a:r>
            <a:r>
              <a:rPr lang="en-US" altLang="zh-CN"/>
              <a:t>]</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t>使用二叉排序树</a:t>
            </a:r>
            <a:endParaRPr lang="en-US" altLang="zh-CN"/>
          </a:p>
          <a:p>
            <a:endParaRPr lang="zh-CN" altLang="en-US"/>
          </a:p>
        </p:txBody>
      </p:sp>
      <p:graphicFrame>
        <p:nvGraphicFramePr>
          <p:cNvPr id="3" name="对象 2"/>
          <p:cNvGraphicFramePr>
            <a:graphicFrameLocks noChangeAspect="1"/>
          </p:cNvGraphicFramePr>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8" name="包装程序外壳对象" showAsIcon="1" r:id="rId1" imgW="609600" imgH="523875" progId="Package">
                  <p:embed/>
                </p:oleObj>
              </mc:Choice>
              <mc:Fallback>
                <p:oleObj name="包装程序外壳对象" showAsIcon="1" r:id="rId1" imgW="609600" imgH="523875" progId="Package">
                  <p:embed/>
                  <p:pic>
                    <p:nvPicPr>
                      <p:cNvPr id="0" name="图片 27857"/>
                      <p:cNvPicPr/>
                      <p:nvPr/>
                    </p:nvPicPr>
                    <p:blipFill>
                      <a:blip r:embed="rId2"/>
                      <a:stretch>
                        <a:fillRect/>
                      </a:stretch>
                    </p:blipFill>
                    <p:spPr>
                      <a:xfrm>
                        <a:off x="8062673" y="4032423"/>
                        <a:ext cx="720080" cy="620377"/>
                      </a:xfrm>
                      <a:prstGeom prst="rect">
                        <a:avLst/>
                      </a:prstGeom>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二叉排序树介绍</a:t>
            </a:r>
            <a:endParaRPr lang="en-US" altLang="zh-CN" sz="2000" b="1">
              <a:solidFill>
                <a:srgbClr val="0070C0"/>
              </a:solidFill>
            </a:endParaRPr>
          </a:p>
          <a:p>
            <a:endParaRPr lang="en-US" altLang="zh-CN"/>
          </a:p>
          <a:p>
            <a:r>
              <a:rPr lang="zh-CN" altLang="en-US">
                <a:ea typeface="宋体" panose="02010600030101010101" pitchFamily="2" charset="-122"/>
              </a:rPr>
              <a:t>二叉排序树：</a:t>
            </a:r>
            <a:r>
              <a:rPr lang="en-US" altLang="zh-CN">
                <a:ea typeface="宋体" panose="02010600030101010101" pitchFamily="2" charset="-122"/>
              </a:rPr>
              <a:t>BST: (Binary Sort(Search) Tree), </a:t>
            </a:r>
            <a:r>
              <a:rPr lang="zh-CN" altLang="en-US">
                <a:ea typeface="宋体" panose="02010600030101010101" pitchFamily="2" charset="-122"/>
              </a:rPr>
              <a:t>对于二叉排序树的任何一个非叶子节点，要求左子节点的值比当前节点的值小，右子节点的值比当前节点的值大。</a:t>
            </a:r>
            <a:endParaRPr lang="en-US" altLang="zh-CN">
              <a:ea typeface="宋体" panose="02010600030101010101" pitchFamily="2" charset="-122"/>
            </a:endParaRPr>
          </a:p>
          <a:p>
            <a:r>
              <a:rPr lang="zh-CN" altLang="en-US" b="1">
                <a:ea typeface="宋体" panose="02010600030101010101" pitchFamily="2" charset="-122"/>
              </a:rPr>
              <a:t>特别说明</a:t>
            </a:r>
            <a:r>
              <a:rPr lang="zh-CN" altLang="en-US">
                <a:ea typeface="宋体" panose="02010600030101010101" pitchFamily="2" charset="-122"/>
              </a:rPr>
              <a:t>：如果有相同的值，可以将该节点放在左子节点或右子节点</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比如针对前面的数据</a:t>
            </a:r>
            <a:r>
              <a:rPr lang="zh-CN" altLang="en-US"/>
              <a:t> </a:t>
            </a:r>
            <a:r>
              <a:rPr lang="en-US" altLang="zh-CN"/>
              <a:t>(7, 3, 10, 12, 5, 1, 9) </a:t>
            </a:r>
            <a:r>
              <a:rPr lang="zh-CN" altLang="en-US">
                <a:ea typeface="宋体" panose="02010600030101010101" pitchFamily="2" charset="-122"/>
              </a:rPr>
              <a:t>，对应的二叉排序树为：</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插入</a:t>
            </a:r>
            <a:r>
              <a:rPr lang="en-US" altLang="zh-CN"/>
              <a:t>2 </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4" name="包装程序外壳对象" showAsIcon="1" r:id="rId3" imgW="371475" imgH="523875" progId="Package">
                  <p:embed/>
                </p:oleObj>
              </mc:Choice>
              <mc:Fallback>
                <p:oleObj name="包装程序外壳对象" showAsIcon="1" r:id="rId3" imgW="371475" imgH="523875" progId="Package">
                  <p:embed/>
                  <p:pic>
                    <p:nvPicPr>
                      <p:cNvPr id="0" name="图片 28883"/>
                      <p:cNvPicPr/>
                      <p:nvPr/>
                    </p:nvPicPr>
                    <p:blipFill>
                      <a:blip r:embed="rId4"/>
                      <a:stretch>
                        <a:fillRect/>
                      </a:stretch>
                    </p:blipFill>
                    <p:spPr>
                      <a:xfrm>
                        <a:off x="7362725" y="4621720"/>
                        <a:ext cx="508000" cy="711200"/>
                      </a:xfrm>
                      <a:prstGeom prst="rect">
                        <a:avLst/>
                      </a:prstGeom>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二叉排序树创建和遍历</a:t>
            </a:r>
            <a:endParaRPr lang="en-US" altLang="zh-CN" sz="2000" b="1">
              <a:solidFill>
                <a:srgbClr val="0070C0"/>
              </a:solidFill>
            </a:endParaRPr>
          </a:p>
          <a:p>
            <a:endParaRPr lang="en-US" altLang="zh-CN"/>
          </a:p>
          <a:p>
            <a:r>
              <a:rPr lang="zh-CN" altLang="en-US">
                <a:ea typeface="宋体" panose="02010600030101010101" pitchFamily="2" charset="-122"/>
              </a:rPr>
              <a:t>一个数组</a:t>
            </a:r>
            <a:r>
              <a:rPr lang="zh-CN" altLang="en-US" b="1">
                <a:ea typeface="宋体" panose="02010600030101010101" pitchFamily="2" charset="-122"/>
              </a:rPr>
              <a:t>创建</a:t>
            </a:r>
            <a:r>
              <a:rPr lang="zh-CN" altLang="en-US">
                <a:ea typeface="宋体" panose="02010600030101010101" pitchFamily="2" charset="-122"/>
              </a:rPr>
              <a:t>成对应的二叉排序树，并使用</a:t>
            </a:r>
            <a:r>
              <a:rPr lang="zh-CN" altLang="en-US" b="1">
                <a:ea typeface="宋体" panose="02010600030101010101" pitchFamily="2" charset="-122"/>
              </a:rPr>
              <a:t>中序遍历二叉排序树</a:t>
            </a:r>
            <a:r>
              <a:rPr lang="zh-CN" altLang="en-US">
                <a:ea typeface="宋体" panose="02010600030101010101" pitchFamily="2" charset="-122"/>
              </a:rPr>
              <a:t>，比如</a:t>
            </a:r>
            <a:r>
              <a:rPr lang="en-US" altLang="zh-CN">
                <a:ea typeface="宋体" panose="02010600030101010101" pitchFamily="2" charset="-122"/>
              </a:rPr>
              <a:t>: </a:t>
            </a:r>
            <a:r>
              <a:rPr lang="zh-CN" altLang="en-US">
                <a:ea typeface="宋体" panose="02010600030101010101" pitchFamily="2" charset="-122"/>
              </a:rPr>
              <a:t>数组为 </a:t>
            </a:r>
            <a:r>
              <a:rPr lang="en-US" altLang="zh-CN" i="1"/>
              <a:t>Array</a:t>
            </a:r>
            <a:r>
              <a:rPr lang="en-US" altLang="zh-CN"/>
              <a:t>(7, 3, 10, 12, 5, 1, 9) </a:t>
            </a:r>
            <a:r>
              <a:rPr lang="zh-CN" altLang="en-US"/>
              <a:t>， 创建成对应的二叉排序树为 </a:t>
            </a:r>
            <a:r>
              <a:rPr lang="en-US" altLang="zh-CN"/>
              <a:t>:</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代码实现</a:t>
            </a:r>
            <a:r>
              <a:rPr lang="en-US" altLang="zh-CN">
                <a:ea typeface="宋体" panose="02010600030101010101" pitchFamily="2" charset="-122"/>
              </a:rPr>
              <a:t>(</a:t>
            </a:r>
            <a:r>
              <a:rPr lang="zh-CN" altLang="en-US">
                <a:ea typeface="宋体" panose="02010600030101010101" pitchFamily="2" charset="-122"/>
              </a:rPr>
              <a:t>看老师演示</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(node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(node.value &lt; this.value)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如果左节点为空</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(this.left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this.left.add(node);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(this.right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this.right.add(node);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向二叉排序树添加节点</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如果是一颗空树，则直接赋给</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即可</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root.add(node);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8" name="包装程序外壳对象" showAsIcon="1" r:id="rId2" imgW="685800" imgH="523875" progId="Package">
                  <p:embed/>
                </p:oleObj>
              </mc:Choice>
              <mc:Fallback>
                <p:oleObj name="包装程序外壳对象" showAsIcon="1" r:id="rId2" imgW="685800" imgH="523875" progId="Package">
                  <p:embed/>
                  <p:pic>
                    <p:nvPicPr>
                      <p:cNvPr id="0" name="图片 29907"/>
                      <p:cNvPicPr/>
                      <p:nvPr/>
                    </p:nvPicPr>
                    <p:blipFill>
                      <a:blip r:embed="rId3"/>
                      <a:stretch>
                        <a:fillRect/>
                      </a:stretch>
                    </p:blipFill>
                    <p:spPr>
                      <a:xfrm>
                        <a:off x="2942885" y="3456359"/>
                        <a:ext cx="465137" cy="356207"/>
                      </a:xfrm>
                      <a:prstGeom prst="rect">
                        <a:avLst/>
                      </a:prstGeom>
                    </p:spPr>
                  </p:pic>
                </p:oleObj>
              </mc:Fallback>
            </mc:AlternateContent>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r>
              <a:rPr lang="zh-CN" altLang="en-US">
                <a:ea typeface="宋体" panose="02010600030101010101" pitchFamily="2" charset="-122"/>
              </a:rPr>
              <a:t>二叉排序树的删除情况比较复杂，有下面三种情况需要考虑</a:t>
            </a:r>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删除叶子节点 </a:t>
            </a: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2, 5, 9, 12)</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删除只有一颗子树的节点 </a:t>
            </a: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1)</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删除有两颗子树的节点</a:t>
            </a:r>
            <a:r>
              <a:rPr lang="en-US" altLang="zh-CN">
                <a:ea typeface="宋体" panose="02010600030101010101" pitchFamily="2" charset="-122"/>
              </a:rPr>
              <a:t>. (</a:t>
            </a:r>
            <a:r>
              <a:rPr lang="zh-CN" altLang="en-US">
                <a:ea typeface="宋体" panose="02010600030101010101" pitchFamily="2" charset="-122"/>
              </a:rPr>
              <a:t>比如：</a:t>
            </a:r>
            <a:r>
              <a:rPr lang="en-US" altLang="zh-CN">
                <a:ea typeface="宋体" panose="02010600030101010101" pitchFamily="2" charset="-122"/>
              </a:rPr>
              <a:t>7, 3</a:t>
            </a:r>
            <a:r>
              <a:rPr lang="zh-CN" altLang="en-US">
                <a:ea typeface="宋体" panose="02010600030101010101" pitchFamily="2" charset="-122"/>
              </a:rPr>
              <a:t>，</a:t>
            </a:r>
            <a:r>
              <a:rPr lang="en-US" altLang="zh-CN">
                <a:ea typeface="宋体" panose="02010600030101010101" pitchFamily="2" charset="-122"/>
              </a:rPr>
              <a:t>10 )</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r>
              <a:rPr lang="en-US" altLang="zh-CN">
                <a:ea typeface="宋体" panose="02010600030101010101" pitchFamily="2" charset="-122"/>
              </a:rPr>
              <a:t>[</a:t>
            </a:r>
            <a:r>
              <a:rPr lang="zh-CN" altLang="en-US" sz="1100">
                <a:ea typeface="宋体" panose="02010600030101010101" pitchFamily="2" charset="-122"/>
              </a:rPr>
              <a:t>示意图</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30" name="包装程序外壳对象" showAsIcon="1" r:id="rId2" imgW="685800" imgH="523875" progId="Package">
                  <p:embed/>
                </p:oleObj>
              </mc:Choice>
              <mc:Fallback>
                <p:oleObj name="包装程序外壳对象" showAsIcon="1" r:id="rId2" imgW="685800" imgH="523875" progId="Package">
                  <p:embed/>
                  <p:pic>
                    <p:nvPicPr>
                      <p:cNvPr id="0" name="图片 30929"/>
                      <p:cNvPicPr/>
                      <p:nvPr/>
                    </p:nvPicPr>
                    <p:blipFill>
                      <a:blip r:embed="rId3"/>
                      <a:stretch>
                        <a:fillRect/>
                      </a:stretch>
                    </p:blipFill>
                    <p:spPr>
                      <a:xfrm>
                        <a:off x="4414105" y="4421483"/>
                        <a:ext cx="716372" cy="548606"/>
                      </a:xfrm>
                      <a:prstGeom prst="rect">
                        <a:avLst/>
                      </a:prstGeom>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anose="05000000000000000000" pitchFamily="2" charset="2"/>
              <a:buChar char="Ø"/>
            </a:pPr>
            <a:r>
              <a:rPr lang="zh-CN" altLang="en-US">
                <a:ea typeface="宋体" panose="02010600030101010101" pitchFamily="2" charset="-122"/>
              </a:rPr>
              <a:t>删除叶子节点</a:t>
            </a:r>
            <a:br>
              <a:rPr lang="en-US" altLang="zh-CN">
                <a:ea typeface="宋体" panose="02010600030101010101" pitchFamily="2" charset="-122"/>
              </a:rPr>
            </a:br>
            <a:r>
              <a:rPr lang="zh-CN" altLang="en-US">
                <a:ea typeface="宋体" panose="02010600030101010101" pitchFamily="2" charset="-122"/>
              </a:rPr>
              <a:t>删除的节点是叶子节点，即该节点下没有左右子节点。</a:t>
            </a:r>
            <a:br>
              <a:rPr lang="en-US" altLang="zh-CN">
                <a:ea typeface="宋体" panose="02010600030101010101" pitchFamily="2" charset="-122"/>
              </a:rPr>
            </a:b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2, 5, 9, 12)</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查找要删除的节点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 this.value) { //</a:t>
            </a:r>
            <a:r>
              <a:rPr lang="zh-CN" altLang="en-US" sz="1100">
                <a:latin typeface="Arial" panose="020B0604020202020204" pitchFamily="34" charset="0"/>
                <a:cs typeface="Arial" panose="020B0604020202020204" pitchFamily="34" charset="0"/>
              </a:rPr>
              <a:t>找到</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&gt; this.value) {// </a:t>
            </a:r>
            <a:r>
              <a:rPr lang="zh-CN" altLang="en-US" sz="1100">
                <a:latin typeface="Arial" panose="020B0604020202020204" pitchFamily="34" charset="0"/>
                <a:cs typeface="Arial" panose="020B0604020202020204" pitchFamily="34" charset="0"/>
              </a:rPr>
              <a:t>右子树查</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(this.right == null) { // </a:t>
            </a:r>
            <a:r>
              <a:rPr lang="zh-CN" altLang="en-US" sz="1100">
                <a:latin typeface="Arial" panose="020B0604020202020204" pitchFamily="34" charset="0"/>
                <a:cs typeface="Arial" panose="020B0604020202020204" pitchFamily="34" charset="0"/>
              </a:rPr>
              <a:t>右子树为空了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zh-CN" altLang="en-US" sz="1100">
                <a:latin typeface="Arial" panose="020B0604020202020204" pitchFamily="34" charset="0"/>
                <a:cs typeface="Arial" panose="020B0604020202020204" pitchFamily="34" charset="0"/>
              </a:rPr>
              <a:t>左子树查找</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 // </a:t>
            </a:r>
            <a:r>
              <a:rPr lang="zh-CN" altLang="en-US" sz="1100">
                <a:latin typeface="Arial" panose="020B0604020202020204" pitchFamily="34" charset="0"/>
                <a:cs typeface="Arial" panose="020B0604020202020204" pitchFamily="34" charset="0"/>
              </a:rPr>
              <a:t>左子树为空了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查找父节点</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searchParent(int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&amp;&amp; this.left.value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(this.right != null &amp;&amp; this.right.value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&gt; this.value &amp;&amp; this.right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&lt; this.value &amp;&amp; this.left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a:latin typeface="Arial" panose="020B0604020202020204" pitchFamily="34" charset="0"/>
                <a:cs typeface="Arial" panose="020B0604020202020204" pitchFamily="34" charset="0"/>
              </a:rPr>
              <a:t>//class BinarySortTree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void delNode(int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(root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targetNode = search(value);</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parent = 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如果要删除的节点是叶子节点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&amp;&amp; targetNode.right == null) {</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 != null &amp;&amp;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(parent.right != null &amp;&amp; parent.right.value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二叉排序树的删除</a:t>
            </a:r>
            <a:endParaRPr lang="en-US" altLang="zh-CN"/>
          </a:p>
          <a:p>
            <a:pPr marL="285750" indent="-285750">
              <a:buFont typeface="Wingdings" panose="05000000000000000000" pitchFamily="2" charset="2"/>
              <a:buChar char="Ø"/>
            </a:pPr>
            <a:r>
              <a:rPr lang="zh-CN" altLang="en-US">
                <a:ea typeface="宋体" panose="02010600030101010101" pitchFamily="2" charset="-122"/>
              </a:rPr>
              <a:t>删除节点有一个子节点</a:t>
            </a:r>
            <a:br>
              <a:rPr lang="en-US" altLang="zh-CN">
                <a:ea typeface="宋体" panose="02010600030101010101" pitchFamily="2" charset="-122"/>
              </a:rPr>
            </a:br>
            <a:r>
              <a:rPr lang="zh-CN" altLang="en-US">
                <a:ea typeface="宋体" panose="02010600030101010101" pitchFamily="2" charset="-122"/>
              </a:rPr>
              <a:t>删除的节点有一个子节点，即该节点有左子节点或者右子节点。比如这里的 </a:t>
            </a: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1 )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3" name="对象 2"/>
          <p:cNvGraphicFramePr>
            <a:graphicFrameLocks noChangeAspect="1"/>
          </p:cNvGraphicFramePr>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7" name="包装程序外壳对象" showAsIcon="1" r:id="rId1" imgW="809625" imgH="523875" progId="Package">
                  <p:embed/>
                </p:oleObj>
              </mc:Choice>
              <mc:Fallback>
                <p:oleObj name="包装程序外壳对象" showAsIcon="1" r:id="rId1" imgW="809625" imgH="523875" progId="Package">
                  <p:embed/>
                  <p:pic>
                    <p:nvPicPr>
                      <p:cNvPr id="0" name="图片 31956"/>
                      <p:cNvPicPr/>
                      <p:nvPr/>
                    </p:nvPicPr>
                    <p:blipFill>
                      <a:blip r:embed="rId2"/>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要删除的节点有两个子节点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else if (targetNode.left != null &amp;&amp; targetNode.right != null) {</a:t>
            </a:r>
            <a:endParaRPr lang="en-US" altLang="zh-CN" sz="110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要删除的节点有一个子节点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如果要删除的节点有左子节点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t>
            </a:r>
            <a:endParaRPr lang="en-US" altLang="zh-CN" sz="110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如果要删除的节点有右子节点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targetNode.right;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targetNode.right;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稀疏</a:t>
            </a:r>
            <a:r>
              <a:rPr lang="en-US" altLang="zh-CN" sz="2200" b="1"/>
              <a:t>sparsearray</a:t>
            </a:r>
            <a:r>
              <a:rPr lang="zh-CN" altLang="en-US" sz="2200" b="1"/>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先看一个实际的需求</a:t>
            </a:r>
            <a:endParaRPr lang="en-US" altLang="zh-CN" sz="2000"/>
          </a:p>
          <a:p>
            <a:endParaRPr lang="en-US" altLang="zh-CN"/>
          </a:p>
          <a:p>
            <a:pPr marL="285750" indent="-285750">
              <a:buFont typeface="Wingdings" panose="05000000000000000000" pitchFamily="2" charset="2"/>
              <a:buChar char="Ø"/>
            </a:pPr>
            <a:r>
              <a:rPr lang="zh-CN" altLang="en-US"/>
              <a:t>编写的五子棋程序中，有</a:t>
            </a:r>
            <a:r>
              <a:rPr lang="zh-CN" altLang="en-US" b="1"/>
              <a:t>存盘退出</a:t>
            </a:r>
            <a:r>
              <a:rPr lang="zh-CN" altLang="en-US"/>
              <a:t>和</a:t>
            </a:r>
            <a:r>
              <a:rPr lang="zh-CN" altLang="en-US">
                <a:solidFill>
                  <a:srgbClr val="FF0000"/>
                </a:solidFill>
              </a:rPr>
              <a:t>续上盘</a:t>
            </a:r>
            <a:r>
              <a:rPr lang="zh-CN" altLang="en-US"/>
              <a:t>的功能。</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285750" indent="-285750">
              <a:buFont typeface="Wingdings" panose="05000000000000000000" pitchFamily="2" charset="2"/>
              <a:buChar char="Ø"/>
            </a:pPr>
            <a:r>
              <a:rPr lang="zh-CN" altLang="en-US" b="1"/>
              <a:t>分析问题</a:t>
            </a:r>
            <a:r>
              <a:rPr lang="en-US" altLang="zh-CN"/>
              <a:t>: </a:t>
            </a:r>
            <a:endParaRPr lang="en-US" altLang="zh-CN"/>
          </a:p>
          <a:p>
            <a:r>
              <a:rPr lang="zh-CN" altLang="en-US"/>
              <a:t>因为该二维数组的很多值是默认值</a:t>
            </a:r>
            <a:r>
              <a:rPr lang="en-US" altLang="zh-CN"/>
              <a:t>0, </a:t>
            </a:r>
            <a:r>
              <a:rPr lang="zh-CN" altLang="en-US"/>
              <a:t>因此记录了很多没有意义的数据</a:t>
            </a:r>
            <a:r>
              <a:rPr lang="en-US" altLang="zh-CN"/>
              <a:t>.-&gt;</a:t>
            </a:r>
            <a:r>
              <a:rPr lang="zh-CN" altLang="en-US"/>
              <a:t>稀疏数组。</a:t>
            </a:r>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使用二维数组记录棋盘</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50" name="包装程序外壳对象" showAsIcon="1" r:id="rId3" imgW="609600" imgH="523875" progId="Package">
                  <p:embed/>
                </p:oleObj>
              </mc:Choice>
              <mc:Fallback>
                <p:oleObj name="包装程序外壳对象" showAsIcon="1" r:id="rId3" imgW="609600" imgH="523875" progId="Package">
                  <p:embed/>
                  <p:pic>
                    <p:nvPicPr>
                      <p:cNvPr id="0" name="图片 37249"/>
                      <p:cNvPicPr/>
                      <p:nvPr/>
                    </p:nvPicPr>
                    <p:blipFill>
                      <a:blip r:embed="rId4"/>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51" name="包装程序外壳对象" showAsIcon="1" r:id="rId5" imgW="609600" imgH="523875" progId="Package">
                  <p:embed/>
                </p:oleObj>
              </mc:Choice>
              <mc:Fallback>
                <p:oleObj name="包装程序外壳对象" showAsIcon="1" r:id="rId5" imgW="609600" imgH="523875" progId="Package">
                  <p:embed/>
                  <p:pic>
                    <p:nvPicPr>
                      <p:cNvPr id="0" name="图片 37250"/>
                      <p:cNvPicPr/>
                      <p:nvPr/>
                    </p:nvPicPr>
                    <p:blipFill>
                      <a:blip r:embed="rId6"/>
                      <a:stretch>
                        <a:fillRect/>
                      </a:stretch>
                    </p:blipFill>
                    <p:spPr>
                      <a:xfrm>
                        <a:off x="8226821" y="4300690"/>
                        <a:ext cx="496140" cy="427444"/>
                      </a:xfrm>
                      <a:prstGeom prst="rect">
                        <a:avLst/>
                      </a:prstGeom>
                    </p:spPr>
                  </p:pic>
                </p:oleObj>
              </mc:Fallback>
            </mc:AlternateContent>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anose="05000000000000000000" pitchFamily="2" charset="2"/>
              <a:buChar char="Ø"/>
            </a:pPr>
            <a:r>
              <a:rPr lang="zh-CN" altLang="en-US">
                <a:ea typeface="宋体" panose="02010600030101010101" pitchFamily="2" charset="-122"/>
              </a:rPr>
              <a:t>删除节点有两个子节点</a:t>
            </a:r>
            <a:br>
              <a:rPr lang="en-US" altLang="zh-CN">
                <a:ea typeface="宋体" panose="02010600030101010101" pitchFamily="2" charset="-122"/>
              </a:rPr>
            </a:br>
            <a:r>
              <a:rPr lang="zh-CN" altLang="en-US">
                <a:ea typeface="宋体" panose="02010600030101010101" pitchFamily="2" charset="-122"/>
              </a:rPr>
              <a:t>删除的节点有两个子节点，即该节点有左子节点和右子节点。比如这里的 </a:t>
            </a:r>
            <a:r>
              <a:rPr lang="en-US" altLang="zh-CN">
                <a:ea typeface="宋体" panose="02010600030101010101" pitchFamily="2" charset="-122"/>
              </a:rPr>
              <a:t>(</a:t>
            </a:r>
            <a:r>
              <a:rPr lang="zh-CN" altLang="en-US">
                <a:ea typeface="宋体" panose="02010600030101010101" pitchFamily="2" charset="-122"/>
              </a:rPr>
              <a:t>比如：</a:t>
            </a:r>
            <a:r>
              <a:rPr lang="en-US" altLang="zh-CN">
                <a:ea typeface="宋体" panose="02010600030101010101" pitchFamily="2" charset="-122"/>
              </a:rPr>
              <a:t>7,3,10)</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342900" indent="-342900">
              <a:buFontTx/>
              <a:buAutoNum type="arabicParenR"/>
            </a:pPr>
            <a:r>
              <a:rPr lang="zh-CN" altLang="en-US">
                <a:ea typeface="宋体" panose="02010600030101010101" pitchFamily="2" charset="-122"/>
              </a:rPr>
              <a:t>课后练习：完成老师代码，并使用第二种方式来解决</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31" name="包装程序外壳对象" showAsIcon="1" r:id="rId2" imgW="685800" imgH="523875" progId="Package">
                  <p:embed/>
                </p:oleObj>
              </mc:Choice>
              <mc:Fallback>
                <p:oleObj name="包装程序外壳对象" showAsIcon="1" r:id="rId2" imgW="685800" imgH="523875" progId="Package">
                  <p:embed/>
                  <p:pic>
                    <p:nvPicPr>
                      <p:cNvPr id="0" name="图片 33030"/>
                      <p:cNvPicPr/>
                      <p:nvPr/>
                    </p:nvPicPr>
                    <p:blipFill>
                      <a:blip r:embed="rId3"/>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int delRightTreeMin(Node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循环查找左节点，就会找到最小值</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while (target.left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target = target.left;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删除该节点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delNode(target.value);</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 target.value;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平衡二叉树</a:t>
            </a:r>
            <a:r>
              <a:rPr lang="en-US" altLang="zh-CN" sz="2200" b="1"/>
              <a:t>(AVL</a:t>
            </a:r>
            <a:r>
              <a:rPr lang="zh-CN" altLang="en-US" sz="2200" b="1"/>
              <a:t>树</a:t>
            </a:r>
            <a:r>
              <a:rPr lang="en-US" altLang="zh-CN" sz="2200" b="1"/>
              <a:t>)</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rPr>
              <a:t>看一个案例</a:t>
            </a:r>
            <a:r>
              <a:rPr lang="en-US" altLang="zh-CN" sz="2000" b="1">
                <a:solidFill>
                  <a:srgbClr val="0070C0"/>
                </a:solidFill>
              </a:rPr>
              <a:t>(</a:t>
            </a:r>
            <a:r>
              <a:rPr lang="zh-CN" altLang="en-US" sz="2000" b="1">
                <a:solidFill>
                  <a:srgbClr val="0070C0"/>
                </a:solidFill>
              </a:rPr>
              <a:t>说明二叉排序树可能的问题</a:t>
            </a:r>
            <a:r>
              <a:rPr lang="en-US" altLang="zh-CN" sz="2000" b="1">
                <a:solidFill>
                  <a:srgbClr val="0070C0"/>
                </a:solidFill>
              </a:rPr>
              <a:t>)</a:t>
            </a:r>
            <a:endParaRPr lang="en-US" altLang="zh-CN" sz="2000" b="1">
              <a:solidFill>
                <a:srgbClr val="0070C0"/>
              </a:solidFill>
            </a:endParaRPr>
          </a:p>
          <a:p>
            <a:endParaRPr lang="en-US" altLang="zh-CN"/>
          </a:p>
          <a:p>
            <a:r>
              <a:rPr lang="zh-CN" altLang="en-US">
                <a:ea typeface="宋体" panose="02010600030101010101" pitchFamily="2" charset="-122"/>
              </a:rPr>
              <a:t>给你一个数列</a:t>
            </a:r>
            <a:r>
              <a:rPr lang="en-US" altLang="zh-CN">
                <a:ea typeface="宋体" panose="02010600030101010101" pitchFamily="2" charset="-122"/>
              </a:rPr>
              <a:t>{1,2,3,4,5,6}</a:t>
            </a:r>
            <a:r>
              <a:rPr lang="zh-CN" altLang="en-US">
                <a:ea typeface="宋体" panose="02010600030101010101" pitchFamily="2" charset="-122"/>
              </a:rPr>
              <a:t>，要求创建一颗二叉排序树</a:t>
            </a:r>
            <a:r>
              <a:rPr lang="en-US" altLang="zh-CN">
                <a:ea typeface="宋体" panose="02010600030101010101" pitchFamily="2" charset="-122"/>
              </a:rPr>
              <a:t>(BST), </a:t>
            </a:r>
            <a:r>
              <a:rPr lang="zh-CN" altLang="en-US">
                <a:ea typeface="宋体" panose="02010600030101010101" pitchFamily="2" charset="-122"/>
              </a:rPr>
              <a:t>并分析问题所在</a:t>
            </a:r>
            <a:r>
              <a:rPr lang="en-US" altLang="zh-CN">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a:t>左边</a:t>
            </a:r>
            <a:r>
              <a:rPr lang="en-US" altLang="zh-CN" b="1"/>
              <a:t>BST </a:t>
            </a:r>
            <a:r>
              <a:rPr lang="zh-CN" altLang="en-US" b="1"/>
              <a:t>存在的问题分析</a:t>
            </a:r>
            <a:r>
              <a:rPr lang="en-US" altLang="zh-CN"/>
              <a:t>:</a:t>
            </a:r>
            <a:endParaRPr lang="en-US" altLang="zh-CN"/>
          </a:p>
          <a:p>
            <a:endParaRPr lang="en-US" altLang="zh-CN"/>
          </a:p>
          <a:p>
            <a:pPr marL="342900" indent="-342900">
              <a:buAutoNum type="arabicParenR"/>
            </a:pPr>
            <a:r>
              <a:rPr lang="zh-CN" altLang="en-US" sz="1600"/>
              <a:t>左子树全部为空，从形式上看，更像一个单链表</a:t>
            </a:r>
            <a:r>
              <a:rPr lang="en-US" altLang="zh-CN" sz="1600"/>
              <a:t>.</a:t>
            </a:r>
            <a:endParaRPr lang="en-US" altLang="zh-CN" sz="1600"/>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 </a:t>
            </a:r>
            <a:endParaRPr lang="en-US" altLang="zh-CN" sz="16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endParaRPr lang="en-US" altLang="zh-CN"/>
          </a:p>
          <a:p>
            <a:pPr marL="342900" indent="-342900">
              <a:buAutoNum type="arabicParenR"/>
            </a:pPr>
            <a:r>
              <a:rPr lang="zh-CN" altLang="en-US"/>
              <a:t>平衡二叉树也叫平衡二叉搜索树（</a:t>
            </a:r>
            <a:r>
              <a:rPr lang="en-US" altLang="zh-CN"/>
              <a:t>Self-balancing binary search tree</a:t>
            </a:r>
            <a:r>
              <a:rPr lang="zh-CN" altLang="en-US"/>
              <a:t>）又被称为</a:t>
            </a:r>
            <a:r>
              <a:rPr lang="en-US" altLang="zh-CN"/>
              <a:t>AVL</a:t>
            </a:r>
            <a:r>
              <a:rPr lang="zh-CN" altLang="en-US"/>
              <a:t>树， 可以</a:t>
            </a:r>
            <a:r>
              <a:rPr lang="zh-CN" altLang="en-US" b="1">
                <a:solidFill>
                  <a:srgbClr val="0070C0"/>
                </a:solidFill>
              </a:rPr>
              <a:t>保证查询效率较高</a:t>
            </a:r>
            <a:r>
              <a:rPr lang="zh-CN" altLang="en-US"/>
              <a:t>。</a:t>
            </a:r>
            <a:endParaRPr lang="en-US" altLang="zh-CN"/>
          </a:p>
          <a:p>
            <a:pPr marL="342900" indent="-342900">
              <a:buAutoNum type="arabicParenR"/>
            </a:pPr>
            <a:r>
              <a:rPr lang="zh-CN" altLang="en-US"/>
              <a:t>具有以下</a:t>
            </a:r>
            <a:r>
              <a:rPr lang="zh-CN" altLang="en-US" b="1"/>
              <a:t>特点</a:t>
            </a:r>
            <a:r>
              <a:rPr lang="zh-CN" altLang="en-US"/>
              <a:t>：它是一 棵空树或它的左右两个子树的高度差的绝对值不超过</a:t>
            </a:r>
            <a:r>
              <a:rPr lang="en-US" altLang="zh-CN"/>
              <a:t>1</a:t>
            </a:r>
            <a:r>
              <a:rPr lang="zh-CN" altLang="en-US"/>
              <a:t>，并且左右两个子树都是一棵平衡二叉树。平衡二叉树的常用实现方法有</a:t>
            </a:r>
            <a:r>
              <a:rPr lang="zh-CN" altLang="en-US">
                <a:hlinkClick r:id="rId1"/>
              </a:rPr>
              <a:t>红黑树</a:t>
            </a:r>
            <a:r>
              <a:rPr lang="zh-CN" altLang="en-US"/>
              <a:t>、</a:t>
            </a:r>
            <a:r>
              <a:rPr lang="en-US" altLang="zh-CN">
                <a:hlinkClick r:id="rId2"/>
              </a:rPr>
              <a:t>AVL</a:t>
            </a:r>
            <a:r>
              <a:rPr lang="zh-CN" altLang="en-US"/>
              <a:t>、</a:t>
            </a:r>
            <a:r>
              <a:rPr lang="zh-CN" altLang="en-US">
                <a:hlinkClick r:id="rId3"/>
              </a:rPr>
              <a:t>替罪羊树</a:t>
            </a:r>
            <a:r>
              <a:rPr lang="zh-CN" altLang="en-US"/>
              <a:t>、</a:t>
            </a:r>
            <a:r>
              <a:rPr lang="en-US" altLang="zh-CN">
                <a:hlinkClick r:id="rId4"/>
              </a:rPr>
              <a:t>Treap</a:t>
            </a:r>
            <a:r>
              <a:rPr lang="zh-CN" altLang="en-US"/>
              <a:t>、</a:t>
            </a:r>
            <a:r>
              <a:rPr lang="zh-CN" altLang="en-US">
                <a:hlinkClick r:id="rId5"/>
              </a:rPr>
              <a:t>伸展树</a:t>
            </a:r>
            <a:r>
              <a:rPr lang="zh-CN" altLang="en-US"/>
              <a:t>等。</a:t>
            </a:r>
            <a:endParaRPr lang="en-US" altLang="zh-CN"/>
          </a:p>
          <a:p>
            <a:pPr marL="342900" indent="-342900">
              <a:buAutoNum type="arabicParenR"/>
            </a:pPr>
            <a:r>
              <a:rPr lang="zh-CN" altLang="en-US">
                <a:ea typeface="宋体" panose="02010600030101010101" pitchFamily="2" charset="-122"/>
              </a:rPr>
              <a:t>举例说明</a:t>
            </a:r>
            <a:r>
              <a:rPr lang="en-US" altLang="zh-CN">
                <a:ea typeface="宋体" panose="02010600030101010101" pitchFamily="2" charset="-122"/>
              </a:rPr>
              <a:t>, </a:t>
            </a:r>
            <a:r>
              <a:rPr lang="zh-CN" altLang="en-US">
                <a:ea typeface="宋体" panose="02010600030101010101" pitchFamily="2" charset="-122"/>
              </a:rPr>
              <a:t>看看下面哪些</a:t>
            </a:r>
            <a:r>
              <a:rPr lang="en-US" altLang="zh-CN">
                <a:ea typeface="宋体" panose="02010600030101010101" pitchFamily="2" charset="-122"/>
              </a:rPr>
              <a:t>AVL</a:t>
            </a:r>
            <a:r>
              <a:rPr lang="zh-CN" altLang="en-US">
                <a:ea typeface="宋体" panose="02010600030101010101" pitchFamily="2" charset="-122"/>
              </a:rPr>
              <a:t>树</a:t>
            </a:r>
            <a:r>
              <a:rPr lang="en-US" altLang="zh-CN">
                <a:ea typeface="宋体" panose="02010600030101010101" pitchFamily="2" charset="-122"/>
              </a:rPr>
              <a:t>, </a:t>
            </a:r>
            <a:r>
              <a:rPr lang="zh-CN" altLang="en-US">
                <a:ea typeface="宋体" panose="02010600030101010101" pitchFamily="2" charset="-122"/>
              </a:rPr>
              <a:t>为什么</a:t>
            </a:r>
            <a:r>
              <a:rPr lang="en-US" altLang="zh-CN">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9" name="包装程序外壳对象" showAsIcon="1" r:id="rId9" imgW="609600" imgH="523875" progId="Package">
                  <p:embed/>
                </p:oleObj>
              </mc:Choice>
              <mc:Fallback>
                <p:oleObj name="包装程序外壳对象" showAsIcon="1" r:id="rId9" imgW="609600" imgH="523875" progId="Package">
                  <p:embed/>
                  <p:pic>
                    <p:nvPicPr>
                      <p:cNvPr id="0" name="图片 53408"/>
                      <p:cNvPicPr/>
                      <p:nvPr/>
                    </p:nvPicPr>
                    <p:blipFill>
                      <a:blip r:embed="rId10"/>
                      <a:stretch>
                        <a:fillRect/>
                      </a:stretch>
                    </p:blipFill>
                    <p:spPr>
                      <a:xfrm>
                        <a:off x="6426621" y="4561463"/>
                        <a:ext cx="643649" cy="554528"/>
                      </a:xfrm>
                      <a:prstGeom prst="rect">
                        <a:avLst/>
                      </a:prstGeom>
                    </p:spPr>
                  </p:pic>
                </p:oleObj>
              </mc:Fallback>
            </mc:AlternateContent>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左旋转</a:t>
            </a:r>
            <a:r>
              <a:rPr lang="en-US" altLang="zh-CN" sz="2000" b="1">
                <a:solidFill>
                  <a:srgbClr val="0070C0"/>
                </a:solidFill>
              </a:rPr>
              <a:t>)</a:t>
            </a:r>
            <a:endParaRPr lang="en-US" altLang="zh-CN" sz="2000" b="1">
              <a:solidFill>
                <a:srgbClr val="0070C0"/>
              </a:solidFill>
            </a:endParaRP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panose="02010600030101010101" pitchFamily="2" charset="-122"/>
              </a:rPr>
              <a:t>数列</a:t>
            </a:r>
            <a:r>
              <a:rPr lang="en-US" altLang="zh-CN">
                <a:ea typeface="宋体" panose="02010600030101010101" pitchFamily="2" charset="-122"/>
              </a:rPr>
              <a:t> {</a:t>
            </a:r>
            <a:r>
              <a:rPr lang="en-US" altLang="zh-CN"/>
              <a:t>4,3,6,5,7,8</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r>
              <a:rPr lang="en-US" altLang="zh-CN">
                <a:ea typeface="宋体" panose="02010600030101010101" pitchFamily="2" charset="-122"/>
              </a:rPr>
              <a:t>(</a:t>
            </a:r>
            <a:r>
              <a:rPr lang="zh-CN" altLang="en-US">
                <a:ea typeface="宋体" panose="02010600030101010101" pitchFamily="2" charset="-122"/>
              </a:rPr>
              <a:t>示意图</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r>
              <a:rPr lang="en-US" altLang="zh-CN">
                <a:ea typeface="宋体" panose="02010600030101010101" pitchFamily="2" charset="-122"/>
              </a:rPr>
              <a:t> </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左旋转</a:t>
            </a:r>
            <a:r>
              <a:rPr lang="en-US" altLang="zh-CN" sz="1600"/>
              <a:t>[</a:t>
            </a:r>
            <a:r>
              <a:rPr lang="zh-CN" altLang="en-US" sz="1600"/>
              <a:t>单旋转</a:t>
            </a:r>
            <a:r>
              <a:rPr lang="en-US" altLang="zh-CN" sz="1600"/>
              <a:t>]</a:t>
            </a:r>
            <a:endParaRPr lang="en-US" altLang="zh-CN" sz="1600"/>
          </a:p>
          <a:p>
            <a:r>
              <a:rPr lang="en-US" altLang="zh-CN" sz="1600" b="1"/>
              <a:t>if (rightHeight() - leftHeight() &gt; 1) {</a:t>
            </a:r>
            <a:endParaRPr lang="en-US" altLang="zh-CN" sz="1600" b="1"/>
          </a:p>
          <a:p>
            <a:r>
              <a:rPr lang="en-US" altLang="zh-CN" sz="1600"/>
              <a:t>leftRotate();</a:t>
            </a:r>
            <a:endParaRPr lang="en-US" altLang="zh-CN" sz="1600"/>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a:t>//class Node </a:t>
            </a:r>
            <a:r>
              <a:rPr lang="zh-CN" altLang="en-US" sz="1500" b="1"/>
              <a:t>左旋转</a:t>
            </a:r>
            <a:endParaRPr lang="en-US" altLang="zh-CN" sz="1500" b="1"/>
          </a:p>
          <a:p>
            <a:r>
              <a:rPr lang="en-US" altLang="zh-CN" sz="1500" b="1"/>
              <a:t>private void leftRotate() {</a:t>
            </a:r>
            <a:endParaRPr lang="zh-CN" altLang="en-US" sz="1500"/>
          </a:p>
          <a:p>
            <a:r>
              <a:rPr lang="en-US" altLang="zh-CN" sz="1500"/>
              <a:t>Node newLeft = </a:t>
            </a:r>
            <a:r>
              <a:rPr lang="en-US" altLang="zh-CN" sz="1500" b="1"/>
              <a:t>new Node(value);</a:t>
            </a:r>
            <a:endParaRPr lang="zh-CN" altLang="en-US" sz="1500"/>
          </a:p>
          <a:p>
            <a:r>
              <a:rPr lang="en-US" altLang="zh-CN" sz="1500"/>
              <a:t>newLeft.left=left;</a:t>
            </a:r>
            <a:endParaRPr lang="zh-CN" altLang="en-US" sz="1500"/>
          </a:p>
          <a:p>
            <a:r>
              <a:rPr lang="en-US" altLang="zh-CN" sz="1500"/>
              <a:t>newLeft.right=right.left;</a:t>
            </a:r>
            <a:endParaRPr lang="zh-CN" altLang="en-US" sz="1500"/>
          </a:p>
          <a:p>
            <a:r>
              <a:rPr lang="en-US" altLang="zh-CN" sz="1500"/>
              <a:t>value=right.value;</a:t>
            </a:r>
            <a:endParaRPr lang="zh-CN" altLang="en-US" sz="1500"/>
          </a:p>
          <a:p>
            <a:r>
              <a:rPr lang="en-US" altLang="zh-CN" sz="1500"/>
              <a:t>right=right.right;</a:t>
            </a:r>
            <a:endParaRPr lang="zh-CN" altLang="en-US" sz="1500"/>
          </a:p>
          <a:p>
            <a:r>
              <a:rPr lang="en-US" altLang="zh-CN" sz="1500"/>
              <a:t>left=newLeft;</a:t>
            </a:r>
            <a:endParaRPr lang="en-US" altLang="zh-CN" sz="1500"/>
          </a:p>
          <a:p>
            <a:r>
              <a:rPr lang="en-US" altLang="zh-CN" sz="1500"/>
              <a:t>}</a:t>
            </a:r>
            <a:endParaRPr lang="zh-CN" altLang="en-US" sz="1500"/>
          </a:p>
        </p:txBody>
      </p:sp>
      <p:graphicFrame>
        <p:nvGraphicFramePr>
          <p:cNvPr id="5" name="对象 4"/>
          <p:cNvGraphicFramePr>
            <a:graphicFrameLocks noChangeAspect="1"/>
          </p:cNvGraphicFramePr>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704" name="包装程序外壳对象" showAsIcon="1" r:id="rId1" imgW="1095375" imgH="523875" progId="Package">
                  <p:embed/>
                </p:oleObj>
              </mc:Choice>
              <mc:Fallback>
                <p:oleObj name="包装程序外壳对象" showAsIcon="1" r:id="rId1" imgW="1095375" imgH="523875" progId="Package">
                  <p:embed/>
                  <p:pic>
                    <p:nvPicPr>
                      <p:cNvPr id="0" name="图片 55703"/>
                      <p:cNvPicPr/>
                      <p:nvPr/>
                    </p:nvPicPr>
                    <p:blipFill>
                      <a:blip r:embed="rId2"/>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705" name="包装程序外壳对象" showAsIcon="1" r:id="rId3" imgW="1590675" imgH="523875" progId="Package">
                  <p:embed/>
                </p:oleObj>
              </mc:Choice>
              <mc:Fallback>
                <p:oleObj name="包装程序外壳对象" showAsIcon="1" r:id="rId3" imgW="1590675" imgH="523875" progId="Package">
                  <p:embed/>
                  <p:pic>
                    <p:nvPicPr>
                      <p:cNvPr id="0" name="图片 55704"/>
                      <p:cNvPicPr/>
                      <p:nvPr/>
                    </p:nvPicPr>
                    <p:blipFill>
                      <a:blip r:embed="rId4"/>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endParaRPr lang="zh-CN" altLang="zh-CN" sz="1400" b="1">
              <a:solidFill>
                <a:srgbClr val="DA0000"/>
              </a:solidFill>
            </a:endParaRPr>
          </a:p>
          <a:p>
            <a:pPr marL="342900" indent="-342900">
              <a:buAutoNum type="arabicParenR"/>
            </a:pPr>
            <a:r>
              <a:rPr lang="zh-CN" altLang="zh-CN" sz="1400"/>
              <a:t>将</a:t>
            </a:r>
            <a:r>
              <a:rPr lang="en-US" altLang="zh-CN" sz="1400"/>
              <a:t>A </a:t>
            </a:r>
            <a:r>
              <a:rPr lang="zh-CN" altLang="zh-CN" sz="1400"/>
              <a:t>节点的 </a:t>
            </a:r>
            <a:r>
              <a:rPr lang="zh-CN" altLang="en-US" sz="1400"/>
              <a:t>右</a:t>
            </a:r>
            <a:r>
              <a:rPr lang="zh-CN" altLang="zh-CN" sz="1400"/>
              <a:t>节点 的 </a:t>
            </a:r>
            <a:r>
              <a:rPr lang="zh-CN" altLang="en-US" sz="1400"/>
              <a:t>左</a:t>
            </a:r>
            <a:r>
              <a:rPr lang="zh-CN" altLang="zh-CN" sz="1400"/>
              <a:t>节点 ，指向 </a:t>
            </a:r>
            <a:r>
              <a:rPr lang="en-US" altLang="zh-CN" sz="1400"/>
              <a:t>A</a:t>
            </a:r>
            <a:r>
              <a:rPr lang="zh-CN" altLang="zh-CN" sz="1400"/>
              <a:t>节点</a:t>
            </a:r>
            <a:endParaRPr lang="en-US" altLang="zh-CN" sz="1400"/>
          </a:p>
          <a:p>
            <a:pPr marL="342900" indent="-342900">
              <a:buAutoNum type="arabicParenR"/>
            </a:pPr>
            <a:r>
              <a:rPr lang="zh-CN" altLang="zh-CN" sz="140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节点的右</a:t>
            </a:r>
            <a:r>
              <a:rPr lang="zh-CN" altLang="zh-CN" sz="1400"/>
              <a:t>节点的</a:t>
            </a:r>
            <a:r>
              <a:rPr lang="zh-CN" altLang="en-US" sz="1400"/>
              <a:t>左</a:t>
            </a:r>
            <a:r>
              <a:rPr lang="zh-CN" altLang="zh-CN" sz="1400"/>
              <a:t>节点 </a:t>
            </a:r>
            <a:endParaRPr lang="zh-CN" altLang="zh-CN" sz="1400"/>
          </a:p>
        </p:txBody>
      </p:sp>
      <p:graphicFrame>
        <p:nvGraphicFramePr>
          <p:cNvPr id="8" name="对象 7"/>
          <p:cNvGraphicFramePr>
            <a:graphicFrameLocks noChangeAspect="1"/>
          </p:cNvGraphicFramePr>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6" name="包装程序外壳对象" showAsIcon="1" r:id="rId5" imgW="952500" imgH="523875" progId="Package">
                  <p:embed/>
                </p:oleObj>
              </mc:Choice>
              <mc:Fallback>
                <p:oleObj name="包装程序外壳对象" showAsIcon="1" r:id="rId5" imgW="952500" imgH="523875" progId="Package">
                  <p:embed/>
                  <p:pic>
                    <p:nvPicPr>
                      <p:cNvPr id="0" name="图片 55705"/>
                      <p:cNvPicPr/>
                      <p:nvPr/>
                    </p:nvPicPr>
                    <p:blipFill>
                      <a:blip r:embed="rId6"/>
                      <a:stretch>
                        <a:fillRect/>
                      </a:stretch>
                    </p:blipFill>
                    <p:spPr>
                      <a:xfrm>
                        <a:off x="5562525" y="2382266"/>
                        <a:ext cx="1584176" cy="570037"/>
                      </a:xfrm>
                      <a:prstGeom prst="rect">
                        <a:avLst/>
                      </a:prstGeom>
                    </p:spPr>
                  </p:pic>
                </p:oleObj>
              </mc:Fallback>
            </mc:AlternateContent>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右旋转</a:t>
            </a:r>
            <a:r>
              <a:rPr lang="en-US" altLang="zh-CN" sz="2000" b="1">
                <a:solidFill>
                  <a:srgbClr val="0070C0"/>
                </a:solidFill>
              </a:rPr>
              <a:t>)</a:t>
            </a:r>
            <a:endParaRPr lang="en-US" altLang="zh-CN" sz="2000" b="1">
              <a:solidFill>
                <a:srgbClr val="0070C0"/>
              </a:solidFill>
            </a:endParaRP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panose="02010600030101010101" pitchFamily="2" charset="-122"/>
              </a:rPr>
              <a:t>数列</a:t>
            </a:r>
            <a:r>
              <a:rPr lang="en-US" altLang="zh-CN">
                <a:ea typeface="宋体" panose="02010600030101010101" pitchFamily="2" charset="-122"/>
              </a:rPr>
              <a:t> {</a:t>
            </a:r>
            <a:r>
              <a:rPr lang="en-US" altLang="zh-CN"/>
              <a:t>10,12, 8, 9, 7, 6</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r>
              <a:rPr lang="en-US" altLang="zh-CN">
                <a:ea typeface="宋体" panose="02010600030101010101" pitchFamily="2" charset="-122"/>
              </a:rPr>
              <a:t>(</a:t>
            </a:r>
            <a:r>
              <a:rPr lang="zh-CN" altLang="en-US">
                <a:ea typeface="宋体" panose="02010600030101010101" pitchFamily="2" charset="-122"/>
              </a:rPr>
              <a:t>示意图</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r>
              <a:rPr lang="en-US" altLang="zh-CN">
                <a:ea typeface="宋体" panose="02010600030101010101" pitchFamily="2" charset="-122"/>
              </a:rPr>
              <a:t> </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右旋转</a:t>
            </a:r>
            <a:r>
              <a:rPr lang="en-US" altLang="zh-CN" sz="1600"/>
              <a:t>[</a:t>
            </a:r>
            <a:r>
              <a:rPr lang="zh-CN" altLang="en-US" sz="1600"/>
              <a:t>单旋转</a:t>
            </a:r>
            <a:r>
              <a:rPr lang="en-US" altLang="zh-CN" sz="1600"/>
              <a:t>]</a:t>
            </a:r>
            <a:endParaRPr lang="zh-CN" altLang="en-US" sz="1600"/>
          </a:p>
          <a:p>
            <a:r>
              <a:rPr lang="en-US" altLang="zh-CN" sz="1600" b="1"/>
              <a:t>if (leftHeight() - rightHeight() &gt; 1) {</a:t>
            </a:r>
            <a:endParaRPr lang="en-US" altLang="zh-CN" sz="1600" b="1"/>
          </a:p>
          <a:p>
            <a:r>
              <a:rPr lang="en-US" altLang="zh-CN" sz="1600"/>
              <a:t>rightRotate();</a:t>
            </a:r>
            <a:endParaRPr lang="en-US" altLang="zh-CN" sz="1600"/>
          </a:p>
          <a:p>
            <a:r>
              <a:rPr lang="en-US" altLang="zh-CN" sz="1600"/>
              <a:t>}</a:t>
            </a:r>
            <a:endParaRPr lang="en-US" altLang="zh-CN" sz="1600"/>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a:t>//class Node </a:t>
            </a:r>
            <a:r>
              <a:rPr lang="zh-CN" altLang="en-US" sz="1500" b="1"/>
              <a:t>右旋转</a:t>
            </a:r>
            <a:endParaRPr lang="en-US" altLang="zh-CN" sz="1500" b="1"/>
          </a:p>
          <a:p>
            <a:r>
              <a:rPr lang="en-US" altLang="zh-CN" sz="1400" b="1"/>
              <a:t>private void rightRotate() {</a:t>
            </a:r>
            <a:endParaRPr lang="en-US" altLang="zh-CN" sz="1400" b="1" i="1"/>
          </a:p>
          <a:p>
            <a:r>
              <a:rPr lang="en-US" altLang="zh-CN" sz="1400"/>
              <a:t>Node newLeft = </a:t>
            </a:r>
            <a:r>
              <a:rPr lang="en-US" altLang="zh-CN" sz="1400" b="1"/>
              <a:t>new Node(value);</a:t>
            </a:r>
            <a:endParaRPr lang="en-US" altLang="zh-CN" sz="1400" b="1"/>
          </a:p>
          <a:p>
            <a:r>
              <a:rPr lang="en-US" altLang="zh-CN" sz="1400"/>
              <a:t>newLeft.right=right;</a:t>
            </a:r>
            <a:endParaRPr lang="en-US" altLang="zh-CN" sz="1400"/>
          </a:p>
          <a:p>
            <a:r>
              <a:rPr lang="en-US" altLang="zh-CN" sz="1400"/>
              <a:t>newLeft.left=left.right;</a:t>
            </a:r>
            <a:endParaRPr lang="en-US" altLang="zh-CN" sz="1400"/>
          </a:p>
          <a:p>
            <a:r>
              <a:rPr lang="en-US" altLang="zh-CN" sz="1400"/>
              <a:t>value=left.value;</a:t>
            </a:r>
            <a:endParaRPr lang="en-US" altLang="zh-CN" sz="1400"/>
          </a:p>
          <a:p>
            <a:r>
              <a:rPr lang="en-US" altLang="zh-CN" sz="1400"/>
              <a:t>left=left.left;</a:t>
            </a:r>
            <a:endParaRPr lang="en-US" altLang="zh-CN" sz="1400"/>
          </a:p>
          <a:p>
            <a:r>
              <a:rPr lang="en-US" altLang="zh-CN" sz="1400"/>
              <a:t>right=newLeft;</a:t>
            </a:r>
            <a:endParaRPr lang="en-US" altLang="zh-CN" sz="1400"/>
          </a:p>
          <a:p>
            <a:r>
              <a:rPr lang="en-US" altLang="zh-CN" sz="1400"/>
              <a:t>}</a:t>
            </a:r>
            <a:endParaRPr lang="en-US" altLang="zh-CN" sz="1400" b="1"/>
          </a:p>
        </p:txBody>
      </p:sp>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7" name="包装程序外壳对象" showAsIcon="1" r:id="rId1" imgW="1590675" imgH="523875" progId="Package">
                  <p:embed/>
                </p:oleObj>
              </mc:Choice>
              <mc:Fallback>
                <p:oleObj name="包装程序外壳对象" showAsIcon="1" r:id="rId1" imgW="1590675" imgH="523875" progId="Package">
                  <p:embed/>
                  <p:pic>
                    <p:nvPicPr>
                      <p:cNvPr id="0" name="图片 54676"/>
                      <p:cNvPicPr/>
                      <p:nvPr/>
                    </p:nvPicPr>
                    <p:blipFill>
                      <a:blip r:embed="rId2"/>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8" name="包装程序外壳对象" showAsIcon="1" r:id="rId3" imgW="1095375" imgH="523875" progId="Package">
                  <p:embed/>
                </p:oleObj>
              </mc:Choice>
              <mc:Fallback>
                <p:oleObj name="包装程序外壳对象" showAsIcon="1" r:id="rId3" imgW="1095375" imgH="523875" progId="Package">
                  <p:embed/>
                  <p:pic>
                    <p:nvPicPr>
                      <p:cNvPr id="0" name="图片 54677"/>
                      <p:cNvPicPr/>
                      <p:nvPr/>
                    </p:nvPicPr>
                    <p:blipFill>
                      <a:blip r:embed="rId4"/>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a:solidFill>
                  <a:srgbClr val="DA0000"/>
                </a:solidFill>
              </a:rPr>
              <a:t>说明</a:t>
            </a:r>
            <a:r>
              <a:rPr lang="en-US" altLang="zh-CN" sz="1400" b="1">
                <a:solidFill>
                  <a:srgbClr val="DA0000"/>
                </a:solidFill>
              </a:rPr>
              <a:t>: </a:t>
            </a:r>
            <a:r>
              <a:rPr lang="zh-CN" altLang="en-US" sz="1400" b="1">
                <a:solidFill>
                  <a:srgbClr val="DA0000"/>
                </a:solidFill>
              </a:rPr>
              <a:t>对节点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a:t>将</a:t>
            </a:r>
            <a:r>
              <a:rPr lang="en-US" altLang="zh-CN" sz="1400"/>
              <a:t>A </a:t>
            </a:r>
            <a:r>
              <a:rPr lang="zh-CN" altLang="en-US" sz="1400"/>
              <a:t>节点的 左节点 的 右节点 ，指向 </a:t>
            </a:r>
            <a:r>
              <a:rPr lang="en-US" altLang="zh-CN" sz="1400"/>
              <a:t>A</a:t>
            </a:r>
            <a:r>
              <a:rPr lang="zh-CN" altLang="en-US" sz="1400"/>
              <a:t>节点</a:t>
            </a:r>
            <a:endParaRPr lang="en-US" altLang="zh-CN" sz="1400"/>
          </a:p>
          <a:p>
            <a:pPr marL="342900" indent="-342900">
              <a:buAutoNum type="arabicParenR"/>
            </a:pPr>
            <a:r>
              <a:rPr lang="zh-CN" altLang="en-US" sz="1400"/>
              <a:t>将 </a:t>
            </a:r>
            <a:r>
              <a:rPr lang="en-US" altLang="zh-CN" sz="1400"/>
              <a:t>A</a:t>
            </a:r>
            <a:r>
              <a:rPr lang="zh-CN" altLang="en-US" sz="1400"/>
              <a:t>节点的左节点，指向</a:t>
            </a:r>
            <a:r>
              <a:rPr lang="en-US" altLang="zh-CN" sz="1400"/>
              <a:t>A </a:t>
            </a:r>
            <a:r>
              <a:rPr lang="zh-CN" altLang="en-US" sz="1400"/>
              <a:t>节点的左节点的右节点 </a:t>
            </a:r>
            <a:endParaRPr lang="en-US" altLang="zh-CN" sz="1400"/>
          </a:p>
        </p:txBody>
      </p:sp>
      <p:graphicFrame>
        <p:nvGraphicFramePr>
          <p:cNvPr id="5" name="对象 4"/>
          <p:cNvGraphicFramePr>
            <a:graphicFrameLocks noChangeAspect="1"/>
          </p:cNvGraphicFramePr>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9" name="包装程序外壳对象" showAsIcon="1" r:id="rId5" imgW="952500" imgH="523875" progId="Package">
                  <p:embed/>
                </p:oleObj>
              </mc:Choice>
              <mc:Fallback>
                <p:oleObj name="包装程序外壳对象" showAsIcon="1" r:id="rId5" imgW="952500" imgH="523875" progId="Package">
                  <p:embed/>
                  <p:pic>
                    <p:nvPicPr>
                      <p:cNvPr id="0" name="图片 54678"/>
                      <p:cNvPicPr/>
                      <p:nvPr/>
                    </p:nvPicPr>
                    <p:blipFill>
                      <a:blip r:embed="rId6"/>
                      <a:stretch>
                        <a:fillRect/>
                      </a:stretch>
                    </p:blipFill>
                    <p:spPr>
                      <a:xfrm>
                        <a:off x="5634533" y="2304231"/>
                        <a:ext cx="1800200" cy="711200"/>
                      </a:xfrm>
                      <a:prstGeom prst="rect">
                        <a:avLst/>
                      </a:prstGeom>
                    </p:spPr>
                  </p:pic>
                </p:oleObj>
              </mc:Fallback>
            </mc:AlternateContent>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双旋转</a:t>
            </a:r>
            <a:endParaRPr lang="en-US" altLang="zh-CN" sz="2000" b="1">
              <a:solidFill>
                <a:srgbClr val="0070C0"/>
              </a:solidFill>
            </a:endParaRPr>
          </a:p>
          <a:p>
            <a:endParaRPr lang="en-US" altLang="zh-CN"/>
          </a:p>
          <a:p>
            <a:r>
              <a:rPr lang="zh-CN" altLang="en-US"/>
              <a:t>前面的两个数列，进行单旋转</a:t>
            </a:r>
            <a:r>
              <a:rPr lang="en-US" altLang="zh-CN"/>
              <a:t>(</a:t>
            </a:r>
            <a:r>
              <a:rPr lang="zh-CN" altLang="en-US"/>
              <a:t>即一次旋转</a:t>
            </a:r>
            <a:r>
              <a:rPr lang="en-US" altLang="zh-CN"/>
              <a:t>)</a:t>
            </a:r>
            <a:r>
              <a:rPr lang="zh-CN" altLang="en-US"/>
              <a:t>就可以将非平衡二叉树转成平衡二叉树</a:t>
            </a:r>
            <a:r>
              <a:rPr lang="en-US" altLang="zh-CN"/>
              <a:t>,</a:t>
            </a:r>
            <a:r>
              <a:rPr lang="zh-CN" altLang="en-US"/>
              <a:t>但是在某些情况下，单旋转不能完成平衡二叉树的转换。比如数列</a:t>
            </a:r>
            <a:endParaRPr lang="en-US" altLang="zh-CN"/>
          </a:p>
          <a:p>
            <a:r>
              <a:rPr lang="en-US" altLang="zh-CN" b="1"/>
              <a:t>int[] arr = { 10, 11, 7, 6, 8, 9 };  </a:t>
            </a:r>
            <a:r>
              <a:rPr lang="zh-CN" altLang="en-US" b="1"/>
              <a:t>运行原来的代码可以看到，并没有转成 </a:t>
            </a:r>
            <a:r>
              <a:rPr lang="en-US" altLang="zh-CN" b="1"/>
              <a:t>AVL</a:t>
            </a:r>
            <a:r>
              <a:rPr lang="zh-CN" altLang="en-US" b="1"/>
              <a:t>树</a:t>
            </a:r>
            <a:r>
              <a:rPr lang="en-US" altLang="zh-CN" b="1"/>
              <a:t>.</a:t>
            </a:r>
            <a:endParaRPr lang="en-US" altLang="zh-CN" b="1"/>
          </a:p>
          <a:p>
            <a:r>
              <a:rPr lang="en-US" altLang="zh-CN" b="1"/>
              <a:t>int[] arr = {2,1,6,5,7,3}; // </a:t>
            </a:r>
            <a:r>
              <a:rPr lang="zh-CN" altLang="en-US" b="1"/>
              <a:t>运行原来的代码可以看到，并没有转成 </a:t>
            </a:r>
            <a:r>
              <a:rPr lang="en-US" altLang="zh-CN" b="1"/>
              <a:t>AVL</a:t>
            </a:r>
            <a:r>
              <a:rPr lang="zh-CN" altLang="en-US" b="1"/>
              <a:t>树</a:t>
            </a:r>
            <a:endParaRPr lang="en-US" altLang="zh-CN" b="1"/>
          </a:p>
          <a:p>
            <a:endParaRPr lang="en-US" altLang="zh-CN" b="1">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问题分析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解决思路分析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4" name="包装程序外壳对象" showAsIcon="1" r:id="rId1" imgW="809625" imgH="523875" progId="Package">
                  <p:embed/>
                </p:oleObj>
              </mc:Choice>
              <mc:Fallback>
                <p:oleObj name="包装程序外壳对象" showAsIcon="1" r:id="rId1" imgW="809625" imgH="523875" progId="Package">
                  <p:embed/>
                  <p:pic>
                    <p:nvPicPr>
                      <p:cNvPr id="0" name="图片 56633"/>
                      <p:cNvPicPr/>
                      <p:nvPr/>
                    </p:nvPicPr>
                    <p:blipFill>
                      <a:blip r:embed="rId2"/>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a:t>//class Node</a:t>
            </a:r>
            <a:endParaRPr lang="en-US" altLang="zh-CN" sz="1200"/>
          </a:p>
          <a:p>
            <a:r>
              <a:rPr lang="en-US" altLang="zh-CN" sz="1200"/>
              <a:t>// </a:t>
            </a:r>
            <a:r>
              <a:rPr lang="zh-CN" altLang="en-US" sz="1200"/>
              <a:t>右旋转 </a:t>
            </a:r>
            <a:r>
              <a:rPr lang="en-US" altLang="zh-CN" sz="1200"/>
              <a:t>[</a:t>
            </a:r>
            <a:r>
              <a:rPr lang="zh-CN" altLang="en-US" sz="1200"/>
              <a:t>考虑到双旋转问题</a:t>
            </a:r>
            <a:r>
              <a:rPr lang="en-US" altLang="zh-CN" sz="1200"/>
              <a:t>]</a:t>
            </a:r>
            <a:endParaRPr lang="en-US" altLang="zh-CN" sz="1200"/>
          </a:p>
          <a:p>
            <a:r>
              <a:rPr lang="en-US" altLang="zh-CN" sz="1200" b="1"/>
              <a:t>if (leftHeight() - rightHeight() &gt; 1) {</a:t>
            </a:r>
            <a:endParaRPr lang="en-US" altLang="zh-CN" sz="1200" b="1"/>
          </a:p>
          <a:p>
            <a:r>
              <a:rPr lang="en-US" altLang="zh-CN" sz="1200" b="1"/>
              <a:t>if (left != null &amp;&amp; left.leftHeight() &lt; </a:t>
            </a:r>
            <a:endParaRPr lang="en-US" altLang="zh-CN" sz="1200" b="1"/>
          </a:p>
          <a:p>
            <a:r>
              <a:rPr lang="en-US" altLang="zh-CN" sz="1200" b="1"/>
              <a:t>     left.rightHeight()) {</a:t>
            </a:r>
            <a:endParaRPr lang="zh-CN" altLang="en-US" sz="1200"/>
          </a:p>
          <a:p>
            <a:r>
              <a:rPr lang="en-US" altLang="zh-CN" sz="1200"/>
              <a:t>left.leftRotate();</a:t>
            </a:r>
            <a:endParaRPr lang="zh-CN" altLang="en-US" sz="1200"/>
          </a:p>
          <a:p>
            <a:r>
              <a:rPr lang="en-US" altLang="zh-CN" sz="1200"/>
              <a:t>rightRotate();</a:t>
            </a:r>
            <a:endParaRPr lang="en-US" altLang="zh-CN" sz="1200"/>
          </a:p>
          <a:p>
            <a:r>
              <a:rPr lang="en-US" altLang="zh-CN" sz="1200"/>
              <a:t>} </a:t>
            </a:r>
            <a:r>
              <a:rPr lang="en-US" altLang="zh-CN" sz="1200" b="1"/>
              <a:t>else {</a:t>
            </a:r>
            <a:endParaRPr lang="en-US" altLang="zh-CN" sz="1200" b="1"/>
          </a:p>
          <a:p>
            <a:r>
              <a:rPr lang="en-US" altLang="zh-CN" sz="1200"/>
              <a:t>rightRotate();</a:t>
            </a:r>
            <a:endParaRPr lang="en-US" altLang="zh-CN" sz="1200"/>
          </a:p>
          <a:p>
            <a:r>
              <a:rPr lang="en-US" altLang="zh-CN" sz="1200"/>
              <a:t>}</a:t>
            </a:r>
            <a:endParaRPr lang="en-US" altLang="zh-CN" sz="1200"/>
          </a:p>
          <a:p>
            <a:r>
              <a:rPr lang="en-US" altLang="zh-CN" sz="120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a:t>] class Node</a:t>
            </a:r>
            <a:endParaRPr lang="en-US" altLang="zh-CN" sz="1200"/>
          </a:p>
          <a:p>
            <a:r>
              <a:rPr lang="en-US" altLang="zh-CN" sz="1200" b="1"/>
              <a:t>if (rightHeight() - leftHeight() &gt; 1) {</a:t>
            </a:r>
            <a:endParaRPr lang="en-US" altLang="zh-CN" sz="1200" b="1"/>
          </a:p>
          <a:p>
            <a:r>
              <a:rPr lang="en-US" altLang="zh-CN" sz="1200" b="1"/>
              <a:t>if(right!=null&amp;&amp;right.rightHeight()&lt;right.leftHeight()) {</a:t>
            </a:r>
            <a:endParaRPr lang="zh-CN" altLang="en-US" sz="1200"/>
          </a:p>
          <a:p>
            <a:r>
              <a:rPr lang="en-US" altLang="zh-CN" sz="1200"/>
              <a:t>right.rightRotate();</a:t>
            </a:r>
            <a:endParaRPr lang="zh-CN" altLang="en-US" sz="1200"/>
          </a:p>
          <a:p>
            <a:r>
              <a:rPr lang="en-US" altLang="zh-CN" sz="1200"/>
              <a:t>leftRotate();</a:t>
            </a:r>
            <a:endParaRPr lang="zh-CN" altLang="en-US" sz="1200"/>
          </a:p>
          <a:p>
            <a:r>
              <a:rPr lang="en-US" altLang="zh-CN" sz="1200"/>
              <a:t>}  </a:t>
            </a:r>
            <a:r>
              <a:rPr lang="en-US" altLang="zh-CN" sz="1200" b="1"/>
              <a:t>else {</a:t>
            </a:r>
            <a:endParaRPr lang="en-US" altLang="zh-CN" sz="1200" b="1"/>
          </a:p>
          <a:p>
            <a:r>
              <a:rPr lang="en-US" altLang="zh-CN" sz="1200"/>
              <a:t>leftRotate();</a:t>
            </a:r>
            <a:endParaRPr lang="en-US" altLang="zh-CN" sz="1200"/>
          </a:p>
          <a:p>
            <a:r>
              <a:rPr lang="en-US" altLang="zh-CN" sz="1200"/>
              <a:t>}</a:t>
            </a:r>
            <a:endParaRPr lang="en-US" altLang="zh-CN" sz="1200"/>
          </a:p>
          <a:p>
            <a:r>
              <a:rPr lang="en-US" altLang="zh-CN" sz="1200" b="1"/>
              <a:t>return; //</a:t>
            </a:r>
            <a:r>
              <a:rPr lang="en-US" altLang="zh-CN" sz="1200" b="1" u="sng"/>
              <a:t>retrun </a:t>
            </a:r>
            <a:r>
              <a:rPr lang="zh-CN" altLang="en-US" sz="1200" b="1" u="sng"/>
              <a:t>不要忘了写</a:t>
            </a:r>
            <a:r>
              <a:rPr lang="en-US" altLang="zh-CN" sz="1200" b="1" u="sng"/>
              <a:t>... </a:t>
            </a:r>
            <a:endParaRPr lang="en-US" altLang="zh-CN" sz="1200" b="1" u="sng"/>
          </a:p>
          <a:p>
            <a:r>
              <a:rPr lang="en-US" altLang="zh-CN" sz="1200"/>
              <a:t>}</a:t>
            </a:r>
            <a:endParaRPr lang="zh-CN" altLang="en-US" sz="1200"/>
          </a:p>
        </p:txBody>
      </p:sp>
      <p:graphicFrame>
        <p:nvGraphicFramePr>
          <p:cNvPr id="11" name="对象 10"/>
          <p:cNvGraphicFramePr>
            <a:graphicFrameLocks noChangeAspect="1"/>
          </p:cNvGraphicFramePr>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5" name="包装程序外壳对象" showAsIcon="1" r:id="rId3" imgW="1095375" imgH="523875" progId="Package">
                  <p:embed/>
                </p:oleObj>
              </mc:Choice>
              <mc:Fallback>
                <p:oleObj name="包装程序外壳对象" showAsIcon="1" r:id="rId3" imgW="1095375" imgH="523875" progId="Package">
                  <p:embed/>
                  <p:pic>
                    <p:nvPicPr>
                      <p:cNvPr id="0" name="图片 56634"/>
                      <p:cNvPicPr/>
                      <p:nvPr/>
                    </p:nvPicPr>
                    <p:blipFill>
                      <a:blip r:embed="rId4"/>
                      <a:stretch>
                        <a:fillRect/>
                      </a:stretch>
                    </p:blipFill>
                    <p:spPr>
                      <a:xfrm>
                        <a:off x="487837" y="4896519"/>
                        <a:ext cx="1080120" cy="520876"/>
                      </a:xfrm>
                      <a:prstGeom prst="rect">
                        <a:avLst/>
                      </a:prstGeom>
                    </p:spPr>
                  </p:pic>
                </p:oleObj>
              </mc:Fallback>
            </mc:AlternateContent>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多路查找树</a:t>
            </a:r>
            <a:endParaRPr lang="en-US" altLang="zh-CN" sz="2400" b="1">
              <a:solidFill>
                <a:schemeClr val="bg1">
                  <a:lumMod val="65000"/>
                </a:schemeClr>
              </a:solidFill>
            </a:endParaRPr>
          </a:p>
          <a:p>
            <a:endParaRPr lang="zh-CN"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a:solidFill>
                  <a:srgbClr val="0070C0"/>
                </a:solidFill>
              </a:rPr>
              <a:t>二叉树的问题分析</a:t>
            </a:r>
            <a:endParaRPr lang="en-US" altLang="zh-CN" sz="2000" b="1">
              <a:solidFill>
                <a:srgbClr val="0070C0"/>
              </a:solidFill>
            </a:endParaRPr>
          </a:p>
          <a:p>
            <a:endParaRPr lang="en-US" altLang="zh-CN"/>
          </a:p>
          <a:p>
            <a:r>
              <a:rPr lang="zh-CN" altLang="en-US"/>
              <a:t>二叉树的操作效率较高，但是也存在问题</a:t>
            </a:r>
            <a:r>
              <a:rPr lang="en-US" altLang="zh-CN"/>
              <a:t>, </a:t>
            </a:r>
            <a:r>
              <a:rPr lang="zh-CN" altLang="en-US"/>
              <a:t>请看下面的二叉树</a:t>
            </a:r>
            <a:endParaRPr lang="en-US" altLang="zh-CN" b="1"/>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pPr marL="342900" indent="-342900">
              <a:buAutoNum type="arabicParenR"/>
            </a:pPr>
            <a:r>
              <a:rPr lang="zh-CN" altLang="en-US" sz="1400" b="1">
                <a:ea typeface="宋体" panose="02010600030101010101" pitchFamily="2" charset="-122"/>
              </a:rPr>
              <a:t>二叉树需要加载到内存的，如果二叉树的节点少，没有什么问题，但是如果二叉树的节点很多</a:t>
            </a:r>
            <a:r>
              <a:rPr lang="en-US" altLang="zh-CN" sz="1400" b="1">
                <a:ea typeface="宋体" panose="02010600030101010101" pitchFamily="2" charset="-122"/>
              </a:rPr>
              <a:t>(</a:t>
            </a:r>
            <a:r>
              <a:rPr lang="zh-CN" altLang="en-US" sz="1400" b="1">
                <a:ea typeface="宋体" panose="02010600030101010101" pitchFamily="2" charset="-122"/>
              </a:rPr>
              <a:t>比如</a:t>
            </a:r>
            <a:r>
              <a:rPr lang="en-US" altLang="zh-CN" sz="1400" b="1">
                <a:ea typeface="宋体" panose="02010600030101010101" pitchFamily="2" charset="-122"/>
              </a:rPr>
              <a:t>1</a:t>
            </a:r>
            <a:r>
              <a:rPr lang="zh-CN" altLang="en-US" sz="1400" b="1">
                <a:ea typeface="宋体" panose="02010600030101010101" pitchFamily="2" charset="-122"/>
              </a:rPr>
              <a:t>亿</a:t>
            </a:r>
            <a:r>
              <a:rPr lang="en-US" altLang="zh-CN" sz="1400" b="1">
                <a:ea typeface="宋体" panose="02010600030101010101" pitchFamily="2" charset="-122"/>
              </a:rPr>
              <a:t>)</a:t>
            </a:r>
            <a:r>
              <a:rPr lang="zh-CN" altLang="en-US" sz="1400" b="1">
                <a:ea typeface="宋体" panose="02010600030101010101" pitchFamily="2" charset="-122"/>
              </a:rPr>
              <a:t>， 就存在如下问题</a:t>
            </a:r>
            <a:r>
              <a:rPr lang="en-US" altLang="zh-CN" sz="1400" b="1">
                <a:ea typeface="宋体" panose="02010600030101010101" pitchFamily="2" charset="-122"/>
              </a:rPr>
              <a:t>:</a:t>
            </a:r>
            <a:endParaRPr lang="en-US" altLang="zh-CN" sz="1400" b="1">
              <a:ea typeface="宋体" panose="02010600030101010101" pitchFamily="2" charset="-122"/>
            </a:endParaRPr>
          </a:p>
          <a:p>
            <a:pPr marL="342900" indent="-342900">
              <a:buAutoNum type="arabicParenR"/>
            </a:pPr>
            <a:r>
              <a:rPr lang="zh-CN" altLang="en-US" sz="1400" b="1">
                <a:ea typeface="宋体" panose="02010600030101010101" pitchFamily="2" charset="-122"/>
              </a:rPr>
              <a:t>问题</a:t>
            </a:r>
            <a:r>
              <a:rPr lang="en-US" altLang="zh-CN" sz="1400" b="1">
                <a:ea typeface="宋体" panose="02010600030101010101" pitchFamily="2" charset="-122"/>
              </a:rPr>
              <a:t>1</a:t>
            </a:r>
            <a:r>
              <a:rPr lang="zh-CN" altLang="en-US" sz="1400" b="1">
                <a:ea typeface="宋体" panose="02010600030101010101" pitchFamily="2" charset="-122"/>
              </a:rPr>
              <a:t>：在构建二叉树时，需要多次进行</a:t>
            </a:r>
            <a:r>
              <a:rPr lang="en-US" altLang="zh-CN" sz="1400" b="1">
                <a:ea typeface="宋体" panose="02010600030101010101" pitchFamily="2" charset="-122"/>
              </a:rPr>
              <a:t>i/o</a:t>
            </a:r>
            <a:r>
              <a:rPr lang="zh-CN" altLang="en-US" sz="1400" b="1">
                <a:ea typeface="宋体" panose="02010600030101010101" pitchFamily="2" charset="-122"/>
              </a:rPr>
              <a:t>操作</a:t>
            </a:r>
            <a:r>
              <a:rPr lang="en-US" altLang="zh-CN" sz="1400" b="1">
                <a:ea typeface="宋体" panose="02010600030101010101" pitchFamily="2" charset="-122"/>
              </a:rPr>
              <a:t>(</a:t>
            </a:r>
            <a:r>
              <a:rPr lang="zh-CN" altLang="en-US" sz="1400" b="1">
                <a:ea typeface="宋体" panose="02010600030101010101" pitchFamily="2" charset="-122"/>
              </a:rPr>
              <a:t>海量数据存在数据库或文件中</a:t>
            </a:r>
            <a:r>
              <a:rPr lang="en-US" altLang="zh-CN" sz="1400" b="1">
                <a:ea typeface="宋体" panose="02010600030101010101" pitchFamily="2" charset="-122"/>
              </a:rPr>
              <a:t>)</a:t>
            </a:r>
            <a:r>
              <a:rPr lang="zh-CN" altLang="en-US" sz="1400" b="1">
                <a:ea typeface="宋体" panose="02010600030101010101" pitchFamily="2" charset="-122"/>
              </a:rPr>
              <a:t>，节点海量，构建二叉树时，速度有影响</a:t>
            </a:r>
            <a:endParaRPr lang="en-US" altLang="zh-CN" sz="1400" b="1">
              <a:ea typeface="宋体" panose="02010600030101010101" pitchFamily="2" charset="-122"/>
            </a:endParaRPr>
          </a:p>
          <a:p>
            <a:pPr marL="342900" indent="-342900">
              <a:buAutoNum type="arabicParenR"/>
            </a:pPr>
            <a:r>
              <a:rPr lang="zh-CN" altLang="en-US" sz="1400" b="1">
                <a:ea typeface="宋体" panose="02010600030101010101" pitchFamily="2" charset="-122"/>
              </a:rPr>
              <a:t>问题</a:t>
            </a:r>
            <a:r>
              <a:rPr lang="en-US" altLang="zh-CN" sz="1400" b="1">
                <a:ea typeface="宋体" panose="02010600030101010101" pitchFamily="2" charset="-122"/>
              </a:rPr>
              <a:t>2</a:t>
            </a:r>
            <a:r>
              <a:rPr lang="zh-CN" altLang="en-US" sz="1400" b="1">
                <a:ea typeface="宋体" panose="02010600030101010101" pitchFamily="2" charset="-122"/>
              </a:rPr>
              <a:t>：节点海量，也会造成二叉树的高度很大，会降低操作速度</a:t>
            </a:r>
            <a:r>
              <a:rPr lang="en-US" altLang="zh-CN" sz="1400" b="1">
                <a:ea typeface="宋体" panose="02010600030101010101" pitchFamily="2" charset="-122"/>
              </a:rPr>
              <a:t>.</a:t>
            </a:r>
            <a:endParaRPr lang="en-US" altLang="zh-CN" sz="1400" b="1">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endParaRPr lang="zh-CN" altLang="en-US" sz="1200"/>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多叉树</a:t>
            </a:r>
            <a:endParaRPr lang="en-US" altLang="zh-CN" sz="2000" b="1">
              <a:solidFill>
                <a:srgbClr val="0070C0"/>
              </a:solidFill>
            </a:endParaRPr>
          </a:p>
          <a:p>
            <a:endParaRPr lang="en-US" altLang="zh-CN"/>
          </a:p>
          <a:p>
            <a:pPr marL="342900" indent="-342900">
              <a:buAutoNum type="arabicParenR"/>
            </a:pPr>
            <a:r>
              <a:rPr lang="zh-CN" altLang="en-US"/>
              <a:t>在二叉树中，每个节点有数据项，最多有两个子节点。如果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a:t>）</a:t>
            </a:r>
            <a:endParaRPr lang="en-US" altLang="zh-CN" b="1"/>
          </a:p>
          <a:p>
            <a:pPr marL="342900" indent="-342900">
              <a:buAutoNum type="arabicParenR"/>
            </a:pPr>
            <a:r>
              <a:rPr lang="zh-CN" altLang="en-US" b="1"/>
              <a:t>后面我们讲解的</a:t>
            </a:r>
            <a:r>
              <a:rPr lang="en-US" altLang="zh-CN" b="1"/>
              <a:t>2-3</a:t>
            </a:r>
            <a:r>
              <a:rPr lang="zh-CN" altLang="en-US" b="1"/>
              <a:t>树，</a:t>
            </a:r>
            <a:r>
              <a:rPr lang="en-US" altLang="zh-CN" b="1"/>
              <a:t>2-3-4</a:t>
            </a:r>
            <a:r>
              <a:rPr lang="zh-CN" altLang="en-US" b="1"/>
              <a:t>树就是多叉树，多叉树通过重新组织节点，减少树的高度，能对二叉树进行优化。</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举例说明</a:t>
            </a:r>
            <a:r>
              <a:rPr lang="en-US" altLang="zh-CN" b="1">
                <a:ea typeface="宋体" panose="02010600030101010101" pitchFamily="2" charset="-122"/>
              </a:rPr>
              <a:t>(</a:t>
            </a:r>
            <a:r>
              <a:rPr lang="zh-CN" altLang="en-US" b="1">
                <a:ea typeface="宋体" panose="02010600030101010101" pitchFamily="2" charset="-122"/>
              </a:rPr>
              <a:t>下面</a:t>
            </a:r>
            <a:r>
              <a:rPr lang="en-US" altLang="zh-CN" b="1">
                <a:ea typeface="宋体" panose="02010600030101010101" pitchFamily="2" charset="-122"/>
              </a:rPr>
              <a:t>2-3</a:t>
            </a:r>
            <a:r>
              <a:rPr lang="zh-CN" altLang="en-US" b="1">
                <a:ea typeface="宋体" panose="02010600030101010101" pitchFamily="2" charset="-122"/>
              </a:rPr>
              <a:t>树就是一颗多叉树</a:t>
            </a:r>
            <a:r>
              <a:rPr lang="en-US" altLang="zh-CN" b="1">
                <a:ea typeface="宋体" panose="02010600030101010101" pitchFamily="2" charset="-122"/>
              </a:rPr>
              <a:t>)</a:t>
            </a:r>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41" name="包装程序外壳对象" showAsIcon="1" r:id="rId2" imgW="609600" imgH="523875" progId="Package">
                  <p:embed/>
                </p:oleObj>
              </mc:Choice>
              <mc:Fallback>
                <p:oleObj name="包装程序外壳对象" showAsIcon="1" r:id="rId2" imgW="609600" imgH="523875" progId="Package">
                  <p:embed/>
                  <p:pic>
                    <p:nvPicPr>
                      <p:cNvPr id="0" name="图片 59540"/>
                      <p:cNvPicPr/>
                      <p:nvPr/>
                    </p:nvPicPr>
                    <p:blipFill>
                      <a:blip r:embed="rId3"/>
                      <a:stretch>
                        <a:fillRect/>
                      </a:stretch>
                    </p:blipFill>
                    <p:spPr>
                      <a:xfrm>
                        <a:off x="7794773" y="4975353"/>
                        <a:ext cx="398929" cy="343693"/>
                      </a:xfrm>
                      <a:prstGeom prst="rect">
                        <a:avLst/>
                      </a:prstGeom>
                    </p:spPr>
                  </p:pic>
                </p:oleObj>
              </mc:Fallback>
            </mc:AlternateContent>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树的基本介绍</a:t>
            </a:r>
            <a:endParaRPr lang="en-US" altLang="zh-CN" sz="2000" b="1">
              <a:solidFill>
                <a:srgbClr val="0070C0"/>
              </a:solidFill>
            </a:endParaRPr>
          </a:p>
          <a:p>
            <a:endParaRPr lang="en-US" altLang="zh-CN"/>
          </a:p>
          <a:p>
            <a:r>
              <a:rPr lang="en-US" altLang="zh-CN"/>
              <a:t>B</a:t>
            </a:r>
            <a:r>
              <a:rPr lang="zh-CN" altLang="en-US"/>
              <a:t>树通过重新组织节点，降低树的高度，并且减少</a:t>
            </a:r>
            <a:r>
              <a:rPr lang="en-US" altLang="zh-CN"/>
              <a:t>i/o</a:t>
            </a:r>
            <a:r>
              <a:rPr lang="zh-CN" altLang="en-US"/>
              <a:t>读写次数来提升效率。</a:t>
            </a:r>
            <a:br>
              <a:rPr lang="en-US" altLang="zh-CN"/>
            </a:br>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pPr marL="342900" indent="-342900">
              <a:buAutoNum type="arabicParenR"/>
            </a:pPr>
            <a:endParaRPr lang="en-US" altLang="zh-CN" sz="1600" b="1">
              <a:ea typeface="宋体" panose="02010600030101010101" pitchFamily="2" charset="-122"/>
            </a:endParaRPr>
          </a:p>
          <a:p>
            <a:pPr marL="342900" indent="-342900">
              <a:buAutoNum type="arabicParenR"/>
            </a:pPr>
            <a:r>
              <a:rPr lang="zh-CN" altLang="en-US" sz="1600" b="1">
                <a:ea typeface="宋体" panose="02010600030101010101" pitchFamily="2" charset="-122"/>
              </a:rPr>
              <a:t>如图</a:t>
            </a:r>
            <a:r>
              <a:rPr lang="en-US" altLang="zh-CN" sz="1600" b="1">
                <a:ea typeface="宋体" panose="02010600030101010101" pitchFamily="2" charset="-122"/>
              </a:rPr>
              <a:t>B</a:t>
            </a:r>
            <a:r>
              <a:rPr lang="zh-CN" altLang="en-US" sz="1600" b="1">
                <a:ea typeface="宋体" panose="02010600030101010101" pitchFamily="2" charset="-122"/>
              </a:rPr>
              <a:t>树通过重新组织节点， 降低了树的高度</a:t>
            </a:r>
            <a:r>
              <a:rPr lang="en-US" altLang="zh-CN" sz="1600" b="1">
                <a:ea typeface="宋体" panose="02010600030101010101" pitchFamily="2" charset="-122"/>
              </a:rPr>
              <a:t>.</a:t>
            </a:r>
            <a:endParaRPr lang="en-US" altLang="zh-CN" sz="1600" b="1">
              <a:ea typeface="宋体" panose="02010600030101010101" pitchFamily="2" charset="-122"/>
            </a:endParaRPr>
          </a:p>
          <a:p>
            <a:pPr marL="342900" indent="-342900">
              <a:buFontTx/>
              <a:buAutoNum type="arabicParenR"/>
            </a:pPr>
            <a:r>
              <a:rPr lang="zh-CN" altLang="en-US" sz="1600" b="1">
                <a:ea typeface="宋体" panose="02010600030101010101" pitchFamily="2" charset="-122"/>
              </a:rPr>
              <a:t>文件系统及数据库系统的设计者利用了磁盘预读原理，将一个节点的大小设为等于一个页</a:t>
            </a:r>
            <a:r>
              <a:rPr lang="en-US" altLang="zh-CN" sz="1600" b="1">
                <a:ea typeface="宋体" panose="02010600030101010101" pitchFamily="2" charset="-122"/>
              </a:rPr>
              <a:t>(</a:t>
            </a:r>
            <a:r>
              <a:rPr lang="zh-CN" altLang="en-US" sz="1600"/>
              <a:t>页得大小通常为</a:t>
            </a:r>
            <a:r>
              <a:rPr lang="en-US" altLang="zh-CN" sz="1600"/>
              <a:t>4k</a:t>
            </a:r>
            <a:r>
              <a:rPr lang="en-US" altLang="zh-CN" sz="1600" b="1">
                <a:ea typeface="宋体" panose="02010600030101010101" pitchFamily="2" charset="-122"/>
              </a:rPr>
              <a:t>)</a:t>
            </a:r>
            <a:r>
              <a:rPr lang="zh-CN" altLang="en-US" sz="1600" b="1">
                <a:ea typeface="宋体" panose="02010600030101010101" pitchFamily="2" charset="-122"/>
              </a:rPr>
              <a:t>，这样每个节点只需要一次</a:t>
            </a:r>
            <a:r>
              <a:rPr lang="en-US" altLang="zh-CN" sz="1600" b="1">
                <a:ea typeface="宋体" panose="02010600030101010101" pitchFamily="2" charset="-122"/>
              </a:rPr>
              <a:t>I/O</a:t>
            </a:r>
            <a:r>
              <a:rPr lang="zh-CN" altLang="en-US" sz="1600" b="1">
                <a:ea typeface="宋体" panose="02010600030101010101" pitchFamily="2" charset="-122"/>
              </a:rPr>
              <a:t>就可以完全载入</a:t>
            </a:r>
            <a:endParaRPr lang="en-US" altLang="zh-CN" sz="1600" b="1">
              <a:ea typeface="宋体" panose="02010600030101010101" pitchFamily="2"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操作就可以读取到想要的元素</a:t>
            </a:r>
            <a:r>
              <a:rPr lang="en-US" altLang="zh-CN" sz="1600"/>
              <a:t>, B</a:t>
            </a:r>
            <a:r>
              <a:rPr lang="zh-CN" altLang="en-US" sz="1600"/>
              <a:t>树</a:t>
            </a:r>
            <a:r>
              <a:rPr lang="en-US" altLang="zh-CN" sz="1600"/>
              <a:t>(B+)</a:t>
            </a:r>
            <a:r>
              <a:rPr lang="zh-CN" altLang="en-US" sz="1600"/>
              <a:t>广泛应用于文件存储系统以及数据库系统中</a:t>
            </a:r>
            <a:endParaRPr lang="en-US" altLang="zh-CN" sz="160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endParaRPr lang="zh-CN" altLang="en-US" sz="1200"/>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a:solidFill>
                  <a:srgbClr val="0070C0"/>
                </a:solidFill>
              </a:rPr>
              <a:t>基本介绍</a:t>
            </a:r>
            <a:endParaRPr lang="en-US" altLang="zh-CN" sz="2000"/>
          </a:p>
          <a:p>
            <a:endParaRPr lang="en-US" altLang="zh-CN"/>
          </a:p>
          <a:p>
            <a:r>
              <a:rPr lang="zh-CN" altLang="en-US"/>
              <a:t>当一个数组中大部分元素为０，或者为同一个值的数组时，可以使用稀疏数组来保存该数组。</a:t>
            </a:r>
            <a:endParaRPr lang="en-US" altLang="zh-CN"/>
          </a:p>
          <a:p>
            <a:endParaRPr lang="en-US" altLang="zh-CN"/>
          </a:p>
          <a:p>
            <a:r>
              <a:rPr lang="zh-CN" altLang="en-US"/>
              <a:t>稀疏数组的处理方法是</a:t>
            </a:r>
            <a:r>
              <a:rPr lang="en-US" altLang="zh-CN"/>
              <a:t>:</a:t>
            </a:r>
            <a:endParaRPr lang="en-US" altLang="zh-CN"/>
          </a:p>
          <a:p>
            <a:pPr marL="342900" indent="-342900">
              <a:buAutoNum type="arabicParenR"/>
            </a:pPr>
            <a:r>
              <a:rPr lang="zh-CN" altLang="en-US"/>
              <a:t>记录数组一共有几行几列，有多少个不同的值</a:t>
            </a:r>
            <a:endParaRPr lang="en-US" altLang="zh-CN"/>
          </a:p>
          <a:p>
            <a:pPr marL="342900" indent="-342900">
              <a:buAutoNum type="arabicParenR"/>
            </a:pPr>
            <a:r>
              <a:rPr lang="zh-CN" altLang="en-US"/>
              <a:t>把具有不同值的元素的行列及值记录在一个小规模的数组中，从而缩小程序的规模</a:t>
            </a:r>
            <a:endParaRPr lang="en-US" altLang="zh-CN"/>
          </a:p>
          <a:p>
            <a:endParaRPr lang="en-US" altLang="zh-CN"/>
          </a:p>
          <a:p>
            <a:endParaRPr lang="en-US" altLang="zh-CN"/>
          </a:p>
          <a:p>
            <a:endParaRPr lang="en-US" altLang="zh-CN"/>
          </a:p>
          <a:p>
            <a:endParaRPr lang="en-US" altLang="zh-CN"/>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树基本介绍</a:t>
            </a:r>
            <a:endParaRPr lang="en-US" altLang="zh-CN" sz="2000" b="1">
              <a:solidFill>
                <a:srgbClr val="0070C0"/>
              </a:solidFill>
            </a:endParaRPr>
          </a:p>
          <a:p>
            <a:endParaRPr lang="en-US" altLang="zh-CN"/>
          </a:p>
          <a:p>
            <a:r>
              <a:rPr lang="en-US" altLang="zh-CN"/>
              <a:t>2-3</a:t>
            </a:r>
            <a:r>
              <a:rPr lang="zh-CN" altLang="en-US"/>
              <a:t>树是最简单的</a:t>
            </a:r>
            <a:r>
              <a:rPr lang="en-US" altLang="zh-CN"/>
              <a:t>B</a:t>
            </a:r>
            <a:r>
              <a:rPr lang="zh-CN" altLang="en-US"/>
              <a:t>树结构</a:t>
            </a:r>
            <a:r>
              <a:rPr lang="en-US" altLang="zh-CN"/>
              <a:t>, </a:t>
            </a:r>
            <a:r>
              <a:rPr lang="zh-CN" altLang="en-US"/>
              <a:t>具有如下特点</a:t>
            </a:r>
            <a:r>
              <a:rPr lang="en-US" altLang="zh-CN"/>
              <a:t>:</a:t>
            </a:r>
            <a:endParaRPr lang="en-US" altLang="zh-CN"/>
          </a:p>
          <a:p>
            <a:endParaRPr lang="en-US" altLang="zh-CN"/>
          </a:p>
          <a:p>
            <a:pPr marL="342900" indent="-342900">
              <a:buAutoNum type="arabicParenR"/>
            </a:pPr>
            <a:r>
              <a:rPr lang="en-US" altLang="zh-CN" b="1">
                <a:ea typeface="宋体" panose="02010600030101010101" pitchFamily="2" charset="-122"/>
              </a:rPr>
              <a:t>2-3</a:t>
            </a:r>
            <a:r>
              <a:rPr lang="zh-CN" altLang="en-US" b="1">
                <a:ea typeface="宋体" panose="02010600030101010101" pitchFamily="2" charset="-122"/>
              </a:rPr>
              <a:t>树的所有叶子节点都在同一层</a:t>
            </a:r>
            <a:r>
              <a:rPr lang="en-US" altLang="zh-CN" b="1">
                <a:ea typeface="宋体" panose="02010600030101010101" pitchFamily="2" charset="-122"/>
              </a:rPr>
              <a:t>.(</a:t>
            </a:r>
            <a:r>
              <a:rPr lang="zh-CN" altLang="en-US" b="1">
                <a:ea typeface="宋体" panose="02010600030101010101" pitchFamily="2" charset="-122"/>
              </a:rPr>
              <a:t>只要是</a:t>
            </a:r>
            <a:r>
              <a:rPr lang="en-US" altLang="zh-CN" b="1">
                <a:ea typeface="宋体" panose="02010600030101010101" pitchFamily="2" charset="-122"/>
              </a:rPr>
              <a:t>B</a:t>
            </a:r>
            <a:r>
              <a:rPr lang="zh-CN" altLang="en-US" b="1">
                <a:ea typeface="宋体" panose="02010600030101010101" pitchFamily="2" charset="-122"/>
              </a:rPr>
              <a:t>树都满足这个条件</a:t>
            </a:r>
            <a:r>
              <a:rPr lang="en-US" altLang="zh-CN" b="1">
                <a:ea typeface="宋体" panose="02010600030101010101" pitchFamily="2" charset="-122"/>
              </a:rPr>
              <a:t>)</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有两个子节点的节点叫二节点，二节点要么没有子节点，要么有两个子节点</a:t>
            </a:r>
            <a:r>
              <a:rPr lang="en-US" altLang="zh-CN" b="1">
                <a:ea typeface="宋体" panose="02010600030101010101" pitchFamily="2" charset="-122"/>
              </a:rPr>
              <a:t>.</a:t>
            </a:r>
            <a:endParaRPr lang="en-US" altLang="zh-CN" b="1">
              <a:ea typeface="宋体" panose="02010600030101010101" pitchFamily="2" charset="-122"/>
            </a:endParaRPr>
          </a:p>
          <a:p>
            <a:pPr marL="342900" indent="-342900">
              <a:buAutoNum type="arabicParenR"/>
            </a:pPr>
            <a:endParaRPr lang="en-US" altLang="zh-CN" b="1">
              <a:ea typeface="宋体" panose="02010600030101010101" pitchFamily="2" charset="-122"/>
            </a:endParaRPr>
          </a:p>
          <a:p>
            <a:pPr marL="342900" indent="-342900">
              <a:buFontTx/>
              <a:buAutoNum type="arabicParenR"/>
            </a:pPr>
            <a:r>
              <a:rPr lang="zh-CN" altLang="en-US" b="1">
                <a:ea typeface="宋体" panose="02010600030101010101" pitchFamily="2" charset="-122"/>
              </a:rPr>
              <a:t>有三个子节点的节点叫三节点，三节点要么没有子节点，要么有三个子节点</a:t>
            </a:r>
            <a:r>
              <a:rPr lang="en-US" altLang="zh-CN" b="1">
                <a:ea typeface="宋体" panose="02010600030101010101" pitchFamily="2" charset="-122"/>
              </a:rPr>
              <a:t>.</a:t>
            </a:r>
            <a:endParaRPr lang="en-US" altLang="zh-CN" b="1">
              <a:ea typeface="宋体" panose="02010600030101010101" pitchFamily="2" charset="-122"/>
            </a:endParaRPr>
          </a:p>
          <a:p>
            <a:pPr marL="342900" indent="-342900">
              <a:buFontTx/>
              <a:buAutoNum type="arabicParenR"/>
            </a:pPr>
            <a:r>
              <a:rPr lang="en-US" altLang="zh-CN" b="1">
                <a:ea typeface="宋体" panose="02010600030101010101" pitchFamily="2" charset="-122"/>
              </a:rPr>
              <a:t>2-3</a:t>
            </a:r>
            <a:r>
              <a:rPr lang="zh-CN" altLang="en-US" b="1">
                <a:ea typeface="宋体" panose="02010600030101010101" pitchFamily="2" charset="-122"/>
              </a:rPr>
              <a:t>树是由二节点和三节点构成的树。</a:t>
            </a:r>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树应用案例</a:t>
            </a:r>
            <a:endParaRPr lang="en-US" altLang="zh-CN" sz="2000" b="1">
              <a:solidFill>
                <a:srgbClr val="0070C0"/>
              </a:solidFill>
            </a:endParaRPr>
          </a:p>
          <a:p>
            <a:endParaRPr lang="en-US" altLang="zh-CN"/>
          </a:p>
          <a:p>
            <a:r>
              <a:rPr lang="zh-CN" altLang="en-US"/>
              <a:t>将数列</a:t>
            </a:r>
            <a:r>
              <a:rPr lang="en-US" altLang="zh-CN"/>
              <a:t>{16, 24, 12, 32, 14, 26, 34, 10, 8, 28, 38, 20} </a:t>
            </a:r>
            <a:r>
              <a:rPr lang="zh-CN" altLang="en-US"/>
              <a:t>构建成</a:t>
            </a:r>
            <a:r>
              <a:rPr lang="en-US" altLang="zh-CN"/>
              <a:t>2-3</a:t>
            </a:r>
            <a:r>
              <a:rPr lang="zh-CN" altLang="en-US"/>
              <a:t>树，并保证数据插入的</a:t>
            </a:r>
            <a:br>
              <a:rPr lang="en-US" altLang="zh-CN"/>
            </a:br>
            <a:r>
              <a:rPr lang="zh-CN" altLang="en-US"/>
              <a:t>大小顺序。</a:t>
            </a:r>
            <a:r>
              <a:rPr lang="en-US" altLang="zh-CN"/>
              <a:t>(</a:t>
            </a:r>
            <a:r>
              <a:rPr lang="zh-CN" altLang="en-US"/>
              <a:t>演示一下构建</a:t>
            </a:r>
            <a:r>
              <a:rPr lang="en-US" altLang="zh-CN"/>
              <a:t>2-3</a:t>
            </a:r>
            <a:r>
              <a:rPr lang="zh-CN" altLang="en-US"/>
              <a:t>树的过程</a:t>
            </a:r>
            <a:r>
              <a:rPr lang="en-US" altLang="zh-CN"/>
              <a:t>.)</a:t>
            </a:r>
            <a:endParaRPr lang="en-US" altLang="zh-CN"/>
          </a:p>
          <a:p>
            <a:endParaRPr lang="en-US" altLang="zh-CN"/>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anose="020B0604020202020204" pitchFamily="34" charset="0"/>
                <a:cs typeface="Arial" panose="020B0604020202020204" pitchFamily="34" charset="0"/>
              </a:rPr>
              <a:t>插入规则</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pPr marL="342900" indent="-342900">
              <a:buAutoNum type="arabicParenR"/>
            </a:pPr>
            <a:r>
              <a:rPr lang="en-US" altLang="zh-CN" sz="1200">
                <a:latin typeface="Arial" panose="020B0604020202020204" pitchFamily="34" charset="0"/>
                <a:cs typeface="Arial" panose="020B0604020202020204" pitchFamily="34" charset="0"/>
              </a:rPr>
              <a:t>2-3</a:t>
            </a:r>
            <a:r>
              <a:rPr lang="zh-CN" altLang="en-US" sz="1200">
                <a:latin typeface="Arial" panose="020B0604020202020204" pitchFamily="34" charset="0"/>
                <a:cs typeface="Arial" panose="020B0604020202020204" pitchFamily="34" charset="0"/>
              </a:rPr>
              <a:t>树的所有叶子节点都在同一层</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只要是</a:t>
            </a:r>
            <a:r>
              <a:rPr lang="en-US" altLang="zh-CN" sz="1200">
                <a:latin typeface="Arial" panose="020B0604020202020204" pitchFamily="34" charset="0"/>
                <a:cs typeface="Arial" panose="020B0604020202020204" pitchFamily="34" charset="0"/>
              </a:rPr>
              <a:t>B</a:t>
            </a:r>
            <a:r>
              <a:rPr lang="zh-CN" altLang="en-US" sz="1200">
                <a:latin typeface="Arial" panose="020B0604020202020204" pitchFamily="34" charset="0"/>
                <a:cs typeface="Arial" panose="020B0604020202020204" pitchFamily="34" charset="0"/>
              </a:rPr>
              <a:t>树都满足这个条件</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r>
              <a:rPr lang="zh-CN" altLang="en-US" sz="1200">
                <a:latin typeface="Arial" panose="020B0604020202020204" pitchFamily="34" charset="0"/>
                <a:cs typeface="Arial" panose="020B0604020202020204" pitchFamily="34" charset="0"/>
              </a:rPr>
              <a:t>有两个子节点的节点叫二节点，二节点要么没有子节点，要么有两个子节点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有三个子节点的节点叫三节点，三节点要么没有子节点，要么有三个子节点</a:t>
            </a: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当按照规则插入一个数到某个节点时，不能满足上面三个要求，就需要拆，先向上拆，如果上层满，则拆本层，拆后仍然需要满足上面</a:t>
            </a:r>
            <a:r>
              <a:rPr lang="en-US" altLang="zh-CN" sz="1200">
                <a:latin typeface="Arial" panose="020B0604020202020204" pitchFamily="34" charset="0"/>
                <a:cs typeface="Arial" panose="020B0604020202020204" pitchFamily="34" charset="0"/>
              </a:rPr>
              <a:t>3</a:t>
            </a:r>
            <a:r>
              <a:rPr lang="zh-CN" altLang="en-US" sz="1200">
                <a:latin typeface="Arial" panose="020B0604020202020204" pitchFamily="34" charset="0"/>
                <a:cs typeface="Arial" panose="020B0604020202020204" pitchFamily="34" charset="0"/>
              </a:rPr>
              <a:t>个条件。 </a:t>
            </a: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对于三节点的子树的值大小仍然遵守</a:t>
            </a:r>
            <a:r>
              <a:rPr lang="en-US" altLang="zh-CN" sz="1200">
                <a:latin typeface="Arial" panose="020B0604020202020204" pitchFamily="34" charset="0"/>
                <a:cs typeface="Arial" panose="020B0604020202020204" pitchFamily="34" charset="0"/>
              </a:rPr>
              <a:t>(BST </a:t>
            </a:r>
            <a:r>
              <a:rPr lang="zh-CN" altLang="en-US" sz="1200">
                <a:latin typeface="Arial" panose="020B0604020202020204" pitchFamily="34" charset="0"/>
                <a:cs typeface="Arial" panose="020B0604020202020204" pitchFamily="34" charset="0"/>
              </a:rPr>
              <a:t>二叉排序树</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的规则</a:t>
            </a:r>
            <a:endParaRPr lang="en-US" altLang="zh-CN" sz="1200">
              <a:latin typeface="Arial" panose="020B0604020202020204" pitchFamily="34" charset="0"/>
              <a:cs typeface="Arial" panose="020B0604020202020204" pitchFamily="34" charset="0"/>
            </a:endParaRPr>
          </a:p>
          <a:p>
            <a:endParaRPr lang="zh-CN" altLang="en-US"/>
          </a:p>
        </p:txBody>
      </p:sp>
      <p:graphicFrame>
        <p:nvGraphicFramePr>
          <p:cNvPr id="4" name="对象 3"/>
          <p:cNvGraphicFramePr>
            <a:graphicFrameLocks noChangeAspect="1"/>
          </p:cNvGraphicFramePr>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4" name="包装程序外壳对象" showAsIcon="1" r:id="rId2" imgW="1466850" imgH="523875" progId="Package">
                  <p:embed/>
                </p:oleObj>
              </mc:Choice>
              <mc:Fallback>
                <p:oleObj name="包装程序外壳对象" showAsIcon="1" r:id="rId2" imgW="1466850" imgH="523875" progId="Package">
                  <p:embed/>
                  <p:pic>
                    <p:nvPicPr>
                      <p:cNvPr id="0" name="图片 57643"/>
                      <p:cNvPicPr/>
                      <p:nvPr/>
                    </p:nvPicPr>
                    <p:blipFill>
                      <a:blip r:embed="rId3"/>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5" name="包装程序外壳对象" showAsIcon="1" r:id="rId4" imgW="609600" imgH="523875" progId="Package">
                  <p:embed/>
                </p:oleObj>
              </mc:Choice>
              <mc:Fallback>
                <p:oleObj name="包装程序外壳对象" showAsIcon="1" r:id="rId4" imgW="609600" imgH="523875" progId="Package">
                  <p:embed/>
                  <p:pic>
                    <p:nvPicPr>
                      <p:cNvPr id="0" name="图片 57644"/>
                      <p:cNvPicPr/>
                      <p:nvPr/>
                    </p:nvPicPr>
                    <p:blipFill>
                      <a:blip r:embed="rId5"/>
                      <a:stretch>
                        <a:fillRect/>
                      </a:stretch>
                    </p:blipFill>
                    <p:spPr>
                      <a:xfrm>
                        <a:off x="5346501" y="4824511"/>
                        <a:ext cx="515535" cy="444153"/>
                      </a:xfrm>
                      <a:prstGeom prst="rect">
                        <a:avLst/>
                      </a:prstGeom>
                    </p:spPr>
                  </p:pic>
                </p:oleObj>
              </mc:Fallback>
            </mc:AlternateContent>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a:solidFill>
                  <a:srgbClr val="0070C0"/>
                </a:solidFill>
              </a:rPr>
              <a:t>其它说明</a:t>
            </a:r>
            <a:endParaRPr lang="en-US" altLang="zh-CN" sz="2000" b="1">
              <a:solidFill>
                <a:srgbClr val="0070C0"/>
              </a:solidFill>
            </a:endParaRPr>
          </a:p>
          <a:p>
            <a:endParaRPr lang="en-US" altLang="zh-CN"/>
          </a:p>
          <a:p>
            <a:r>
              <a:rPr lang="zh-CN" altLang="en-US"/>
              <a:t>除了</a:t>
            </a:r>
            <a:r>
              <a:rPr lang="en-US" altLang="zh-CN"/>
              <a:t>23</a:t>
            </a:r>
            <a:r>
              <a:rPr lang="zh-CN" altLang="en-US"/>
              <a:t>树，还有</a:t>
            </a:r>
            <a:r>
              <a:rPr lang="en-US" altLang="zh-CN"/>
              <a:t>234</a:t>
            </a:r>
            <a:r>
              <a:rPr lang="zh-CN" altLang="en-US"/>
              <a:t>树等，概念和</a:t>
            </a:r>
            <a:r>
              <a:rPr lang="en-US" altLang="zh-CN"/>
              <a:t>23</a:t>
            </a:r>
            <a:r>
              <a:rPr lang="zh-CN" altLang="en-US"/>
              <a:t>树类似，也是一种</a:t>
            </a:r>
            <a:r>
              <a:rPr lang="en-US" altLang="zh-CN"/>
              <a:t>B</a:t>
            </a:r>
            <a:r>
              <a:rPr lang="zh-CN" altLang="en-US"/>
              <a:t>树。 如图</a:t>
            </a:r>
            <a:r>
              <a:rPr lang="en-US" altLang="zh-CN"/>
              <a:t>:</a:t>
            </a:r>
            <a:endParaRPr lang="en-US" altLang="zh-CN"/>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5" name="包装程序外壳对象" showAsIcon="1" r:id="rId2" imgW="609600" imgH="523875" progId="Package">
                  <p:embed/>
                </p:oleObj>
              </mc:Choice>
              <mc:Fallback>
                <p:oleObj name="包装程序外壳对象" showAsIcon="1" r:id="rId2" imgW="609600" imgH="523875" progId="Package">
                  <p:embed/>
                  <p:pic>
                    <p:nvPicPr>
                      <p:cNvPr id="0" name="图片 58514"/>
                      <p:cNvPicPr/>
                      <p:nvPr/>
                    </p:nvPicPr>
                    <p:blipFill>
                      <a:blip r:embed="rId3"/>
                      <a:stretch>
                        <a:fillRect/>
                      </a:stretch>
                    </p:blipFill>
                    <p:spPr>
                      <a:xfrm>
                        <a:off x="6642645" y="4443405"/>
                        <a:ext cx="432048" cy="372226"/>
                      </a:xfrm>
                      <a:prstGeom prst="rect">
                        <a:avLst/>
                      </a:prstGeom>
                    </p:spPr>
                  </p:pic>
                </p:oleObj>
              </mc:Fallback>
            </mc:AlternateContent>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endParaRPr lang="en-US" altLang="zh-CN" sz="1700"/>
          </a:p>
          <a:p>
            <a:r>
              <a:rPr lang="en-US" altLang="zh-CN"/>
              <a:t> </a:t>
            </a:r>
            <a:r>
              <a:rPr lang="en-US" altLang="zh-CN" b="1">
                <a:hlinkClick r:id="rId1"/>
              </a:rPr>
              <a:t>B-tree</a:t>
            </a:r>
            <a:r>
              <a:rPr lang="zh-CN" altLang="en-US" b="1"/>
              <a:t>树即</a:t>
            </a:r>
            <a:r>
              <a:rPr lang="en-US" altLang="zh-CN" b="1">
                <a:hlinkClick r:id="rId2"/>
              </a:rPr>
              <a:t>B</a:t>
            </a:r>
            <a:r>
              <a:rPr lang="zh-CN" altLang="en-US" b="1">
                <a:hlinkClick r:id="rId2"/>
              </a:rPr>
              <a:t>树</a:t>
            </a:r>
            <a:r>
              <a:rPr lang="zh-CN" altLang="en-US"/>
              <a:t>，</a:t>
            </a:r>
            <a:r>
              <a:rPr lang="en-US" altLang="zh-CN"/>
              <a:t>B</a:t>
            </a:r>
            <a:r>
              <a:rPr lang="zh-CN" altLang="en-US"/>
              <a:t>即</a:t>
            </a:r>
            <a:r>
              <a:rPr lang="en-US" altLang="zh-CN"/>
              <a:t>Balanced</a:t>
            </a:r>
            <a:r>
              <a:rPr lang="zh-CN" altLang="en-US"/>
              <a:t>，平衡的意思。有人把</a:t>
            </a:r>
            <a:r>
              <a:rPr lang="en-US" altLang="zh-CN"/>
              <a:t>B-tree</a:t>
            </a:r>
            <a:r>
              <a:rPr lang="zh-CN" altLang="en-US"/>
              <a:t>翻译成</a:t>
            </a:r>
            <a:r>
              <a:rPr lang="en-US" altLang="zh-CN"/>
              <a:t>B-</a:t>
            </a:r>
            <a:r>
              <a:rPr lang="zh-CN" altLang="en-US"/>
              <a:t>树，容易让人</a:t>
            </a:r>
            <a:br>
              <a:rPr lang="en-US" altLang="zh-CN"/>
            </a:br>
            <a:r>
              <a:rPr lang="zh-CN" altLang="en-US"/>
              <a:t>产生</a:t>
            </a:r>
            <a:r>
              <a:rPr lang="zh-CN" altLang="en-US">
                <a:hlinkClick r:id="rId3"/>
              </a:rPr>
              <a:t>误解</a:t>
            </a:r>
            <a:r>
              <a:rPr lang="zh-CN" altLang="en-US"/>
              <a:t>。会以为</a:t>
            </a:r>
            <a:r>
              <a:rPr lang="en-US" altLang="zh-CN"/>
              <a:t>B-</a:t>
            </a:r>
            <a:r>
              <a:rPr lang="zh-CN" altLang="en-US"/>
              <a:t>树是一种树，而</a:t>
            </a:r>
            <a:r>
              <a:rPr lang="en-US" altLang="zh-CN"/>
              <a:t>B</a:t>
            </a:r>
            <a:r>
              <a:rPr lang="zh-CN" altLang="en-US"/>
              <a:t>树又是另一种树。实际上，</a:t>
            </a:r>
            <a:r>
              <a:rPr lang="en-US" altLang="zh-CN" b="1"/>
              <a:t>B-tree</a:t>
            </a:r>
            <a:r>
              <a:rPr lang="zh-CN" altLang="en-US" b="1"/>
              <a:t>就是指的</a:t>
            </a:r>
            <a:r>
              <a:rPr lang="en-US" altLang="zh-CN" b="1"/>
              <a:t>B</a:t>
            </a:r>
            <a:r>
              <a:rPr lang="zh-CN" altLang="en-US" b="1"/>
              <a:t>树。</a:t>
            </a:r>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zh-CN" altLang="en-US" sz="1700"/>
              <a:t>前面已经介绍了</a:t>
            </a:r>
            <a:r>
              <a:rPr lang="en-US" altLang="zh-CN" sz="1700"/>
              <a:t>2-3</a:t>
            </a:r>
            <a:r>
              <a:rPr lang="zh-CN" altLang="en-US" sz="1700"/>
              <a:t>树和</a:t>
            </a:r>
            <a:r>
              <a:rPr lang="en-US" altLang="zh-CN" sz="1700"/>
              <a:t>2-3-4</a:t>
            </a:r>
            <a:r>
              <a:rPr lang="zh-CN" altLang="en-US" sz="1700"/>
              <a:t>树，他们就是</a:t>
            </a:r>
            <a:r>
              <a:rPr lang="en-US" altLang="zh-CN" sz="1700"/>
              <a:t>B</a:t>
            </a:r>
            <a:r>
              <a:rPr lang="zh-CN" altLang="en-US" sz="1700"/>
              <a:t>树</a:t>
            </a:r>
            <a:r>
              <a:rPr lang="en-US" altLang="zh-CN" sz="1700"/>
              <a:t>(</a:t>
            </a:r>
            <a:r>
              <a:rPr lang="zh-CN" altLang="en-US" sz="1700"/>
              <a:t>英语：</a:t>
            </a:r>
            <a:r>
              <a:rPr lang="en-US" altLang="zh-CN" sz="1700"/>
              <a:t>B-tree</a:t>
            </a:r>
            <a:r>
              <a:rPr lang="zh-CN" altLang="en-US" sz="1700"/>
              <a:t> 也写成</a:t>
            </a:r>
            <a:r>
              <a:rPr lang="en-US" altLang="zh-CN" sz="1700"/>
              <a:t>B-</a:t>
            </a:r>
            <a:r>
              <a:rPr lang="zh-CN" altLang="en-US" sz="1700"/>
              <a:t>树</a:t>
            </a:r>
            <a:r>
              <a:rPr lang="en-US" altLang="zh-CN" sz="1700"/>
              <a:t>)</a:t>
            </a:r>
            <a:r>
              <a:rPr lang="zh-CN" altLang="en-US" sz="1700"/>
              <a:t>，这里我们再做一个说明，我们在学习</a:t>
            </a:r>
            <a:r>
              <a:rPr lang="en-US" altLang="zh-CN" sz="1700"/>
              <a:t>Mysql</a:t>
            </a:r>
            <a:r>
              <a:rPr lang="zh-CN" altLang="en-US" sz="1700"/>
              <a:t>时，经常听到说某种类型的索引是基于</a:t>
            </a:r>
            <a:r>
              <a:rPr lang="en-US" altLang="zh-CN" sz="1700"/>
              <a:t>B</a:t>
            </a:r>
            <a:r>
              <a:rPr lang="zh-CN" altLang="en-US" sz="1700"/>
              <a:t>树或者</a:t>
            </a:r>
            <a:r>
              <a:rPr lang="en-US" altLang="zh-CN" sz="1700"/>
              <a:t>B+</a:t>
            </a:r>
            <a:r>
              <a:rPr lang="zh-CN" altLang="en-US" sz="1700"/>
              <a:t>树的，如图</a:t>
            </a:r>
            <a:r>
              <a:rPr lang="en-US" altLang="zh-CN" sz="1700"/>
              <a:t>:</a:t>
            </a:r>
            <a:endParaRPr lang="en-US" altLang="zh-CN" sz="1700"/>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endParaRPr lang="en-US" altLang="zh-CN" sz="1500" b="1">
              <a:solidFill>
                <a:srgbClr val="0070C0"/>
              </a:solidFill>
            </a:endParaRPr>
          </a:p>
          <a:p>
            <a:pPr marL="342900" indent="-342900">
              <a:buAutoNum type="arabicParenR"/>
            </a:pPr>
            <a:r>
              <a:rPr lang="en-US" altLang="zh-CN" sz="1300"/>
              <a:t>B</a:t>
            </a:r>
            <a:r>
              <a:rPr lang="zh-CN" altLang="en-US" sz="1300"/>
              <a:t>树的阶：节点的最多子节点个数。比如</a:t>
            </a:r>
            <a:r>
              <a:rPr lang="en-US" altLang="zh-CN" sz="1300"/>
              <a:t>2-3</a:t>
            </a:r>
            <a:r>
              <a:rPr lang="zh-CN" altLang="en-US" sz="1300"/>
              <a:t>树的阶是</a:t>
            </a:r>
            <a:r>
              <a:rPr lang="en-US" altLang="zh-CN" sz="1300"/>
              <a:t>3</a:t>
            </a:r>
            <a:r>
              <a:rPr lang="zh-CN" altLang="en-US" sz="1300"/>
              <a:t>，</a:t>
            </a:r>
            <a:r>
              <a:rPr lang="en-US" altLang="zh-CN" sz="1300"/>
              <a:t>2-3-4</a:t>
            </a:r>
            <a:r>
              <a:rPr lang="zh-CN" altLang="en-US" sz="1300"/>
              <a:t>树的阶是</a:t>
            </a:r>
            <a:r>
              <a:rPr lang="en-US" altLang="zh-CN" sz="1300"/>
              <a:t>4</a:t>
            </a:r>
            <a:endParaRPr lang="en-US" altLang="zh-CN" sz="1300"/>
          </a:p>
          <a:p>
            <a:pPr marL="342900" indent="-342900">
              <a:buAutoNum type="arabicParenR"/>
            </a:pPr>
            <a:r>
              <a:rPr lang="en-US" altLang="zh-CN" sz="1300"/>
              <a:t>B-</a:t>
            </a:r>
            <a:r>
              <a:rPr lang="zh-CN" altLang="en-US" sz="1300"/>
              <a:t>树的搜索，从根结点开始，对结点内的关键字（有序）序列进行二分查找，如果命中则结束，否则进入查询关键字所属范围的儿子结点；重复，直到所对应的儿子指针为空，或已经是叶子结点</a:t>
            </a:r>
            <a:endParaRPr lang="en-US" altLang="zh-CN" sz="1300"/>
          </a:p>
          <a:p>
            <a:pPr marL="342900" indent="-342900">
              <a:buAutoNum type="arabicParenR"/>
            </a:pPr>
            <a:endParaRPr lang="en-US" altLang="zh-CN" sz="1300"/>
          </a:p>
          <a:p>
            <a:pPr marL="342900" indent="-342900">
              <a:buAutoNum type="arabicParenR"/>
            </a:pPr>
            <a:r>
              <a:rPr lang="zh-CN" altLang="en-US" sz="1300"/>
              <a:t>关键字集合分布在整颗树中</a:t>
            </a:r>
            <a:r>
              <a:rPr lang="en-US" altLang="zh-CN" sz="1300"/>
              <a:t>, </a:t>
            </a:r>
            <a:r>
              <a:rPr lang="zh-CN" altLang="en-US" sz="1300"/>
              <a:t>即叶子节点和非叶子节点都存放数据</a:t>
            </a:r>
            <a:r>
              <a:rPr lang="en-US" altLang="zh-CN" sz="1300"/>
              <a:t>.</a:t>
            </a:r>
            <a:endParaRPr lang="en-US" altLang="zh-CN" sz="1300"/>
          </a:p>
          <a:p>
            <a:pPr marL="342900" indent="-342900">
              <a:buAutoNum type="arabicParenR"/>
            </a:pPr>
            <a:r>
              <a:rPr lang="zh-CN" altLang="en-US" sz="1300"/>
              <a:t>搜索有可能在非叶子结点结束</a:t>
            </a:r>
            <a:endParaRPr lang="en-US" altLang="zh-CN" sz="1300"/>
          </a:p>
          <a:p>
            <a:pPr marL="342900" indent="-342900">
              <a:buAutoNum type="arabicParenR"/>
            </a:pPr>
            <a:r>
              <a:rPr lang="zh-CN" altLang="en-US" sz="1300"/>
              <a:t>其搜索性能等价于在关键字全集内做一次二分查找</a:t>
            </a:r>
            <a:endParaRPr lang="zh-CN" altLang="en-US" sz="1300"/>
          </a:p>
        </p:txBody>
      </p:sp>
      <p:graphicFrame>
        <p:nvGraphicFramePr>
          <p:cNvPr id="4" name="对象 3"/>
          <p:cNvGraphicFramePr>
            <a:graphicFrameLocks noChangeAspect="1"/>
          </p:cNvGraphicFramePr>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5" name="包装程序外壳对象" showAsIcon="1" r:id="rId2" imgW="609600" imgH="523875" progId="Package">
                  <p:embed/>
                </p:oleObj>
              </mc:Choice>
              <mc:Fallback>
                <p:oleObj name="包装程序外壳对象" showAsIcon="1" r:id="rId2" imgW="609600" imgH="523875" progId="Package">
                  <p:embed/>
                  <p:pic>
                    <p:nvPicPr>
                      <p:cNvPr id="0" name="图片 63634"/>
                      <p:cNvPicPr/>
                      <p:nvPr/>
                    </p:nvPicPr>
                    <p:blipFill>
                      <a:blip r:embed="rId3"/>
                      <a:stretch>
                        <a:fillRect/>
                      </a:stretch>
                    </p:blipFill>
                    <p:spPr>
                      <a:xfrm>
                        <a:off x="5274493" y="3960415"/>
                        <a:ext cx="484757" cy="417637"/>
                      </a:xfrm>
                      <a:prstGeom prst="rect">
                        <a:avLst/>
                      </a:prstGeom>
                    </p:spPr>
                  </p:pic>
                </p:oleObj>
              </mc:Fallback>
            </mc:AlternateContent>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树的变体，也是一种多路搜索树。</a:t>
            </a:r>
            <a:endParaRPr lang="en-US" altLang="zh-CN"/>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endParaRPr lang="en-US" altLang="zh-CN" sz="1500" b="1">
              <a:solidFill>
                <a:srgbClr val="0070C0"/>
              </a:solidFill>
            </a:endParaRPr>
          </a:p>
          <a:p>
            <a:pPr marL="342900" indent="-342900">
              <a:buAutoNum type="arabicParenR"/>
            </a:pPr>
            <a:r>
              <a:rPr lang="en-US" altLang="zh-CN" sz="1300"/>
              <a:t>B+</a:t>
            </a:r>
            <a:r>
              <a:rPr lang="zh-CN" altLang="en-US" sz="1300"/>
              <a:t>树的搜索与</a:t>
            </a:r>
            <a:r>
              <a:rPr lang="en-US" altLang="zh-CN" sz="1300"/>
              <a:t>B</a:t>
            </a:r>
            <a:r>
              <a:rPr lang="zh-CN" altLang="en-US" sz="1300"/>
              <a:t>树也基本相同，区别是</a:t>
            </a:r>
            <a:r>
              <a:rPr lang="en-US" altLang="zh-CN" sz="1300"/>
              <a:t>B+</a:t>
            </a:r>
            <a:r>
              <a:rPr lang="zh-CN" altLang="en-US" sz="1300"/>
              <a:t>树只有达到叶子结点才命中（</a:t>
            </a:r>
            <a:r>
              <a:rPr lang="en-US" altLang="zh-CN" sz="1300"/>
              <a:t>B</a:t>
            </a:r>
            <a:r>
              <a:rPr lang="zh-CN" altLang="en-US" sz="1300"/>
              <a:t>树可以在非叶子结点命中），其性能也等价于在关键字全集做一次二分查找</a:t>
            </a:r>
            <a:endParaRPr lang="en-US" altLang="zh-CN" sz="1300"/>
          </a:p>
          <a:p>
            <a:pPr marL="342900" indent="-342900">
              <a:buAutoNum type="arabicParenR"/>
            </a:pPr>
            <a:r>
              <a:rPr lang="zh-CN" altLang="en-US" sz="1400"/>
              <a:t>所有</a:t>
            </a:r>
            <a:r>
              <a:rPr lang="zh-CN" altLang="en-US" sz="1400" b="1"/>
              <a:t>关键字都出现在叶子结点的链表中</a:t>
            </a:r>
            <a:r>
              <a:rPr lang="zh-CN" altLang="en-US" sz="1400"/>
              <a:t>（即数据只能在叶子节点</a:t>
            </a:r>
            <a:r>
              <a:rPr lang="en-US" altLang="zh-CN" sz="1400"/>
              <a:t>【</a:t>
            </a:r>
            <a:r>
              <a:rPr lang="zh-CN" altLang="en-US" sz="1400"/>
              <a:t>也叫稠密索引</a:t>
            </a:r>
            <a:r>
              <a:rPr lang="en-US" altLang="zh-CN" sz="1400"/>
              <a:t>】</a:t>
            </a:r>
            <a:r>
              <a:rPr lang="zh-CN" altLang="en-US" sz="1400"/>
              <a:t>），且链表中的关键字</a:t>
            </a:r>
            <a:r>
              <a:rPr lang="en-US" altLang="zh-CN" sz="1400"/>
              <a:t>(</a:t>
            </a:r>
            <a:r>
              <a:rPr lang="zh-CN" altLang="en-US" sz="1400"/>
              <a:t>数据</a:t>
            </a:r>
            <a:r>
              <a:rPr lang="en-US" altLang="zh-CN" sz="1400"/>
              <a:t>)</a:t>
            </a:r>
            <a:r>
              <a:rPr lang="zh-CN" altLang="en-US" sz="1400"/>
              <a:t>恰好是有序的。</a:t>
            </a:r>
            <a:endParaRPr lang="en-US" altLang="zh-CN" sz="1400"/>
          </a:p>
          <a:p>
            <a:pPr marL="342900" indent="-342900">
              <a:buAutoNum type="arabicParenR"/>
            </a:pPr>
            <a:r>
              <a:rPr lang="zh-CN" altLang="en-US" sz="1400"/>
              <a:t>不可能在非叶子结点命中</a:t>
            </a:r>
            <a:endParaRPr lang="en-US" altLang="zh-CN" sz="1400"/>
          </a:p>
          <a:p>
            <a:pPr marL="342900" indent="-342900">
              <a:buAutoNum type="arabicParenR"/>
            </a:pPr>
            <a:r>
              <a:rPr lang="zh-CN" altLang="en-US" sz="1400"/>
              <a:t>非叶子结点相当于是叶子结点的索引（稀疏索引），叶子结点相当于是存储（关键字）数据的数据层</a:t>
            </a:r>
            <a:endParaRPr lang="en-US" altLang="zh-CN" sz="1400"/>
          </a:p>
          <a:p>
            <a:pPr marL="342900" indent="-342900">
              <a:buAutoNum type="arabicParenR"/>
            </a:pPr>
            <a:r>
              <a:rPr lang="zh-CN" altLang="en-US" sz="1400"/>
              <a:t>更适合文件索引系统</a:t>
            </a:r>
            <a:endParaRPr lang="en-US" altLang="zh-CN" sz="1400"/>
          </a:p>
          <a:p>
            <a:pPr marL="342900" indent="-342900">
              <a:buAutoNum type="arabicParenR"/>
            </a:pPr>
            <a:r>
              <a:rPr lang="en-US" altLang="zh-CN" sz="1400"/>
              <a:t>B</a:t>
            </a:r>
            <a:r>
              <a:rPr lang="zh-CN" altLang="en-US" sz="1400"/>
              <a:t>树和</a:t>
            </a:r>
            <a:r>
              <a:rPr lang="en-US" altLang="zh-CN" sz="1400"/>
              <a:t>B+</a:t>
            </a:r>
            <a:r>
              <a:rPr lang="zh-CN" altLang="en-US" sz="1400"/>
              <a:t>树各有自己的应用场景，不能说</a:t>
            </a:r>
            <a:r>
              <a:rPr lang="en-US" altLang="zh-CN" sz="1400"/>
              <a:t>B+</a:t>
            </a:r>
            <a:r>
              <a:rPr lang="zh-CN" altLang="en-US" sz="1400"/>
              <a:t>树</a:t>
            </a:r>
            <a:r>
              <a:rPr lang="zh-CN" altLang="en-US" sz="1400" b="1">
                <a:solidFill>
                  <a:srgbClr val="EA0000"/>
                </a:solidFill>
              </a:rPr>
              <a:t>完全比</a:t>
            </a:r>
            <a:r>
              <a:rPr lang="en-US" altLang="zh-CN" sz="1400"/>
              <a:t>B</a:t>
            </a:r>
            <a:r>
              <a:rPr lang="zh-CN" altLang="en-US" sz="1400"/>
              <a:t>树好，反之亦然</a:t>
            </a:r>
            <a:r>
              <a:rPr lang="en-US" altLang="zh-CN" sz="140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7" name="包装程序外壳对象" showAsIcon="1" r:id="rId2" imgW="609600" imgH="523875" progId="Package">
                  <p:embed/>
                </p:oleObj>
              </mc:Choice>
              <mc:Fallback>
                <p:oleObj name="包装程序外壳对象" showAsIcon="1" r:id="rId2" imgW="609600" imgH="523875" progId="Package">
                  <p:embed/>
                  <p:pic>
                    <p:nvPicPr>
                      <p:cNvPr id="0" name="图片 61586"/>
                      <p:cNvPicPr/>
                      <p:nvPr/>
                    </p:nvPicPr>
                    <p:blipFill>
                      <a:blip r:embed="rId3"/>
                      <a:stretch>
                        <a:fillRect/>
                      </a:stretch>
                    </p:blipFill>
                    <p:spPr>
                      <a:xfrm>
                        <a:off x="32707" y="5136901"/>
                        <a:ext cx="556765" cy="479674"/>
                      </a:xfrm>
                      <a:prstGeom prst="rect">
                        <a:avLst/>
                      </a:prstGeom>
                    </p:spPr>
                  </p:pic>
                </p:oleObj>
              </mc:Fallback>
            </mc:AlternateContent>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树的变体，在</a:t>
            </a:r>
            <a:r>
              <a:rPr lang="en-US" altLang="zh-CN"/>
              <a:t>B+</a:t>
            </a:r>
            <a:r>
              <a:rPr lang="zh-CN" altLang="en-US"/>
              <a:t>树的非根和非叶子结点再增加指向兄弟的指针。</a:t>
            </a:r>
            <a:endParaRPr lang="en-US" altLang="zh-CN"/>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endParaRPr lang="en-US" altLang="zh-CN" sz="1500" b="1">
              <a:solidFill>
                <a:srgbClr val="0070C0"/>
              </a:solidFill>
            </a:endParaRPr>
          </a:p>
          <a:p>
            <a:pPr marL="342900" indent="-342900">
              <a:buAutoNum type="arabicParenR"/>
            </a:pPr>
            <a:r>
              <a:rPr lang="en-US" altLang="zh-CN" sz="1600"/>
              <a:t>B*</a:t>
            </a:r>
            <a:r>
              <a:rPr lang="zh-CN" altLang="en-US" sz="1600"/>
              <a:t>树定义了非叶子结点关键字个数至少为</a:t>
            </a:r>
            <a:r>
              <a:rPr lang="en-US" altLang="zh-CN" sz="1600"/>
              <a:t>(2/3)*M</a:t>
            </a:r>
            <a:r>
              <a:rPr lang="zh-CN" altLang="en-US" sz="1600"/>
              <a:t>，即块的最低使用率为</a:t>
            </a:r>
            <a:r>
              <a:rPr lang="en-US" altLang="zh-CN" sz="1600"/>
              <a:t>2/3</a:t>
            </a:r>
            <a:r>
              <a:rPr lang="zh-CN" altLang="en-US" sz="1600"/>
              <a:t>，而</a:t>
            </a:r>
            <a:r>
              <a:rPr lang="en-US" altLang="zh-CN" sz="1600"/>
              <a:t>B+</a:t>
            </a:r>
            <a:r>
              <a:rPr lang="zh-CN" altLang="en-US" sz="1600"/>
              <a:t>树的块的最低使用率为</a:t>
            </a:r>
            <a:r>
              <a:rPr lang="en-US" altLang="zh-CN" sz="1600"/>
              <a:t>B+</a:t>
            </a:r>
            <a:r>
              <a:rPr lang="zh-CN" altLang="en-US" sz="1600"/>
              <a:t>树的</a:t>
            </a:r>
            <a:r>
              <a:rPr lang="en-US" altLang="zh-CN" sz="1600"/>
              <a:t>1/2</a:t>
            </a:r>
            <a:r>
              <a:rPr lang="zh-CN" altLang="en-US" sz="1600"/>
              <a:t>。</a:t>
            </a:r>
            <a:endParaRPr lang="en-US" altLang="zh-CN" sz="1600"/>
          </a:p>
          <a:p>
            <a:pPr marL="342900" indent="-342900">
              <a:buAutoNum type="arabicParenR"/>
            </a:pPr>
            <a:endParaRPr lang="en-US" altLang="zh-CN" sz="1600"/>
          </a:p>
          <a:p>
            <a:pPr marL="342900" indent="-342900">
              <a:buAutoNum type="arabicParenR"/>
            </a:pPr>
            <a:r>
              <a:rPr lang="zh-CN" altLang="en-US" sz="1600"/>
              <a:t>从第</a:t>
            </a:r>
            <a:r>
              <a:rPr lang="en-US" altLang="zh-CN" sz="1600"/>
              <a:t>1</a:t>
            </a:r>
            <a:r>
              <a:rPr lang="zh-CN" altLang="en-US" sz="1600"/>
              <a:t>个特点我们可以看出，</a:t>
            </a:r>
            <a:r>
              <a:rPr lang="en-US" altLang="zh-CN" sz="1600"/>
              <a:t>B*</a:t>
            </a:r>
            <a:r>
              <a:rPr lang="zh-CN" altLang="en-US" sz="1600"/>
              <a:t>树分配新结点的概率比</a:t>
            </a:r>
            <a:r>
              <a:rPr lang="en-US" altLang="zh-CN" sz="1600"/>
              <a:t>B+</a:t>
            </a:r>
            <a:r>
              <a:rPr lang="zh-CN" altLang="en-US" sz="1600"/>
              <a:t>树要低，空间使用率更高</a:t>
            </a:r>
            <a:endParaRPr lang="en-US" altLang="zh-CN" sz="1600"/>
          </a:p>
          <a:p>
            <a:pPr marL="342900" indent="-342900">
              <a:buAutoNum type="arabicParenR"/>
            </a:pPr>
            <a:endParaRPr lang="zh-CN" altLang="en-US" sz="1300"/>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图</a:t>
            </a:r>
            <a:endParaRPr lang="en-US" altLang="zh-CN" sz="2400" b="1">
              <a:solidFill>
                <a:schemeClr val="bg1">
                  <a:lumMod val="65000"/>
                </a:schemeClr>
              </a:solidFill>
            </a:endParaRPr>
          </a:p>
          <a:p>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为什么要有图</a:t>
            </a:r>
            <a:endParaRPr lang="en-US" altLang="zh-CN" sz="2000" b="1">
              <a:solidFill>
                <a:srgbClr val="0070C0"/>
              </a:solidFill>
              <a:ea typeface="宋体" panose="02010600030101010101" pitchFamily="2" charset="-122"/>
            </a:endParaRPr>
          </a:p>
          <a:p>
            <a:endParaRPr lang="en-US" altLang="zh-CN" sz="2000" b="1">
              <a:solidFill>
                <a:srgbClr val="0070C0"/>
              </a:solidFill>
              <a:ea typeface="宋体" panose="02010600030101010101" pitchFamily="2" charset="-122"/>
            </a:endParaRPr>
          </a:p>
          <a:p>
            <a:pPr marL="342900" indent="-342900">
              <a:buAutoNum type="arabicParenR"/>
            </a:pPr>
            <a:r>
              <a:rPr lang="zh-CN" altLang="en-US">
                <a:latin typeface="Arial" panose="020B0604020202020204" pitchFamily="34" charset="0"/>
                <a:cs typeface="Arial" panose="020B0604020202020204" pitchFamily="34" charset="0"/>
              </a:rPr>
              <a:t>前面我们学了</a:t>
            </a:r>
            <a:r>
              <a:rPr lang="zh-CN" altLang="en-US"/>
              <a:t>线性表和树</a:t>
            </a:r>
            <a:endParaRPr lang="en-US" altLang="zh-CN"/>
          </a:p>
          <a:p>
            <a:pPr marL="342900" indent="-342900">
              <a:buAutoNum type="arabicParenR"/>
            </a:pPr>
            <a:r>
              <a:rPr lang="zh-CN" altLang="en-US"/>
              <a:t>线性表局限于一个直接前驱和一个直接后继的关系</a:t>
            </a:r>
            <a:endParaRPr lang="en-US" altLang="zh-CN"/>
          </a:p>
          <a:p>
            <a:pPr marL="342900" indent="-342900">
              <a:buAutoNum type="arabicParenR"/>
            </a:pPr>
            <a:r>
              <a:rPr lang="zh-CN" altLang="en-US"/>
              <a:t>树也只能有一个直接前驱也就是父节点</a:t>
            </a:r>
            <a:endParaRPr lang="en-US" altLang="zh-CN"/>
          </a:p>
          <a:p>
            <a:pPr marL="342900" indent="-342900">
              <a:buAutoNum type="arabicParenR"/>
            </a:pPr>
            <a:r>
              <a:rPr lang="zh-CN" altLang="en-US"/>
              <a:t>当我们需要表示多对多的关系时， 这里我们就用到了图</a:t>
            </a:r>
            <a:endParaRPr lang="en-US" altLang="zh-CN"/>
          </a:p>
          <a:p>
            <a:pPr marL="342900" indent="-342900">
              <a:buAutoNum type="arabicParenR"/>
            </a:pPr>
            <a:endParaRPr lang="en-US" altLang="zh-CN">
              <a:ea typeface="宋体" panose="02010600030101010101" pitchFamily="2" charset="-122"/>
            </a:endParaRPr>
          </a:p>
          <a:p>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endParaRPr lang="en-US" altLang="zh-CN" sz="2000" b="1">
              <a:solidFill>
                <a:srgbClr val="0070C0"/>
              </a:solidFill>
              <a:ea typeface="宋体" panose="02010600030101010101" pitchFamily="2"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图的举例说明</a:t>
            </a:r>
            <a:endParaRPr lang="en-US" altLang="zh-CN" sz="2000" b="1">
              <a:solidFill>
                <a:srgbClr val="0070C0"/>
              </a:solidFill>
              <a:ea typeface="宋体" panose="02010600030101010101" pitchFamily="2" charset="-122"/>
            </a:endParaRPr>
          </a:p>
          <a:p>
            <a:endParaRPr lang="en-US" altLang="zh-CN"/>
          </a:p>
          <a:p>
            <a:r>
              <a:rPr lang="zh-CN" altLang="en-US"/>
              <a:t>图是一种数据结构，其中结点可以具有零个或多个相邻元素。两个结点之间的连接称为边。 结点也可以称为顶点。如图：</a:t>
            </a:r>
            <a:endParaRPr lang="en-US" altLang="zh-CN" b="1">
              <a:solidFill>
                <a:srgbClr val="0070C0"/>
              </a:solidFill>
              <a:ea typeface="宋体" panose="02010600030101010101" pitchFamily="2" charset="-122"/>
            </a:endParaRPr>
          </a:p>
          <a:p>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endParaRPr lang="en-US" altLang="zh-CN" sz="2000" b="1">
              <a:solidFill>
                <a:srgbClr val="0070C0"/>
              </a:solidFill>
              <a:ea typeface="宋体" panose="02010600030101010101" pitchFamily="2"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2" name="包装程序外壳对象" showAsIcon="1" r:id="rId2" imgW="609600" imgH="523875" progId="Package">
                  <p:embed/>
                </p:oleObj>
              </mc:Choice>
              <mc:Fallback>
                <p:oleObj name="包装程序外壳对象" showAsIcon="1" r:id="rId2" imgW="609600" imgH="523875" progId="Package">
                  <p:embed/>
                  <p:pic>
                    <p:nvPicPr>
                      <p:cNvPr id="0" name="图片 151591"/>
                      <p:cNvPicPr/>
                      <p:nvPr/>
                    </p:nvPicPr>
                    <p:blipFill>
                      <a:blip r:embed="rId3"/>
                      <a:stretch>
                        <a:fillRect/>
                      </a:stretch>
                    </p:blipFill>
                    <p:spPr>
                      <a:xfrm>
                        <a:off x="8298829" y="4688931"/>
                        <a:ext cx="537468" cy="463049"/>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内容介绍和授课方式</a:t>
            </a:r>
            <a:endParaRPr lang="en-US" altLang="zh-CN" sz="2400" b="1">
              <a:solidFill>
                <a:schemeClr val="bg1">
                  <a:lumMod val="65000"/>
                </a:schemeClr>
              </a:solidFill>
            </a:endParaRPr>
          </a:p>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基本介绍</a:t>
            </a:r>
            <a:endParaRPr lang="en-US" altLang="zh-CN" sz="2000"/>
          </a:p>
          <a:p>
            <a:pPr marL="285750" indent="-285750">
              <a:buFont typeface="Wingdings" panose="05000000000000000000" pitchFamily="2" charset="2"/>
              <a:buChar char="Ø"/>
            </a:pPr>
            <a:r>
              <a:rPr lang="zh-CN" altLang="en-US"/>
              <a:t>稀疏数组举例说明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graphicFrame>
        <p:nvGraphicFramePr>
          <p:cNvPr id="4" name="对象 3"/>
          <p:cNvGraphicFramePr>
            <a:graphicFrameLocks noChangeAspect="1"/>
          </p:cNvGraphicFramePr>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20" name="公式" r:id="rId1" imgW="2451100" imgH="1371600" progId="Equation.3">
                  <p:embed/>
                </p:oleObj>
              </mc:Choice>
              <mc:Fallback>
                <p:oleObj name="公式" r:id="rId1" imgW="24511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21" name="包装程序外壳对象" showAsIcon="1" r:id="rId3" imgW="609600" imgH="523875" progId="Package">
                  <p:embed/>
                </p:oleObj>
              </mc:Choice>
              <mc:Fallback>
                <p:oleObj name="包装程序外壳对象" showAsIcon="1" r:id="rId3" imgW="609600" imgH="523875" progId="Package">
                  <p:embed/>
                  <p:pic>
                    <p:nvPicPr>
                      <p:cNvPr id="0" name="图片 154720"/>
                      <p:cNvPicPr/>
                      <p:nvPr/>
                    </p:nvPicPr>
                    <p:blipFill>
                      <a:blip r:embed="rId4"/>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22" name="包装程序外壳对象" showAsIcon="1" r:id="rId5" imgW="609600" imgH="523875" progId="Package">
                  <p:embed/>
                </p:oleObj>
              </mc:Choice>
              <mc:Fallback>
                <p:oleObj name="包装程序外壳对象" showAsIcon="1" r:id="rId5" imgW="609600" imgH="523875" progId="Package">
                  <p:embed/>
                  <p:pic>
                    <p:nvPicPr>
                      <p:cNvPr id="0" name="图片 154721"/>
                      <p:cNvPicPr/>
                      <p:nvPr/>
                    </p:nvPicPr>
                    <p:blipFill>
                      <a:blip r:embed="rId6"/>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23" name="包装程序外壳对象" showAsIcon="1" r:id="rId8" imgW="609600" imgH="523875" progId="Package">
                  <p:embed/>
                </p:oleObj>
              </mc:Choice>
              <mc:Fallback>
                <p:oleObj name="包装程序外壳对象" showAsIcon="1" r:id="rId8" imgW="609600" imgH="523875" progId="Package">
                  <p:embed/>
                  <p:pic>
                    <p:nvPicPr>
                      <p:cNvPr id="0" name="图片 154722"/>
                      <p:cNvPicPr/>
                      <p:nvPr/>
                    </p:nvPicPr>
                    <p:blipFill>
                      <a:blip r:embed="rId9"/>
                      <a:stretch>
                        <a:fillRect/>
                      </a:stretch>
                    </p:blipFill>
                    <p:spPr>
                      <a:xfrm>
                        <a:off x="8798117" y="5044975"/>
                        <a:ext cx="491177" cy="423168"/>
                      </a:xfrm>
                      <a:prstGeom prst="rect">
                        <a:avLst/>
                      </a:prstGeom>
                    </p:spPr>
                  </p:pic>
                </p:oleObj>
              </mc:Fallback>
            </mc:AlternateContent>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a:solidFill>
                <a:srgbClr val="0070C0"/>
              </a:solidFill>
              <a:ea typeface="宋体" panose="02010600030101010101" pitchFamily="2" charset="-122"/>
            </a:endParaRPr>
          </a:p>
          <a:p>
            <a:pPr marL="342900" indent="-342900">
              <a:buAutoNum type="arabicParenR"/>
            </a:pPr>
            <a:r>
              <a:rPr lang="zh-CN" altLang="en-US">
                <a:latin typeface="Arial" panose="020B0604020202020204" pitchFamily="34" charset="0"/>
                <a:cs typeface="Arial" panose="020B0604020202020204" pitchFamily="34" charset="0"/>
              </a:rPr>
              <a:t>顶点</a:t>
            </a:r>
            <a:r>
              <a:rPr lang="en-US" altLang="zh-CN">
                <a:latin typeface="Arial" panose="020B0604020202020204" pitchFamily="34" charset="0"/>
                <a:cs typeface="Arial" panose="020B0604020202020204" pitchFamily="34" charset="0"/>
              </a:rPr>
              <a:t>(vertex)</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ea typeface="宋体" panose="02010600030101010101" pitchFamily="2" charset="-122"/>
                <a:cs typeface="Arial" panose="020B0604020202020204" pitchFamily="34" charset="0"/>
              </a:rPr>
              <a:t>边</a:t>
            </a:r>
            <a:r>
              <a:rPr lang="en-US" altLang="zh-CN">
                <a:latin typeface="Arial" panose="020B0604020202020204" pitchFamily="34" charset="0"/>
                <a:ea typeface="宋体" panose="02010600030101010101" pitchFamily="2" charset="-122"/>
                <a:cs typeface="Arial" panose="020B0604020202020204" pitchFamily="34" charset="0"/>
              </a:rPr>
              <a:t>(edge)</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路径</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无向图</a:t>
            </a:r>
            <a:r>
              <a:rPr lang="en-US" altLang="zh-CN">
                <a:ea typeface="宋体" panose="02010600030101010101" pitchFamily="2" charset="-122"/>
              </a:rPr>
              <a:t>(</a:t>
            </a:r>
            <a:r>
              <a:rPr lang="zh-CN" altLang="en-US">
                <a:ea typeface="宋体" panose="02010600030101010101" pitchFamily="2" charset="-122"/>
              </a:rPr>
              <a:t>右图</a:t>
            </a:r>
            <a:r>
              <a:rPr lang="en-US" altLang="zh-CN">
                <a:ea typeface="宋体" panose="02010600030101010101" pitchFamily="2" charset="-122"/>
              </a:rPr>
              <a:t>)</a:t>
            </a:r>
            <a:endParaRPr lang="en-US" altLang="zh-CN">
              <a:ea typeface="宋体" panose="02010600030101010101" pitchFamily="2" charset="-122"/>
            </a:endParaRPr>
          </a:p>
          <a:p>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endParaRPr lang="en-US" altLang="zh-CN" sz="2000" b="1">
              <a:solidFill>
                <a:srgbClr val="0070C0"/>
              </a:solidFill>
              <a:ea typeface="宋体" panose="02010600030101010101" pitchFamily="2"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endParaRPr lang="en-US" altLang="zh-CN" sz="1100"/>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endParaRPr lang="en-US" altLang="zh-CN" sz="1100" baseline="0"/>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endParaRPr lang="en-US" altLang="zh-CN" sz="1100" b="1" baseline="0"/>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zh-CN" altLang="en-US" sz="2200" b="1"/>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a:solidFill>
                <a:srgbClr val="0070C0"/>
              </a:solidFill>
              <a:ea typeface="宋体" panose="02010600030101010101" pitchFamily="2" charset="-122"/>
            </a:endParaRPr>
          </a:p>
          <a:p>
            <a:endParaRPr lang="en-US" altLang="zh-CN" sz="2000" b="1">
              <a:solidFill>
                <a:srgbClr val="0070C0"/>
              </a:solidFill>
              <a:ea typeface="宋体" panose="02010600030101010101" pitchFamily="2" charset="-122"/>
            </a:endParaRPr>
          </a:p>
          <a:p>
            <a:pPr marL="342900" indent="-342900">
              <a:buAutoNum type="arabicParenR" startAt="5"/>
            </a:pPr>
            <a:r>
              <a:rPr lang="zh-CN" altLang="en-US">
                <a:ea typeface="宋体" panose="02010600030101010101" pitchFamily="2" charset="-122"/>
              </a:rPr>
              <a:t>有向图</a:t>
            </a:r>
            <a:endParaRPr lang="en-US" altLang="zh-CN">
              <a:ea typeface="宋体" panose="02010600030101010101" pitchFamily="2" charset="-122"/>
            </a:endParaRPr>
          </a:p>
          <a:p>
            <a:pPr marL="342900" indent="-342900">
              <a:buAutoNum type="arabicParenR" startAt="5"/>
            </a:pPr>
            <a:r>
              <a:rPr lang="zh-CN" altLang="en-US">
                <a:ea typeface="宋体" panose="02010600030101010101" pitchFamily="2" charset="-122"/>
              </a:rPr>
              <a:t>带权图</a:t>
            </a: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endParaRPr lang="en-US" altLang="zh-CN" sz="2000" b="1">
              <a:solidFill>
                <a:srgbClr val="0070C0"/>
              </a:solidFill>
              <a:ea typeface="宋体" panose="02010600030101010101" pitchFamily="2"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endParaRPr lang="en-US" altLang="zh-CN" sz="1100"/>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endParaRPr lang="en-US" altLang="zh-CN" sz="1100" baseline="0"/>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a:t>带权</a:t>
            </a:r>
            <a:r>
              <a:rPr lang="zh-CN" altLang="en-US" sz="1100" b="1"/>
              <a:t>图</a:t>
            </a:r>
            <a:r>
              <a:rPr lang="zh-CN" altLang="en-US"/>
              <a:t>：这种边带权值的图也叫网</a:t>
            </a:r>
            <a:r>
              <a:rPr lang="en-US" altLang="zh-CN" sz="1100" baseline="0"/>
              <a:t>.</a:t>
            </a:r>
            <a:endParaRPr lang="en-US" altLang="zh-CN" sz="1100" baseline="0"/>
          </a:p>
          <a:p>
            <a:endParaRPr lang="en-US" altLang="zh-CN" sz="1100" baseline="0"/>
          </a:p>
        </p:txBody>
      </p:sp>
      <p:graphicFrame>
        <p:nvGraphicFramePr>
          <p:cNvPr id="15" name="对象 14"/>
          <p:cNvGraphicFramePr>
            <a:graphicFrameLocks noChangeAspect="1"/>
          </p:cNvGraphicFramePr>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5" name="包装程序外壳对象" showAsIcon="1" r:id="rId2" imgW="609600" imgH="523875" progId="Package">
                  <p:embed/>
                </p:oleObj>
              </mc:Choice>
              <mc:Fallback>
                <p:oleObj name="包装程序外壳对象" showAsIcon="1" r:id="rId2" imgW="609600" imgH="523875" progId="Package">
                  <p:embed/>
                  <p:pic>
                    <p:nvPicPr>
                      <p:cNvPr id="0" name="图片 52384"/>
                      <p:cNvPicPr/>
                      <p:nvPr/>
                    </p:nvPicPr>
                    <p:blipFill>
                      <a:blip r:embed="rId3"/>
                      <a:stretch>
                        <a:fillRect/>
                      </a:stretch>
                    </p:blipFill>
                    <p:spPr>
                      <a:xfrm>
                        <a:off x="8597689" y="3716291"/>
                        <a:ext cx="499587" cy="430413"/>
                      </a:xfrm>
                      <a:prstGeom prst="rect">
                        <a:avLst/>
                      </a:prstGeom>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图的表示方式</a:t>
            </a:r>
            <a:endParaRPr lang="zh-CN" altLang="en-US" sz="2200" b="1"/>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a:solidFill>
                <a:srgbClr val="0070C0"/>
              </a:solidFill>
              <a:ea typeface="宋体" panose="02010600030101010101" pitchFamily="2" charset="-122"/>
            </a:endParaRPr>
          </a:p>
          <a:p>
            <a:r>
              <a:rPr lang="zh-CN" altLang="en-US"/>
              <a:t>图的表示方式有两种：二维数组表示（邻接矩阵）；链表表示（邻接表）。</a:t>
            </a:r>
            <a:endParaRPr lang="en-US" altLang="zh-CN" b="1">
              <a:solidFill>
                <a:srgbClr val="0070C0"/>
              </a:solidFill>
              <a:ea typeface="宋体" panose="02010600030101010101" pitchFamily="2" charset="-122"/>
            </a:endParaRPr>
          </a:p>
          <a:p>
            <a:br>
              <a:rPr lang="en-US" altLang="zh-CN">
                <a:ea typeface="宋体" panose="02010600030101010101" pitchFamily="2" charset="-122"/>
              </a:rPr>
            </a:br>
            <a:r>
              <a:rPr lang="zh-CN" altLang="en-US" sz="2000" b="1">
                <a:solidFill>
                  <a:srgbClr val="0070C0"/>
                </a:solidFill>
                <a:ea typeface="宋体" panose="02010600030101010101" pitchFamily="2" charset="-122"/>
              </a:rPr>
              <a:t>邻接矩阵</a:t>
            </a:r>
            <a:endParaRPr lang="en-US" altLang="zh-CN">
              <a:ea typeface="宋体" panose="02010600030101010101" pitchFamily="2"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endParaRPr lang="en-US" altLang="zh-CN" sz="2000" b="1">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图的表示方式</a:t>
            </a:r>
            <a:endParaRPr lang="zh-CN" altLang="en-US" sz="2200" b="1"/>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邻接表</a:t>
            </a:r>
            <a:endParaRPr lang="en-US" altLang="zh-CN">
              <a:ea typeface="宋体" panose="02010600030101010101" pitchFamily="2"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会造成空间的一定损失</a:t>
            </a:r>
            <a:r>
              <a:rPr lang="en-US" altLang="zh-CN"/>
              <a:t>.</a:t>
            </a:r>
            <a:endParaRPr lang="en-US" altLang="zh-CN"/>
          </a:p>
          <a:p>
            <a:pPr marL="342900" indent="-342900">
              <a:buAutoNum type="arabicParenR"/>
            </a:pPr>
            <a:r>
              <a:rPr lang="zh-CN" altLang="en-US"/>
              <a:t>邻接表的实现只关心存在的边，不关心不存在的边。因此没有空间浪费，邻接表由数组</a:t>
            </a:r>
            <a:r>
              <a:rPr lang="en-US" altLang="zh-CN"/>
              <a:t>+</a:t>
            </a:r>
            <a:r>
              <a:rPr lang="zh-CN" altLang="en-US"/>
              <a:t>链表组成</a:t>
            </a: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endParaRPr lang="en-US" altLang="zh-CN" sz="2000" b="1">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zh-CN" altLang="en-US"/>
              <a:t>说明</a:t>
            </a:r>
            <a:r>
              <a:rPr lang="en-US" altLang="zh-CN"/>
              <a:t>:</a:t>
            </a:r>
            <a:endParaRPr lang="en-US" altLang="zh-CN"/>
          </a:p>
          <a:p>
            <a:pPr marL="342900" indent="-342900">
              <a:buAutoNum type="arabicParenR"/>
            </a:pPr>
            <a:r>
              <a:rPr lang="zh-CN" altLang="en-US" sz="1600"/>
              <a:t>标号为</a:t>
            </a:r>
            <a:r>
              <a:rPr lang="en-US" altLang="zh-CN" sz="1600"/>
              <a:t>0</a:t>
            </a:r>
            <a:r>
              <a:rPr lang="zh-CN" altLang="en-US" sz="1600"/>
              <a:t>的结点的相关联的结点为 </a:t>
            </a:r>
            <a:r>
              <a:rPr lang="en-US" altLang="zh-CN" sz="1600"/>
              <a:t>1 2 3 4</a:t>
            </a:r>
            <a:endParaRPr lang="en-US" altLang="zh-CN" sz="1600"/>
          </a:p>
          <a:p>
            <a:pPr marL="342900" indent="-342900">
              <a:buAutoNum type="arabicParenR"/>
            </a:pPr>
            <a:r>
              <a:rPr lang="zh-CN" altLang="en-US" sz="1600"/>
              <a:t>标号为</a:t>
            </a:r>
            <a:r>
              <a:rPr lang="en-US" altLang="zh-CN" sz="1600"/>
              <a:t>1</a:t>
            </a:r>
            <a:r>
              <a:rPr lang="zh-CN" altLang="en-US" sz="1600"/>
              <a:t>的结点的相关联结点为</a:t>
            </a:r>
            <a:r>
              <a:rPr lang="en-US" altLang="zh-CN" sz="1600"/>
              <a:t>0 4</a:t>
            </a:r>
            <a:r>
              <a:rPr lang="zh-CN" altLang="en-US" sz="1600"/>
              <a:t>，</a:t>
            </a:r>
            <a:endParaRPr lang="en-US" altLang="zh-CN" sz="1600"/>
          </a:p>
          <a:p>
            <a:pPr marL="342900" indent="-342900">
              <a:buAutoNum type="arabicParenR"/>
            </a:pPr>
            <a:r>
              <a:rPr lang="zh-CN" altLang="en-US" sz="1600"/>
              <a:t>标号为</a:t>
            </a:r>
            <a:r>
              <a:rPr lang="en-US" altLang="zh-CN" sz="1600"/>
              <a:t>2</a:t>
            </a:r>
            <a:r>
              <a:rPr lang="zh-CN" altLang="en-US" sz="1600"/>
              <a:t>的结点相关联的结点为 </a:t>
            </a:r>
            <a:r>
              <a:rPr lang="en-US" altLang="zh-CN" sz="1600"/>
              <a:t>0 4 5</a:t>
            </a:r>
            <a:endParaRPr lang="en-US" altLang="zh-CN" sz="1600"/>
          </a:p>
          <a:p>
            <a:pPr marL="342900" indent="-342900">
              <a:buAutoNum type="arabicParenR"/>
            </a:pPr>
            <a:r>
              <a:rPr lang="en-US" altLang="zh-CN" sz="1600"/>
              <a:t>....</a:t>
            </a:r>
            <a:endParaRPr lang="zh-CN" altLang="en-US" sz="16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a:solidFill>
                <a:srgbClr val="0070C0"/>
              </a:solidFill>
              <a:ea typeface="宋体" panose="02010600030101010101" pitchFamily="2" charset="-122"/>
            </a:endParaRPr>
          </a:p>
          <a:p>
            <a:endParaRPr lang="en-US" altLang="zh-CN" sz="2000" b="1">
              <a:solidFill>
                <a:srgbClr val="0070C0"/>
              </a:solidFill>
              <a:ea typeface="宋体" panose="02010600030101010101" pitchFamily="2" charset="-122"/>
            </a:endParaRPr>
          </a:p>
          <a:p>
            <a:pPr marL="342900" indent="-342900">
              <a:buAutoNum type="arabicParenR"/>
            </a:pPr>
            <a:r>
              <a:rPr lang="zh-CN" altLang="en-US">
                <a:ea typeface="宋体" panose="02010600030101010101" pitchFamily="2" charset="-122"/>
              </a:rPr>
              <a:t>要求</a:t>
            </a:r>
            <a:r>
              <a:rPr lang="en-US" altLang="zh-CN">
                <a:ea typeface="宋体" panose="02010600030101010101" pitchFamily="2" charset="-122"/>
              </a:rPr>
              <a:t>: </a:t>
            </a:r>
            <a:r>
              <a:rPr lang="zh-CN" altLang="en-US">
                <a:ea typeface="宋体" panose="02010600030101010101" pitchFamily="2" charset="-122"/>
              </a:rPr>
              <a:t>代码实现如下图结构</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  </a:t>
            </a:r>
            <a:r>
              <a:rPr lang="en-US" altLang="zh-CN">
                <a:ea typeface="宋体" panose="02010600030101010101" pitchFamily="2" charset="-122"/>
              </a:rPr>
              <a:t>(1) </a:t>
            </a:r>
            <a:r>
              <a:rPr lang="zh-CN" altLang="en-US">
                <a:ea typeface="宋体" panose="02010600030101010101" pitchFamily="2" charset="-122"/>
              </a:rPr>
              <a:t>存储顶点</a:t>
            </a:r>
            <a:r>
              <a:rPr lang="en-US" altLang="zh-CN">
                <a:ea typeface="宋体" panose="02010600030101010101" pitchFamily="2" charset="-122"/>
              </a:rPr>
              <a:t>String  </a:t>
            </a:r>
            <a:r>
              <a:rPr lang="zh-CN" altLang="en-US">
                <a:ea typeface="宋体" panose="02010600030101010101" pitchFamily="2" charset="-122"/>
              </a:rPr>
              <a:t>使用</a:t>
            </a:r>
            <a:r>
              <a:rPr lang="en-US" altLang="zh-CN">
                <a:ea typeface="宋体" panose="02010600030101010101" pitchFamily="2" charset="-122"/>
              </a:rPr>
              <a:t> ArrayList (2) </a:t>
            </a:r>
            <a:r>
              <a:rPr lang="zh-CN" altLang="en-US">
                <a:ea typeface="宋体" panose="02010600030101010101" pitchFamily="2" charset="-122"/>
              </a:rPr>
              <a:t>保存矩阵 </a:t>
            </a:r>
            <a:r>
              <a:rPr lang="en-US" altLang="zh-CN">
                <a:ea typeface="宋体" panose="02010600030101010101" pitchFamily="2" charset="-122"/>
              </a:rPr>
              <a:t>int[][] edges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0   1   1   0    0</a:t>
            </a:r>
            <a:endParaRPr lang="en-US" altLang="zh-CN" sz="1100" baseline="0"/>
          </a:p>
          <a:p>
            <a:r>
              <a:rPr lang="en-US" altLang="zh-CN" sz="1100" baseline="0"/>
              <a:t>B   1   0   1    1   1</a:t>
            </a:r>
            <a:endParaRPr lang="en-US" altLang="zh-CN" sz="1100" baseline="0"/>
          </a:p>
          <a:p>
            <a:r>
              <a:rPr lang="en-US" altLang="zh-CN" sz="1100" baseline="0"/>
              <a:t>C   1   1   0    0   0</a:t>
            </a:r>
            <a:endParaRPr lang="en-US" altLang="zh-CN" sz="1100" baseline="0"/>
          </a:p>
          <a:p>
            <a:r>
              <a:rPr lang="en-US" altLang="zh-CN" sz="1100" baseline="0"/>
              <a:t>D   0   1   0   0   0 </a:t>
            </a:r>
            <a:endParaRPr lang="en-US" altLang="zh-CN" sz="1100" baseline="0"/>
          </a:p>
          <a:p>
            <a:r>
              <a:rPr lang="en-US" altLang="zh-CN" sz="1100" baseline="0"/>
              <a:t>E    0   1   0   0   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a:p>
          <a:p>
            <a:r>
              <a:rPr lang="zh-CN" altLang="en-US" sz="2000" b="1">
                <a:solidFill>
                  <a:srgbClr val="0070C0"/>
                </a:solidFill>
              </a:rPr>
              <a:t>图遍历介绍</a:t>
            </a:r>
            <a:endParaRPr lang="en-US" altLang="zh-CN" sz="2000" b="1">
              <a:solidFill>
                <a:srgbClr val="0070C0"/>
              </a:solidFill>
            </a:endParaRPr>
          </a:p>
          <a:p>
            <a:r>
              <a:rPr lang="zh-CN" altLang="en-US"/>
              <a:t>所谓图的遍历，即是对结点的访问。一个图有那么多个结点，如何遍历这些结点，需要特定策略，一般有两种访问策略</a:t>
            </a:r>
            <a:r>
              <a:rPr lang="en-US" altLang="zh-CN">
                <a:sym typeface="Wingdings" panose="05000000000000000000" pitchFamily="2" charset="2"/>
              </a:rPr>
              <a:t>: (1)</a:t>
            </a:r>
            <a:r>
              <a:rPr lang="zh-CN" altLang="en-US"/>
              <a:t>深度优先遍历</a:t>
            </a:r>
            <a:r>
              <a:rPr lang="en-US" altLang="zh-CN"/>
              <a:t> (2)</a:t>
            </a:r>
            <a:r>
              <a:rPr lang="zh-CN" altLang="en-US"/>
              <a:t>广度优先遍历</a:t>
            </a:r>
            <a:endParaRPr lang="en-US" altLang="zh-CN" sz="2000" b="1">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深度优先遍历基本思想</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图的深度优先搜索</a:t>
            </a:r>
            <a:r>
              <a:rPr lang="en-US" altLang="zh-CN">
                <a:ea typeface="宋体" panose="02010600030101010101" pitchFamily="2" charset="-122"/>
              </a:rPr>
              <a:t>(Depth First Search)</a:t>
            </a:r>
            <a:r>
              <a:rPr lang="zh-CN" altLang="en-US">
                <a:ea typeface="宋体" panose="02010600030101010101" pitchFamily="2" charset="-122"/>
              </a:rPr>
              <a:t> 。</a:t>
            </a:r>
            <a:endParaRPr lang="zh-CN" altLang="en-US">
              <a:ea typeface="宋体" panose="02010600030101010101" pitchFamily="2" charset="-122"/>
            </a:endParaRPr>
          </a:p>
          <a:p>
            <a:pPr marL="342900" indent="-342900">
              <a:buAutoNum type="arabicParenR"/>
            </a:pPr>
            <a:r>
              <a:rPr lang="zh-CN" altLang="en-US"/>
              <a:t>深度优先遍历，从初始访问结点出发，初始访问结点可能有多个邻接结点，深度优先遍历的策略就是首先访问第一个邻接结点，然后再以这个被访问的邻接结点作为初始结点，访问它的第一个邻接结点， 可以这样理解：每次都在访问完</a:t>
            </a:r>
            <a:r>
              <a:rPr lang="zh-CN" altLang="en-US" b="1"/>
              <a:t>当前结点</a:t>
            </a:r>
            <a:r>
              <a:rPr lang="zh-CN" altLang="en-US"/>
              <a:t>后首先访问</a:t>
            </a:r>
            <a:r>
              <a:rPr lang="zh-CN" altLang="en-US" b="1"/>
              <a:t>当前结点的第一个邻接结点</a:t>
            </a:r>
            <a:r>
              <a:rPr lang="zh-CN" altLang="en-US"/>
              <a:t>。</a:t>
            </a:r>
            <a:endParaRPr lang="en-US" altLang="zh-CN"/>
          </a:p>
          <a:p>
            <a:pPr marL="342900" indent="-342900">
              <a:buAutoNum type="arabicParenR"/>
            </a:pPr>
            <a:r>
              <a:rPr lang="zh-CN" altLang="en-US"/>
              <a:t>我们可以看到，这样的访问策略是优先往纵向挖掘深入，而不是对一个结点的所有邻接结点进行横向访问。</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显然，深度优先搜索是一个递归的过程</a:t>
            </a:r>
            <a:endParaRPr lang="en-US" altLang="zh-CN">
              <a:ea typeface="宋体" panose="02010600030101010101" pitchFamily="2"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a:solidFill>
                  <a:srgbClr val="0070C0"/>
                </a:solidFill>
              </a:rPr>
              <a:t>深度优先遍历算法步骤</a:t>
            </a:r>
            <a:endParaRPr lang="en-US" altLang="zh-CN"/>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查找结点</a:t>
            </a:r>
            <a:r>
              <a:rPr lang="en-US" altLang="zh-CN" sz="1600"/>
              <a:t>v</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a:t>
            </a:r>
            <a:r>
              <a:rPr lang="en-US" altLang="zh-CN" sz="1600"/>
              <a:t>w</a:t>
            </a:r>
            <a:r>
              <a:rPr lang="zh-CN" altLang="en-US" sz="1600"/>
              <a:t>存在，则继续执行</a:t>
            </a:r>
            <a:r>
              <a:rPr lang="en-US" altLang="zh-CN" sz="1600"/>
              <a:t>4</a:t>
            </a:r>
            <a:r>
              <a:rPr lang="zh-CN" altLang="en-US" sz="1600"/>
              <a:t>，如果</a:t>
            </a:r>
            <a:r>
              <a:rPr lang="en-US" altLang="zh-CN" sz="1600"/>
              <a:t>w</a:t>
            </a:r>
            <a:r>
              <a:rPr lang="zh-CN" altLang="en-US" sz="1600"/>
              <a:t>不存在，则回到第</a:t>
            </a:r>
            <a:r>
              <a:rPr lang="en-US" altLang="zh-CN" sz="1600"/>
              <a:t>1</a:t>
            </a:r>
            <a:r>
              <a:rPr lang="zh-CN" altLang="en-US" sz="1600"/>
              <a:t>步，将从</a:t>
            </a:r>
            <a:r>
              <a:rPr lang="en-US" altLang="zh-CN" sz="1600"/>
              <a:t>v</a:t>
            </a:r>
            <a:r>
              <a:rPr lang="zh-CN" altLang="en-US" sz="1600"/>
              <a:t>的下一个结点继续。</a:t>
            </a:r>
            <a:endParaRPr lang="en-US" altLang="zh-CN" sz="1600"/>
          </a:p>
          <a:p>
            <a:pPr marL="342900" indent="-342900">
              <a:buAutoNum type="arabicParenR"/>
            </a:pPr>
            <a:r>
              <a:rPr lang="zh-CN" altLang="en-US" sz="160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a:t>）。</a:t>
            </a:r>
            <a:endParaRPr lang="en-US" altLang="zh-CN" sz="1600"/>
          </a:p>
          <a:p>
            <a:pPr marL="342900" indent="-342900">
              <a:buAutoNum type="arabicParenR"/>
            </a:pPr>
            <a:r>
              <a:rPr lang="zh-CN" altLang="en-US" sz="1600"/>
              <a:t>查找结点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a:t>。</a:t>
            </a:r>
            <a:endParaRPr lang="en-US" altLang="zh-CN" sz="1600"/>
          </a:p>
          <a:p>
            <a:pPr marL="342900" indent="-342900">
              <a:buAutoNum type="arabicParenR"/>
            </a:pPr>
            <a:endParaRPr lang="en-US" altLang="zh-CN"/>
          </a:p>
          <a:p>
            <a:r>
              <a:rPr lang="zh-CN" altLang="en-US" b="1"/>
              <a:t>看一个具体案例分析</a:t>
            </a:r>
            <a:r>
              <a:rPr lang="en-US" altLang="zh-CN"/>
              <a:t>:</a:t>
            </a:r>
            <a:endParaRPr lang="zh-CN" altLang="en-US"/>
          </a:p>
          <a:p>
            <a:endParaRPr lang="en-US" altLang="zh-CN">
              <a:ea typeface="宋体" panose="02010600030101010101" pitchFamily="2"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0   1   1   0    0</a:t>
            </a:r>
            <a:endParaRPr lang="en-US" altLang="zh-CN" sz="1100" baseline="0"/>
          </a:p>
          <a:p>
            <a:r>
              <a:rPr lang="en-US" altLang="zh-CN" sz="1100" baseline="0"/>
              <a:t>B   1   0   1    1   1</a:t>
            </a:r>
            <a:endParaRPr lang="en-US" altLang="zh-CN" sz="1100" baseline="0"/>
          </a:p>
          <a:p>
            <a:r>
              <a:rPr lang="en-US" altLang="zh-CN" sz="1100" baseline="0"/>
              <a:t>C   1   1   0    0   0</a:t>
            </a:r>
            <a:endParaRPr lang="en-US" altLang="zh-CN" sz="1100" baseline="0"/>
          </a:p>
          <a:p>
            <a:r>
              <a:rPr lang="en-US" altLang="zh-CN" sz="1100" baseline="0"/>
              <a:t>D   0   1   0   0   0 </a:t>
            </a:r>
            <a:endParaRPr lang="en-US" altLang="zh-CN" sz="1100" baseline="0"/>
          </a:p>
          <a:p>
            <a:r>
              <a:rPr lang="en-US" altLang="zh-CN" sz="1100" baseline="0"/>
              <a:t>E    0   1   0   0   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a:solidFill>
                <a:srgbClr val="0070C0"/>
              </a:solidFill>
              <a:ea typeface="宋体" panose="02010600030101010101" pitchFamily="2" charset="-122"/>
            </a:endParaRPr>
          </a:p>
          <a:p>
            <a:endParaRPr lang="en-US" altLang="zh-CN" sz="2000" b="1">
              <a:solidFill>
                <a:srgbClr val="0070C0"/>
              </a:solidFill>
              <a:ea typeface="宋体" panose="02010600030101010101" pitchFamily="2" charset="-122"/>
            </a:endParaRPr>
          </a:p>
          <a:p>
            <a:r>
              <a:rPr lang="en-US" altLang="zh-CN">
                <a:ea typeface="宋体" panose="02010600030101010101" pitchFamily="2" charset="-122"/>
              </a:rPr>
              <a:t>1) </a:t>
            </a:r>
            <a:r>
              <a:rPr lang="zh-CN" altLang="en-US">
                <a:ea typeface="宋体" panose="02010600030101010101" pitchFamily="2" charset="-122"/>
              </a:rPr>
              <a:t>要求：对下图进行深度优先搜索</a:t>
            </a:r>
            <a:r>
              <a:rPr lang="en-US" altLang="zh-CN">
                <a:ea typeface="宋体" panose="02010600030101010101" pitchFamily="2" charset="-122"/>
              </a:rPr>
              <a:t>, </a:t>
            </a:r>
            <a:r>
              <a:rPr lang="zh-CN" altLang="en-US">
                <a:ea typeface="宋体" panose="02010600030101010101" pitchFamily="2" charset="-122"/>
              </a:rPr>
              <a:t>从</a:t>
            </a:r>
            <a:r>
              <a:rPr lang="en-US" altLang="zh-CN">
                <a:ea typeface="宋体" panose="02010600030101010101" pitchFamily="2" charset="-122"/>
              </a:rPr>
              <a:t>A </a:t>
            </a:r>
            <a:r>
              <a:rPr lang="zh-CN" altLang="en-US">
                <a:ea typeface="宋体" panose="02010600030101010101" pitchFamily="2" charset="-122"/>
              </a:rPr>
              <a:t>开始遍历</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panose="02010600030101010101" pitchFamily="2" charset="-122"/>
            </a:endParaRPr>
          </a:p>
          <a:p>
            <a:pPr marL="342900" indent="-342900">
              <a:buAutoNum type="arabicParenR" startAt="2"/>
            </a:pPr>
            <a:r>
              <a:rPr lang="zh-CN" altLang="en-US">
                <a:ea typeface="宋体" panose="02010600030101010101" pitchFamily="2" charset="-122"/>
              </a:rPr>
              <a:t>思路分析</a:t>
            </a: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endParaRPr lang="en-US" altLang="zh-CN">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r>
              <a:rPr lang="zh-CN" altLang="en-US">
                <a:ea typeface="宋体" panose="02010600030101010101" pitchFamily="2" charset="-122"/>
              </a:rPr>
              <a:t>代码实现</a:t>
            </a:r>
            <a:endParaRPr lang="en-US" altLang="zh-CN">
              <a:ea typeface="宋体" panose="02010600030101010101" pitchFamily="2"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0   1   1   0    0</a:t>
            </a:r>
            <a:endParaRPr lang="en-US" altLang="zh-CN" sz="1100" baseline="0"/>
          </a:p>
          <a:p>
            <a:r>
              <a:rPr lang="en-US" altLang="zh-CN" sz="1100" baseline="0"/>
              <a:t>B   1   0   1    1   1</a:t>
            </a:r>
            <a:endParaRPr lang="en-US" altLang="zh-CN" sz="1100" baseline="0"/>
          </a:p>
          <a:p>
            <a:r>
              <a:rPr lang="en-US" altLang="zh-CN" sz="1100" baseline="0"/>
              <a:t>C   1   1   0    0   0</a:t>
            </a:r>
            <a:endParaRPr lang="en-US" altLang="zh-CN" sz="1100" baseline="0"/>
          </a:p>
          <a:p>
            <a:r>
              <a:rPr lang="en-US" altLang="zh-CN" sz="1100" baseline="0"/>
              <a:t>D   0   1   0   0   0 </a:t>
            </a:r>
            <a:endParaRPr lang="en-US" altLang="zh-CN" sz="1100" baseline="0"/>
          </a:p>
          <a:p>
            <a:r>
              <a:rPr lang="en-US" altLang="zh-CN" sz="1100" baseline="0"/>
              <a:t>E    0   1   0   0   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广度优先遍历基本思想</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z="1600">
                <a:ea typeface="宋体" panose="02010600030101010101" pitchFamily="2" charset="-122"/>
              </a:rPr>
              <a:t>图的广度优先搜索</a:t>
            </a:r>
            <a:r>
              <a:rPr lang="en-US" altLang="zh-CN" sz="1600">
                <a:ea typeface="宋体" panose="02010600030101010101" pitchFamily="2" charset="-122"/>
              </a:rPr>
              <a:t>(Broad First Search)</a:t>
            </a:r>
            <a:r>
              <a:rPr lang="zh-CN" altLang="en-US" sz="1600">
                <a:ea typeface="宋体" panose="02010600030101010101" pitchFamily="2" charset="-122"/>
              </a:rPr>
              <a:t> 。</a:t>
            </a:r>
            <a:endParaRPr lang="en-US" altLang="zh-CN" sz="1600"/>
          </a:p>
          <a:p>
            <a:r>
              <a:rPr lang="zh-CN" altLang="en-US" sz="1600"/>
              <a:t>类似于一个分层搜索的过程，广度优先遍历需要使用一个队列以保持访问过的结点的顺序，以便按这个顺序来访问这些结点的邻接结点</a:t>
            </a:r>
            <a:endParaRPr lang="en-US" altLang="zh-CN" sz="1600"/>
          </a:p>
          <a:p>
            <a:endParaRPr lang="en-US" altLang="zh-CN"/>
          </a:p>
          <a:p>
            <a:r>
              <a:rPr lang="zh-CN" altLang="en-US" b="1">
                <a:solidFill>
                  <a:srgbClr val="0070C0"/>
                </a:solidFill>
                <a:ea typeface="宋体" panose="02010600030101010101" pitchFamily="2" charset="-122"/>
              </a:rPr>
              <a:t>广度优先遍历算法步骤</a:t>
            </a:r>
            <a:endParaRPr lang="en-US" altLang="zh-CN">
              <a:ea typeface="宋体" panose="02010600030101010101" pitchFamily="2" charset="-122"/>
            </a:endParaRPr>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结点</a:t>
            </a:r>
            <a:r>
              <a:rPr lang="en-US" altLang="zh-CN" sz="1600"/>
              <a:t>v</a:t>
            </a:r>
            <a:r>
              <a:rPr lang="zh-CN" altLang="en-US" sz="1600"/>
              <a:t>入队列</a:t>
            </a:r>
            <a:endParaRPr lang="en-US" altLang="zh-CN" sz="1600"/>
          </a:p>
          <a:p>
            <a:pPr marL="342900" indent="-342900">
              <a:buAutoNum type="arabicParenR"/>
            </a:pPr>
            <a:r>
              <a:rPr lang="zh-CN" altLang="en-US" sz="1600"/>
              <a:t>当队列非空时，继续执行，否则算法结束。</a:t>
            </a:r>
            <a:endParaRPr lang="en-US" altLang="zh-CN" sz="1600"/>
          </a:p>
          <a:p>
            <a:pPr marL="342900" indent="-342900">
              <a:buAutoNum type="arabicParenR"/>
            </a:pPr>
            <a:r>
              <a:rPr lang="zh-CN" altLang="en-US" sz="1600"/>
              <a:t>出队列，取得队头结点</a:t>
            </a:r>
            <a:r>
              <a:rPr lang="en-US" altLang="zh-CN" sz="1600"/>
              <a:t>u</a:t>
            </a:r>
            <a:r>
              <a:rPr lang="zh-CN" altLang="en-US" sz="1600"/>
              <a:t>。</a:t>
            </a:r>
            <a:endParaRPr lang="en-US" altLang="zh-CN" sz="1600"/>
          </a:p>
          <a:p>
            <a:pPr marL="342900" indent="-342900">
              <a:buAutoNum type="arabicParenR"/>
            </a:pPr>
            <a:r>
              <a:rPr lang="zh-CN" altLang="en-US" sz="1600"/>
              <a:t>查找结点</a:t>
            </a:r>
            <a:r>
              <a:rPr lang="en-US" altLang="zh-CN" sz="1600"/>
              <a:t>u</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endParaRPr lang="zh-CN" altLang="en-US" sz="1600"/>
          </a:p>
          <a:p>
            <a:r>
              <a:rPr lang="en-US" altLang="zh-CN" sz="1600"/>
              <a:t>6.1 </a:t>
            </a:r>
            <a:r>
              <a:rPr lang="zh-CN" altLang="en-US" sz="1600"/>
              <a:t>若结点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a:p>
          <a:p>
            <a:r>
              <a:rPr lang="en-US" altLang="zh-CN" sz="1600"/>
              <a:t>6.2 </a:t>
            </a:r>
            <a:r>
              <a:rPr lang="zh-CN" altLang="en-US" sz="1600"/>
              <a:t>结点</a:t>
            </a:r>
            <a:r>
              <a:rPr lang="en-US" altLang="zh-CN" sz="1600"/>
              <a:t>w</a:t>
            </a:r>
            <a:r>
              <a:rPr lang="zh-CN" altLang="en-US" sz="1600"/>
              <a:t>入队列 </a:t>
            </a:r>
            <a:endParaRPr lang="en-US" altLang="zh-CN" sz="1600"/>
          </a:p>
          <a:p>
            <a:r>
              <a:rPr lang="en-US" altLang="zh-CN" sz="1600"/>
              <a:t>6.3 </a:t>
            </a:r>
            <a:r>
              <a:rPr lang="zh-CN" altLang="en-US" sz="1600"/>
              <a:t>查找结点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a:t>。</a:t>
            </a:r>
            <a:endParaRPr lang="zh-CN" altLang="en-US"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应用实例</a:t>
            </a:r>
            <a:endParaRPr lang="en-US" altLang="zh-CN"/>
          </a:p>
          <a:p>
            <a:pPr marL="342900" indent="-342900">
              <a:buAutoNum type="arabicParenR"/>
            </a:pPr>
            <a:r>
              <a:rPr lang="zh-CN" altLang="en-US"/>
              <a:t>使用稀疏数组，来保留类似前面的二维数组</a:t>
            </a:r>
            <a:r>
              <a:rPr lang="en-US" altLang="zh-CN"/>
              <a:t>(</a:t>
            </a:r>
            <a:r>
              <a:rPr lang="zh-CN" altLang="en-US"/>
              <a:t>棋盘、地图等等</a:t>
            </a:r>
            <a:r>
              <a:rPr lang="en-US" altLang="zh-CN"/>
              <a:t>)</a:t>
            </a:r>
            <a:endParaRPr lang="en-US" altLang="zh-CN"/>
          </a:p>
          <a:p>
            <a:pPr marL="342900" indent="-342900">
              <a:buAutoNum type="arabicParenR"/>
            </a:pPr>
            <a:r>
              <a:rPr lang="zh-CN" altLang="en-US"/>
              <a:t>把稀疏数组存盘，并且可以从新恢复原来的二维数组数</a:t>
            </a:r>
            <a:endParaRPr lang="en-US" altLang="zh-CN"/>
          </a:p>
          <a:p>
            <a:pPr marL="342900" indent="-342900">
              <a:buAutoNum type="arabicParenR"/>
            </a:pPr>
            <a:r>
              <a:rPr lang="zh-CN" altLang="en-US"/>
              <a:t>整体思路分析</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代码实现</a:t>
            </a:r>
            <a:endParaRPr lang="en-US" altLang="zh-C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4" name="包装程序外壳对象" showAsIcon="1" r:id="rId2" imgW="609600" imgH="523875" progId="Package">
                  <p:embed/>
                </p:oleObj>
              </mc:Choice>
              <mc:Fallback>
                <p:oleObj name="包装程序外壳对象" showAsIcon="1" r:id="rId2" imgW="609600" imgH="523875" progId="Package">
                  <p:embed/>
                  <p:pic>
                    <p:nvPicPr>
                      <p:cNvPr id="0" name="图片 38083"/>
                      <p:cNvPicPr/>
                      <p:nvPr/>
                    </p:nvPicPr>
                    <p:blipFill>
                      <a:blip r:embed="rId3"/>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广度优先举例说明</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0   1   1   0    0</a:t>
            </a:r>
            <a:endParaRPr lang="en-US" altLang="zh-CN" sz="1100" baseline="0"/>
          </a:p>
          <a:p>
            <a:r>
              <a:rPr lang="en-US" altLang="zh-CN" sz="1100" baseline="0"/>
              <a:t>B   1   0   1    1   1</a:t>
            </a:r>
            <a:endParaRPr lang="en-US" altLang="zh-CN" sz="1100" baseline="0"/>
          </a:p>
          <a:p>
            <a:r>
              <a:rPr lang="en-US" altLang="zh-CN" sz="1100" baseline="0"/>
              <a:t>C   1   1   0    0   0</a:t>
            </a:r>
            <a:endParaRPr lang="en-US" altLang="zh-CN" sz="1100" baseline="0"/>
          </a:p>
          <a:p>
            <a:r>
              <a:rPr lang="en-US" altLang="zh-CN" sz="1100" baseline="0"/>
              <a:t>D   0   1   0   0   0 </a:t>
            </a:r>
            <a:endParaRPr lang="en-US" altLang="zh-CN" sz="1100" baseline="0"/>
          </a:p>
          <a:p>
            <a:r>
              <a:rPr lang="en-US" altLang="zh-CN" sz="1100" baseline="0"/>
              <a:t>E    0   1   0   0   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广度优先代码实现</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0   1   1   0    0</a:t>
            </a:r>
            <a:endParaRPr lang="en-US" altLang="zh-CN" sz="1100" baseline="0"/>
          </a:p>
          <a:p>
            <a:r>
              <a:rPr lang="en-US" altLang="zh-CN" sz="1100" baseline="0"/>
              <a:t>B   1   0   1    1   1</a:t>
            </a:r>
            <a:endParaRPr lang="en-US" altLang="zh-CN" sz="1100" baseline="0"/>
          </a:p>
          <a:p>
            <a:r>
              <a:rPr lang="en-US" altLang="zh-CN" sz="1100" baseline="0"/>
              <a:t>C   1   1   0    0   0</a:t>
            </a:r>
            <a:endParaRPr lang="en-US" altLang="zh-CN" sz="1100" baseline="0"/>
          </a:p>
          <a:p>
            <a:r>
              <a:rPr lang="en-US" altLang="zh-CN" sz="1100" baseline="0"/>
              <a:t>D   0   1   0   0   0 </a:t>
            </a:r>
            <a:endParaRPr lang="en-US" altLang="zh-CN" sz="1100" baseline="0"/>
          </a:p>
          <a:p>
            <a:r>
              <a:rPr lang="en-US" altLang="zh-CN" sz="1100" baseline="0"/>
              <a:t>E    0   1   0   0   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图的深度优先</a:t>
            </a:r>
            <a:r>
              <a:rPr lang="en-US" altLang="zh-CN" sz="2200" b="1"/>
              <a:t>VS </a:t>
            </a:r>
            <a:r>
              <a:rPr lang="zh-CN" altLang="en-US" sz="2200" b="1"/>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应用实例</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pPr marL="342900" indent="-342900">
              <a:buAutoNum type="arabicParenR"/>
            </a:pPr>
            <a:r>
              <a:rPr lang="zh-CN" altLang="en-US" sz="1600"/>
              <a:t>深度优先遍历顺序为 </a:t>
            </a:r>
            <a:r>
              <a:rPr lang="en-US" altLang="zh-CN" sz="1600"/>
              <a:t>1-&gt;2-&gt;4-&gt;8-&gt;5-&gt;3-&gt;6-&gt;7</a:t>
            </a:r>
            <a:endParaRPr lang="en-US" altLang="zh-CN" sz="1600"/>
          </a:p>
          <a:p>
            <a:pPr marL="342900" indent="-342900">
              <a:buAutoNum type="arabicParenR"/>
            </a:pPr>
            <a:r>
              <a:rPr lang="zh-CN" altLang="en-US" sz="1600"/>
              <a:t>广度优先算法的遍历顺序为：</a:t>
            </a:r>
            <a:r>
              <a:rPr lang="en-US" altLang="zh-CN" sz="1600"/>
              <a:t>1-&gt;2-&gt;3-&gt;4-&gt;5-&gt;6-&gt;7-&gt;8</a:t>
            </a:r>
            <a:r>
              <a:rPr lang="zh-CN" altLang="en-US" sz="1600"/>
              <a:t> </a:t>
            </a:r>
            <a:endParaRPr lang="en-US" altLang="zh-CN" sz="1600"/>
          </a:p>
          <a:p>
            <a:endParaRPr lang="zh-CN" altLang="en-US" sz="1600"/>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a:t>graph.insertEdge(0, 1, 1);</a:t>
            </a:r>
            <a:endParaRPr lang="en-US" altLang="zh-CN" sz="1400"/>
          </a:p>
          <a:p>
            <a:r>
              <a:rPr lang="en-US" altLang="zh-CN" sz="1400"/>
              <a:t>graph.insertEdge(0, 2, 1);</a:t>
            </a:r>
            <a:endParaRPr lang="en-US" altLang="zh-CN" sz="1400"/>
          </a:p>
          <a:p>
            <a:r>
              <a:rPr lang="en-US" altLang="zh-CN" sz="1400"/>
              <a:t>graph.insertEdge(1, 3, 1);</a:t>
            </a:r>
            <a:endParaRPr lang="en-US" altLang="zh-CN" sz="1400"/>
          </a:p>
          <a:p>
            <a:r>
              <a:rPr lang="en-US" altLang="zh-CN" sz="1400"/>
              <a:t>graph.insertEdge(1, 4, 1);</a:t>
            </a:r>
            <a:endParaRPr lang="en-US" altLang="zh-CN" sz="1400"/>
          </a:p>
          <a:p>
            <a:r>
              <a:rPr lang="en-US" altLang="zh-CN" sz="1400"/>
              <a:t>graph.insertEdge(3, 7, 1);</a:t>
            </a:r>
            <a:endParaRPr lang="en-US" altLang="zh-CN" sz="1400"/>
          </a:p>
          <a:p>
            <a:r>
              <a:rPr lang="en-US" altLang="zh-CN" sz="1400"/>
              <a:t>graph.insertEdge(4, 7, 1);</a:t>
            </a:r>
            <a:endParaRPr lang="en-US" altLang="zh-CN" sz="1400"/>
          </a:p>
          <a:p>
            <a:r>
              <a:rPr lang="en-US" altLang="zh-CN" sz="1400"/>
              <a:t>graph.insertEdge(2, 5, 1);</a:t>
            </a:r>
            <a:endParaRPr lang="en-US" altLang="zh-CN" sz="1400"/>
          </a:p>
          <a:p>
            <a:r>
              <a:rPr lang="en-US" altLang="zh-CN" sz="1400"/>
              <a:t>graph.insertEdge(2, 6, 1);</a:t>
            </a:r>
            <a:endParaRPr lang="en-US" altLang="zh-CN" sz="1400"/>
          </a:p>
          <a:p>
            <a:r>
              <a:rPr lang="en-US" altLang="zh-CN" sz="1400"/>
              <a:t>graph.insertEdge(5, 6, 1);</a:t>
            </a:r>
            <a:endParaRPr lang="en-US" altLang="zh-CN" sz="14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程序员常用</a:t>
            </a:r>
            <a:r>
              <a:rPr lang="en-US" altLang="zh-CN" sz="2400" b="1">
                <a:solidFill>
                  <a:schemeClr val="bg1">
                    <a:lumMod val="65000"/>
                  </a:schemeClr>
                </a:solidFill>
              </a:rPr>
              <a:t>10</a:t>
            </a:r>
            <a:r>
              <a:rPr lang="zh-CN" altLang="en-US" sz="2400" b="1">
                <a:solidFill>
                  <a:schemeClr val="bg1">
                    <a:lumMod val="65000"/>
                  </a:schemeClr>
                </a:solidFill>
              </a:rPr>
              <a:t>种算法</a:t>
            </a:r>
            <a:endParaRPr lang="en-US" altLang="zh-CN" sz="2400" b="1">
              <a:solidFill>
                <a:schemeClr val="bg1">
                  <a:lumMod val="65000"/>
                </a:schemeClr>
              </a:solidFill>
            </a:endParaRPr>
          </a:p>
          <a:p>
            <a:endParaRPr lang="zh-CN"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二分查找算法</a:t>
            </a:r>
            <a:r>
              <a:rPr lang="en-US" altLang="zh-CN" sz="2200" b="1"/>
              <a:t>(</a:t>
            </a:r>
            <a:r>
              <a:rPr lang="zh-CN" altLang="en-US" sz="2200" b="1"/>
              <a:t>非递归</a:t>
            </a:r>
            <a:r>
              <a:rPr lang="en-US" altLang="zh-CN" sz="2200" b="1"/>
              <a:t>)</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二分查找算法</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非递归</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前面我们讲过了二分查找算法，是使用递归的方式，下面我们讲解二分查找算法的非递归方式</a:t>
            </a:r>
            <a:endParaRPr lang="en-US" altLang="zh-CN">
              <a:ea typeface="宋体" panose="02010600030101010101" pitchFamily="2" charset="-122"/>
            </a:endParaRPr>
          </a:p>
          <a:p>
            <a:pPr marL="342900" indent="-342900">
              <a:buAutoNum type="arabicParenR"/>
            </a:pPr>
            <a:r>
              <a:rPr lang="zh-CN" altLang="en-US"/>
              <a:t>二分查找法只适用于从有序的数列中进行查找</a:t>
            </a:r>
            <a:r>
              <a:rPr lang="en-US" altLang="zh-CN"/>
              <a:t>(</a:t>
            </a:r>
            <a:r>
              <a:rPr lang="zh-CN" altLang="en-US"/>
              <a:t>比如数字和字母等</a:t>
            </a:r>
            <a:r>
              <a:rPr lang="en-US" altLang="zh-CN"/>
              <a:t>)</a:t>
            </a:r>
            <a:r>
              <a:rPr lang="zh-CN" altLang="en-US"/>
              <a:t>，将数列排序后再进行查找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二分查找算法</a:t>
            </a:r>
            <a:r>
              <a:rPr lang="en-US" altLang="zh-CN" sz="2200" b="1"/>
              <a:t>(</a:t>
            </a:r>
            <a:r>
              <a:rPr lang="zh-CN" altLang="en-US" sz="2200" b="1"/>
              <a:t>非递归</a:t>
            </a:r>
            <a:r>
              <a:rPr lang="en-US" altLang="zh-CN" sz="2200" b="1"/>
              <a:t>)</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二分查找算法</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非递归</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代码实现</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数组 </a:t>
            </a:r>
            <a:r>
              <a:rPr lang="en-US" altLang="zh-CN">
                <a:ea typeface="宋体" panose="02010600030101010101" pitchFamily="2" charset="-122"/>
              </a:rPr>
              <a:t>{1,3, 8, 10, 11, 67, 100}, </a:t>
            </a:r>
            <a:r>
              <a:rPr lang="zh-CN" altLang="en-US">
                <a:ea typeface="宋体" panose="02010600030101010101" pitchFamily="2" charset="-122"/>
              </a:rPr>
              <a:t>编程实现二分查找， 要求使用非递归的方式完成</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b="1">
                <a:ea typeface="宋体" panose="02010600030101010101" pitchFamily="2" charset="-122"/>
              </a:rPr>
              <a:t>思路分析</a:t>
            </a:r>
            <a:r>
              <a:rPr lang="zh-CN" altLang="en-US">
                <a:ea typeface="宋体" panose="02010600030101010101" pitchFamily="2" charset="-122"/>
              </a:rPr>
              <a:t>：</a:t>
            </a:r>
            <a:endParaRPr lang="en-US" altLang="zh-CN">
              <a:ea typeface="宋体" panose="02010600030101010101" pitchFamily="2" charset="-122"/>
            </a:endParaRPr>
          </a:p>
          <a:p>
            <a:r>
              <a:rPr lang="zh-CN" altLang="en-US" b="1">
                <a:ea typeface="宋体" panose="02010600030101010101" pitchFamily="2" charset="-122"/>
              </a:rPr>
              <a:t>代码实现</a:t>
            </a:r>
            <a:r>
              <a:rPr lang="zh-CN" altLang="en-US">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endParaRPr lang="en-US" altLang="zh-CN" sz="100" b="1"/>
          </a:p>
          <a:p>
            <a:endParaRPr lang="zh-CN" altLang="en-US" sz="100"/>
          </a:p>
          <a:p>
            <a:r>
              <a:rPr lang="en-US" altLang="zh-CN" sz="100" b="1"/>
              <a:t>public class BinarySearch {</a:t>
            </a:r>
            <a:endParaRPr lang="en-US" altLang="zh-CN" sz="100" b="1"/>
          </a:p>
          <a:p>
            <a:endParaRPr lang="zh-CN" altLang="en-US" sz="100"/>
          </a:p>
          <a:p>
            <a:r>
              <a:rPr lang="en-US" altLang="zh-CN" sz="100" b="1"/>
              <a:t>public static void main(String[] args) {</a:t>
            </a:r>
            <a:endParaRPr lang="en-US" altLang="zh-CN" sz="100" b="1"/>
          </a:p>
          <a:p>
            <a:r>
              <a:rPr lang="en-US" altLang="zh-CN" sz="100" b="1"/>
              <a:t>int[] array = {1,3, 8, 10, 11, 67, 100};</a:t>
            </a:r>
            <a:endParaRPr lang="en-US" altLang="zh-CN" sz="100" b="1"/>
          </a:p>
          <a:p>
            <a:r>
              <a:rPr lang="en-US" altLang="zh-CN" sz="100" b="1"/>
              <a:t>int index = </a:t>
            </a:r>
            <a:r>
              <a:rPr lang="en-US" altLang="zh-CN" sz="100" b="1" i="1"/>
              <a:t>binarySearch(array, 1200);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如果找到返回对应下标，否则返回</a:t>
            </a:r>
            <a:r>
              <a:rPr lang="en-US" altLang="zh-CN" sz="100"/>
              <a:t>-1</a:t>
            </a:r>
            <a:endParaRPr lang="en-US" altLang="zh-CN" sz="100"/>
          </a:p>
          <a:p>
            <a:r>
              <a:rPr lang="zh-CN" altLang="en-US" sz="100"/>
              <a:t> * 这个案例是针对升序排序的数组</a:t>
            </a:r>
            <a:endParaRPr lang="zh-CN" altLang="en-US" sz="100"/>
          </a:p>
          <a:p>
            <a:r>
              <a:rPr lang="en-US" altLang="zh-CN" sz="100"/>
              <a:t> * </a:t>
            </a:r>
            <a:r>
              <a:rPr lang="en-US" altLang="zh-CN" sz="100" b="1"/>
              <a:t>@param array</a:t>
            </a:r>
            <a:endParaRPr lang="en-US" altLang="zh-CN" sz="100" b="1"/>
          </a:p>
          <a:p>
            <a:r>
              <a:rPr lang="en-US" altLang="zh-CN" sz="100"/>
              <a:t> * </a:t>
            </a:r>
            <a:r>
              <a:rPr lang="en-US" altLang="zh-CN" sz="100" b="1"/>
              <a:t>@param target</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b="1"/>
              <a:t>public static int binarySearch(int[] array, int target){</a:t>
            </a:r>
            <a:endParaRPr lang="en-US" altLang="zh-CN" sz="100" b="1"/>
          </a:p>
          <a:p>
            <a:r>
              <a:rPr lang="en-US" altLang="zh-CN" sz="100"/>
              <a:t>    </a:t>
            </a:r>
            <a:r>
              <a:rPr lang="en-US" altLang="zh-CN" sz="100" b="1"/>
              <a:t>int low =0;</a:t>
            </a:r>
            <a:endParaRPr lang="en-US" altLang="zh-CN" sz="100" b="1"/>
          </a:p>
          <a:p>
            <a:r>
              <a:rPr lang="en-US" altLang="zh-CN" sz="100"/>
              <a:t>    </a:t>
            </a:r>
            <a:r>
              <a:rPr lang="en-US" altLang="zh-CN" sz="100" b="1"/>
              <a:t>int hight=array.length-1;</a:t>
            </a:r>
            <a:endParaRPr lang="en-US" altLang="zh-CN" sz="100" b="1"/>
          </a:p>
          <a:p>
            <a:r>
              <a:rPr lang="en-US" altLang="zh-CN" sz="100"/>
              <a:t>    </a:t>
            </a:r>
            <a:r>
              <a:rPr lang="en-US" altLang="zh-CN" sz="100" b="1"/>
              <a:t>while(low&lt;=hight){                 //</a:t>
            </a:r>
            <a:r>
              <a:rPr lang="zh-CN" altLang="en-US" sz="100" b="1"/>
              <a:t>遍历还没结束</a:t>
            </a:r>
            <a:endParaRPr lang="zh-CN" altLang="en-US" sz="100" b="1"/>
          </a:p>
          <a:p>
            <a:r>
              <a:rPr lang="en-US" altLang="zh-CN" sz="100"/>
              <a:t>        </a:t>
            </a:r>
            <a:r>
              <a:rPr lang="en-US" altLang="zh-CN" sz="100" b="1"/>
              <a:t>int mid = (low+hight)/2;       //</a:t>
            </a:r>
            <a:r>
              <a:rPr lang="zh-CN" altLang="en-US" sz="100" b="1"/>
              <a:t>取中间值</a:t>
            </a:r>
            <a:r>
              <a:rPr lang="en-US" altLang="zh-CN" sz="100" b="1"/>
              <a:t>mid</a:t>
            </a:r>
            <a:r>
              <a:rPr lang="zh-CN" altLang="en-US" sz="100" b="1"/>
              <a:t>点位置</a:t>
            </a:r>
            <a:endParaRPr lang="zh-CN" altLang="en-US" sz="100" b="1"/>
          </a:p>
          <a:p>
            <a:r>
              <a:rPr lang="en-US" altLang="zh-CN" sz="100"/>
              <a:t>        </a:t>
            </a:r>
            <a:r>
              <a:rPr lang="en-US" altLang="zh-CN" sz="100" b="1"/>
              <a:t>if(array[mid]==target){        //</a:t>
            </a:r>
            <a:r>
              <a:rPr lang="zh-CN" altLang="en-US" sz="100" b="1"/>
              <a:t>寻找到目标数</a:t>
            </a:r>
            <a:endParaRPr lang="zh-CN" altLang="en-US" sz="100" b="1"/>
          </a:p>
          <a:p>
            <a:r>
              <a:rPr lang="en-US" altLang="zh-CN" sz="100"/>
              <a:t>            </a:t>
            </a:r>
            <a:r>
              <a:rPr lang="en-US" altLang="zh-CN" sz="100" b="1"/>
              <a:t>return mid;</a:t>
            </a:r>
            <a:endParaRPr lang="en-US" altLang="zh-CN" sz="100" b="1"/>
          </a:p>
          <a:p>
            <a:r>
              <a:rPr lang="zh-CN" altLang="en-US" sz="100"/>
              <a:t>        </a:t>
            </a:r>
            <a:r>
              <a:rPr lang="en-US" altLang="zh-CN" sz="100"/>
              <a:t>}</a:t>
            </a:r>
            <a:endParaRPr lang="en-US" altLang="zh-CN" sz="100"/>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endParaRPr lang="zh-CN" altLang="en-US" sz="100" b="1" u="sng"/>
          </a:p>
          <a:p>
            <a:r>
              <a:rPr lang="en-US" altLang="zh-CN" sz="100"/>
              <a:t>           hight = mid-1;</a:t>
            </a:r>
            <a:endParaRPr lang="en-US" altLang="zh-CN" sz="100"/>
          </a:p>
          <a:p>
            <a:r>
              <a:rPr lang="zh-CN" altLang="en-US" sz="100"/>
              <a:t>        </a:t>
            </a:r>
            <a:r>
              <a:rPr lang="en-US" altLang="zh-CN" sz="100"/>
              <a:t>}</a:t>
            </a:r>
            <a:endParaRPr lang="en-US" altLang="zh-CN" sz="100"/>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endParaRPr lang="zh-CN" altLang="en-US" sz="100" b="1"/>
          </a:p>
          <a:p>
            <a:r>
              <a:rPr lang="en-US" altLang="zh-CN" sz="100"/>
              <a:t>            low = mid+1;</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en-US" altLang="zh-CN" sz="100"/>
              <a:t>}</a:t>
            </a:r>
            <a:endParaRPr lang="en-US" altLang="zh-CN" sz="100"/>
          </a:p>
          <a:p>
            <a:endParaRPr lang="zh-CN" altLang="en-US" sz="100"/>
          </a:p>
          <a:p>
            <a:r>
              <a:rPr lang="en-US" altLang="zh-CN" sz="100"/>
              <a:t>}</a:t>
            </a:r>
            <a:endParaRPr lang="en-US" altLang="zh-CN" sz="100"/>
          </a:p>
          <a:p>
            <a:endParaRPr lang="zh-CN" altLang="en-US" sz="100"/>
          </a:p>
        </p:txBody>
      </p:sp>
      <p:graphicFrame>
        <p:nvGraphicFramePr>
          <p:cNvPr id="4" name="对象 3"/>
          <p:cNvGraphicFramePr>
            <a:graphicFrameLocks noChangeAspect="1"/>
          </p:cNvGraphicFramePr>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6" name="包装程序外壳对象" showAsIcon="1" r:id="rId1" imgW="1133475" imgH="523875" progId="Package">
                  <p:embed/>
                </p:oleObj>
              </mc:Choice>
              <mc:Fallback>
                <p:oleObj name="包装程序外壳对象" showAsIcon="1" r:id="rId1" imgW="1133475" imgH="523875" progId="Package">
                  <p:embed/>
                  <p:pic>
                    <p:nvPicPr>
                      <p:cNvPr id="0" name="图片 123995"/>
                      <p:cNvPicPr/>
                      <p:nvPr/>
                    </p:nvPicPr>
                    <p:blipFill>
                      <a:blip r:embed="rId2"/>
                      <a:stretch>
                        <a:fillRect/>
                      </a:stretch>
                    </p:blipFill>
                    <p:spPr>
                      <a:xfrm>
                        <a:off x="2178149" y="4844186"/>
                        <a:ext cx="913853" cy="426021"/>
                      </a:xfrm>
                      <a:prstGeom prst="rect">
                        <a:avLst/>
                      </a:prstGeom>
                    </p:spPr>
                  </p:pic>
                </p:oleObj>
              </mc:Fallback>
            </mc:AlternateContent>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分治算法介绍</a:t>
            </a:r>
            <a:endParaRPr lang="en-US" altLang="zh-CN">
              <a:ea typeface="宋体" panose="02010600030101010101" pitchFamily="2" charset="-122"/>
            </a:endParaRPr>
          </a:p>
          <a:p>
            <a:pPr marL="342900" indent="-342900">
              <a:buAutoNum type="arabicParenR"/>
            </a:pPr>
            <a:r>
              <a:rPr lang="zh-CN" altLang="en-US" sz="1600"/>
              <a:t>分治法是一种很重要的算法。字面上的解释是“分而治之”，就是把一个复杂的问题分成两个或更多的相同或相似的子问题，再把子问题分成更小的子问题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1"/>
              </a:rPr>
              <a:t>快速排序</a:t>
            </a:r>
            <a:r>
              <a:rPr lang="zh-CN" altLang="en-US" sz="1600"/>
              <a:t>，</a:t>
            </a:r>
            <a:r>
              <a:rPr lang="zh-CN" altLang="en-US" sz="1600" u="sng">
                <a:hlinkClick r:id="rId2"/>
              </a:rPr>
              <a:t>归并排序</a:t>
            </a:r>
            <a:r>
              <a:rPr lang="en-US" altLang="zh-CN" sz="1600"/>
              <a:t>)</a:t>
            </a:r>
            <a:r>
              <a:rPr lang="zh-CN" altLang="en-US" sz="1600"/>
              <a:t>，傅立叶变换</a:t>
            </a:r>
            <a:r>
              <a:rPr lang="en-US" altLang="zh-CN" sz="1600"/>
              <a:t>(</a:t>
            </a:r>
            <a:r>
              <a:rPr lang="zh-CN" altLang="en-US" sz="1600"/>
              <a:t>快速傅立叶变换</a:t>
            </a:r>
            <a:r>
              <a:rPr lang="en-US" altLang="zh-CN" sz="1600"/>
              <a:t>)……</a:t>
            </a:r>
            <a:endParaRPr lang="en-US" altLang="zh-CN" sz="1600"/>
          </a:p>
          <a:p>
            <a:pPr marL="342900" indent="-342900">
              <a:buFontTx/>
              <a:buAutoNum type="arabicParenR"/>
            </a:pPr>
            <a:r>
              <a:rPr lang="zh-CN" altLang="en-US" sz="1600"/>
              <a:t>分治算法可以</a:t>
            </a:r>
            <a:r>
              <a:rPr lang="zh-CN" altLang="en-US" sz="1600" b="1"/>
              <a:t>求解的一些经典问题</a:t>
            </a:r>
            <a:endParaRPr lang="en-US" altLang="zh-CN" sz="1600"/>
          </a:p>
          <a:p>
            <a:pPr marL="285750" indent="-285750">
              <a:buFont typeface="Arial" panose="020B0604020202020204" pitchFamily="34" charset="0"/>
              <a:buChar char="•"/>
            </a:pPr>
            <a:r>
              <a:rPr lang="zh-CN" altLang="en-US" sz="1600"/>
              <a:t>二分搜索</a:t>
            </a:r>
            <a:endParaRPr lang="zh-CN" altLang="en-US" sz="1600"/>
          </a:p>
          <a:p>
            <a:pPr marL="285750" indent="-285750">
              <a:buFont typeface="Arial" panose="020B0604020202020204" pitchFamily="34" charset="0"/>
              <a:buChar char="•"/>
            </a:pPr>
            <a:r>
              <a:rPr lang="zh-CN" altLang="en-US" sz="1600"/>
              <a:t>大整数乘法</a:t>
            </a:r>
            <a:endParaRPr lang="zh-CN" altLang="en-US" sz="1600"/>
          </a:p>
          <a:p>
            <a:pPr marL="285750" indent="-285750">
              <a:buFont typeface="Arial" panose="020B0604020202020204" pitchFamily="34" charset="0"/>
              <a:buChar char="•"/>
            </a:pPr>
            <a:r>
              <a:rPr lang="zh-CN" altLang="en-US" sz="1600"/>
              <a:t>棋盘覆盖</a:t>
            </a:r>
            <a:endParaRPr lang="zh-CN" altLang="en-US" sz="1600"/>
          </a:p>
          <a:p>
            <a:pPr marL="285750" indent="-285750">
              <a:buFont typeface="Arial" panose="020B0604020202020204" pitchFamily="34" charset="0"/>
              <a:buChar char="•"/>
            </a:pPr>
            <a:r>
              <a:rPr lang="zh-CN" altLang="en-US" sz="1600" u="sng">
                <a:hlinkClick r:id="rId2"/>
              </a:rPr>
              <a:t>合并排序</a:t>
            </a:r>
            <a:endParaRPr lang="zh-CN" altLang="en-US" sz="1600"/>
          </a:p>
          <a:p>
            <a:pPr marL="285750" indent="-285750">
              <a:buFont typeface="Arial" panose="020B0604020202020204" pitchFamily="34" charset="0"/>
              <a:buChar char="•"/>
            </a:pPr>
            <a:r>
              <a:rPr lang="zh-CN" altLang="en-US" sz="1600" u="sng">
                <a:hlinkClick r:id="rId1"/>
              </a:rPr>
              <a:t>快速排序</a:t>
            </a:r>
            <a:endParaRPr lang="zh-CN" altLang="en-US" sz="1600"/>
          </a:p>
          <a:p>
            <a:pPr marL="285750" indent="-285750">
              <a:buFont typeface="Arial" panose="020B0604020202020204" pitchFamily="34" charset="0"/>
              <a:buChar char="•"/>
            </a:pPr>
            <a:r>
              <a:rPr lang="zh-CN" altLang="en-US" sz="1600"/>
              <a:t>线性时间选择</a:t>
            </a:r>
            <a:endParaRPr lang="zh-CN" altLang="en-US" sz="1600"/>
          </a:p>
          <a:p>
            <a:pPr marL="285750" indent="-285750">
              <a:buFont typeface="Arial" panose="020B0604020202020204" pitchFamily="34" charset="0"/>
              <a:buChar char="•"/>
            </a:pPr>
            <a:r>
              <a:rPr lang="zh-CN" altLang="en-US" sz="1600"/>
              <a:t>最接近点对问题</a:t>
            </a:r>
            <a:endParaRPr lang="zh-CN" altLang="en-US" sz="1600"/>
          </a:p>
          <a:p>
            <a:pPr marL="285750" indent="-285750">
              <a:buFont typeface="Arial" panose="020B0604020202020204" pitchFamily="34" charset="0"/>
              <a:buChar char="•"/>
            </a:pPr>
            <a:r>
              <a:rPr lang="zh-CN" altLang="en-US" sz="1600"/>
              <a:t>循环赛日程表</a:t>
            </a:r>
            <a:endParaRPr lang="zh-CN" altLang="en-US" sz="1600"/>
          </a:p>
          <a:p>
            <a:pPr marL="285750" indent="-285750">
              <a:buFont typeface="Arial" panose="020B0604020202020204" pitchFamily="34" charset="0"/>
              <a:buChar char="•"/>
            </a:pPr>
            <a:r>
              <a:rPr lang="zh-CN" altLang="en-US" sz="1600" b="1"/>
              <a:t>汉诺塔</a:t>
            </a:r>
            <a:endParaRPr lang="zh-CN" altLang="en-US" sz="1600"/>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分治算法的基本步骤</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分治法在每一层递归上都有三个步骤：</a:t>
            </a:r>
            <a:endParaRPr lang="zh-CN" altLang="en-US"/>
          </a:p>
          <a:p>
            <a:pPr marL="342900" indent="-342900">
              <a:buAutoNum type="arabicParenR"/>
            </a:pPr>
            <a:r>
              <a:rPr lang="zh-CN" altLang="en-US"/>
              <a:t>分解：将原问题分解为若干个规模较小，相互独立，与原问题形式相同的子问题</a:t>
            </a:r>
            <a:endParaRPr lang="en-US" altLang="zh-CN"/>
          </a:p>
          <a:p>
            <a:pPr marL="342900" indent="-342900">
              <a:buAutoNum type="arabicParenR"/>
            </a:pPr>
            <a:r>
              <a:rPr lang="zh-CN" altLang="en-US"/>
              <a:t>解决：若子问题规模较小而容易被解决则直接解，否则递归地解各个子问题</a:t>
            </a:r>
            <a:endParaRPr lang="en-US" altLang="zh-CN"/>
          </a:p>
          <a:p>
            <a:pPr marL="342900" indent="-342900">
              <a:buAutoNum type="arabicParenR"/>
            </a:pPr>
            <a:r>
              <a:rPr lang="zh-CN" altLang="en-US"/>
              <a:t>合并：将各个子问题的解合并为原问题的解。</a:t>
            </a:r>
            <a:endParaRPr lang="zh-CN" altLang="en-US"/>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a:solidFill>
                  <a:srgbClr val="0070C0"/>
                </a:solidFill>
              </a:rPr>
              <a:t>分治</a:t>
            </a:r>
            <a:r>
              <a:rPr lang="en-US" altLang="zh-CN" sz="2000" b="1">
                <a:solidFill>
                  <a:srgbClr val="0070C0"/>
                </a:solidFill>
              </a:rPr>
              <a:t>(Divide-and-Conquer(P))</a:t>
            </a:r>
            <a:r>
              <a:rPr lang="zh-CN" altLang="en-US" sz="2000" b="1">
                <a:solidFill>
                  <a:srgbClr val="0070C0"/>
                </a:solidFill>
              </a:rPr>
              <a:t>算法设计模式如下</a:t>
            </a:r>
            <a:r>
              <a:rPr lang="zh-CN" altLang="en-US" sz="2000"/>
              <a:t>：</a:t>
            </a:r>
            <a:endParaRPr lang="en-US" altLang="zh-CN" sz="2000"/>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其中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endParaRPr lang="zh-CN" altLang="en-US"/>
          </a:p>
          <a:p>
            <a:endParaRPr lang="en-US" altLang="zh-CN">
              <a:ea typeface="宋体" panose="02010600030101010101" pitchFamily="2"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endParaRPr lang="en-US" altLang="zh-CN" sz="1600"/>
          </a:p>
          <a:p>
            <a:r>
              <a:rPr lang="en-US" altLang="zh-CN" sz="1600"/>
              <a:t>   then return(ADHOC(P))</a:t>
            </a:r>
            <a:endParaRPr lang="en-US" altLang="zh-CN" sz="1600"/>
          </a:p>
          <a:p>
            <a:r>
              <a:rPr lang="en-US" altLang="zh-CN" sz="1600"/>
              <a:t>//</a:t>
            </a:r>
            <a:r>
              <a:rPr lang="zh-CN" altLang="en-US" sz="1600"/>
              <a:t>将</a:t>
            </a:r>
            <a:r>
              <a:rPr lang="en-US" altLang="zh-CN" sz="1600"/>
              <a:t>P</a:t>
            </a:r>
            <a:r>
              <a:rPr lang="zh-CN" altLang="en-US" sz="1600"/>
              <a:t>分解为较小的子问题 </a:t>
            </a:r>
            <a:r>
              <a:rPr lang="en-US" altLang="zh-CN" sz="1600"/>
              <a:t>P1 ,P2 ,…,Pk</a:t>
            </a:r>
            <a:endParaRPr lang="en-US" altLang="zh-CN" sz="1600"/>
          </a:p>
          <a:p>
            <a:r>
              <a:rPr lang="en-US" altLang="zh-CN" sz="1600"/>
              <a:t>for i←1 to k</a:t>
            </a:r>
            <a:endParaRPr lang="en-US" altLang="zh-CN" sz="1600"/>
          </a:p>
          <a:p>
            <a:r>
              <a:rPr lang="en-US" altLang="zh-CN" sz="1600"/>
              <a:t>do yi ← Divide-and-Conquer(Pi)   </a:t>
            </a:r>
            <a:r>
              <a:rPr lang="zh-CN" altLang="en-US" sz="1600"/>
              <a:t>递归解决</a:t>
            </a:r>
            <a:r>
              <a:rPr lang="en-US" altLang="zh-CN" sz="1600"/>
              <a:t>Pi</a:t>
            </a:r>
            <a:endParaRPr lang="en-US" altLang="zh-CN" sz="1600"/>
          </a:p>
          <a:p>
            <a:r>
              <a:rPr lang="en-US" altLang="zh-CN" sz="1600"/>
              <a:t>T ← MERGE(y1,y2,…,yk)   </a:t>
            </a:r>
            <a:r>
              <a:rPr lang="zh-CN" altLang="en-US" sz="1600"/>
              <a:t>合并子问题</a:t>
            </a:r>
            <a:endParaRPr lang="en-US" altLang="zh-CN" sz="1600"/>
          </a:p>
          <a:p>
            <a:r>
              <a:rPr lang="en-US" altLang="zh-CN" sz="1600"/>
              <a:t>return(T)</a:t>
            </a:r>
            <a:endParaRPr lang="en-US" altLang="zh-CN" sz="16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ea typeface="宋体" panose="02010600030101010101" pitchFamily="2" charset="-122"/>
              </a:rPr>
              <a:t>汉诺塔的传说</a:t>
            </a:r>
            <a:endParaRPr lang="en-US" altLang="zh-CN">
              <a:solidFill>
                <a:prstClr val="black"/>
              </a:solidFill>
              <a:ea typeface="宋体" panose="02010600030101010101"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1"/>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anose="02010600030101010101" pitchFamily="2" charset="-122"/>
            </a:endParaRPr>
          </a:p>
          <a:p>
            <a:pPr lvl="0">
              <a:defRPr/>
            </a:pPr>
            <a:endParaRPr lang="en-US" altLang="zh-CN" sz="1700">
              <a:solidFill>
                <a:prstClr val="black"/>
              </a:solidFill>
              <a:ea typeface="宋体" panose="02010600030101010101"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panose="02010600030101010101" pitchFamily="2" charset="-122"/>
            </a:endParaRPr>
          </a:p>
        </p:txBody>
      </p:sp>
      <p:pic>
        <p:nvPicPr>
          <p:cNvPr id="4" name="Picture 4" descr="C:\Users\ADMINI~1\AppData\Local\Temp\ksohtml\wps2D0B.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a:solidFill>
                  <a:srgbClr val="0070C0"/>
                </a:solidFill>
              </a:rPr>
              <a:t>课后练习</a:t>
            </a:r>
            <a:endParaRPr lang="en-US" altLang="zh-CN" sz="2000" b="1">
              <a:solidFill>
                <a:srgbClr val="0070C0"/>
              </a:solidFill>
            </a:endParaRPr>
          </a:p>
          <a:p>
            <a:endParaRPr lang="en-US" altLang="zh-CN" sz="2000" b="1">
              <a:solidFill>
                <a:srgbClr val="0070C0"/>
              </a:solidFill>
            </a:endParaRPr>
          </a:p>
          <a:p>
            <a:r>
              <a:rPr lang="zh-CN" altLang="en-US" b="1"/>
              <a:t>要求：</a:t>
            </a:r>
            <a:endParaRPr lang="en-US" altLang="zh-CN" b="1"/>
          </a:p>
          <a:p>
            <a:pPr marL="342900" indent="-342900">
              <a:buAutoNum type="arabicParenR"/>
            </a:pPr>
            <a:r>
              <a:rPr lang="zh-CN" altLang="en-US" b="1"/>
              <a:t>在前面的基础上，将稀疏数组保存到磁盘上，比如 </a:t>
            </a:r>
            <a:r>
              <a:rPr lang="en-US" altLang="zh-CN" b="1"/>
              <a:t>map.data</a:t>
            </a:r>
            <a:endParaRPr lang="en-US" altLang="zh-CN" b="1"/>
          </a:p>
          <a:p>
            <a:pPr marL="342900" indent="-342900">
              <a:buAutoNum type="arabicParenR"/>
            </a:pPr>
            <a:r>
              <a:rPr lang="zh-CN" altLang="en-US" b="1"/>
              <a:t>恢复原来的数组时，读取</a:t>
            </a:r>
            <a:r>
              <a:rPr lang="en-US" altLang="zh-CN" b="1"/>
              <a:t>map.data </a:t>
            </a:r>
            <a:r>
              <a:rPr lang="zh-CN" altLang="en-US" b="1"/>
              <a:t>进行恢复</a:t>
            </a:r>
            <a:endParaRPr lang="en-US" altLang="zh-CN"/>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marL="342900" lvl="0" indent="-342900">
              <a:buAutoNum type="arabicParenR"/>
            </a:pPr>
            <a:r>
              <a:rPr lang="zh-CN" altLang="en-US">
                <a:solidFill>
                  <a:prstClr val="black"/>
                </a:solidFill>
                <a:ea typeface="宋体" panose="02010600030101010101" pitchFamily="2" charset="-122"/>
              </a:rPr>
              <a:t>如果是有一个盘， </a:t>
            </a:r>
            <a:r>
              <a:rPr lang="en-US" altLang="zh-CN">
                <a:solidFill>
                  <a:prstClr val="black"/>
                </a:solidFill>
                <a:ea typeface="宋体" panose="02010600030101010101" pitchFamily="2" charset="-122"/>
              </a:rPr>
              <a:t>A-&gt;C</a:t>
            </a: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r>
              <a:rPr lang="zh-CN" altLang="en-US">
                <a:solidFill>
                  <a:prstClr val="black"/>
                </a:solidFill>
                <a:ea typeface="宋体" panose="02010600030101010101" pitchFamily="2" charset="-122"/>
              </a:rPr>
              <a:t>如果我们有 </a:t>
            </a:r>
            <a:r>
              <a:rPr lang="en-US" altLang="zh-CN">
                <a:solidFill>
                  <a:prstClr val="black"/>
                </a:solidFill>
                <a:ea typeface="宋体" panose="02010600030101010101" pitchFamily="2" charset="-122"/>
              </a:rPr>
              <a:t>n &gt;= 2 </a:t>
            </a:r>
            <a:r>
              <a:rPr lang="zh-CN" altLang="en-US">
                <a:solidFill>
                  <a:prstClr val="black"/>
                </a:solidFill>
                <a:ea typeface="宋体" panose="02010600030101010101" pitchFamily="2" charset="-122"/>
              </a:rPr>
              <a:t>情况，我们总是可以看做是两个盘 </a:t>
            </a:r>
            <a:r>
              <a:rPr lang="en-US" altLang="zh-CN">
                <a:solidFill>
                  <a:prstClr val="black"/>
                </a:solidFill>
                <a:ea typeface="宋体" panose="02010600030101010101" pitchFamily="2" charset="-122"/>
              </a:rPr>
              <a:t>1.</a:t>
            </a:r>
            <a:r>
              <a:rPr lang="zh-CN" altLang="en-US">
                <a:solidFill>
                  <a:prstClr val="black"/>
                </a:solidFill>
                <a:ea typeface="宋体" panose="02010600030101010101" pitchFamily="2" charset="-122"/>
              </a:rPr>
              <a:t>最下边的盘 </a:t>
            </a:r>
            <a:r>
              <a:rPr lang="en-US" altLang="zh-CN">
                <a:solidFill>
                  <a:prstClr val="black"/>
                </a:solidFill>
                <a:ea typeface="宋体" panose="02010600030101010101" pitchFamily="2" charset="-122"/>
              </a:rPr>
              <a:t>2. </a:t>
            </a:r>
            <a:r>
              <a:rPr lang="zh-CN" altLang="en-US">
                <a:solidFill>
                  <a:prstClr val="black"/>
                </a:solidFill>
                <a:ea typeface="宋体" panose="02010600030101010101" pitchFamily="2" charset="-122"/>
              </a:rPr>
              <a:t>上面的盘</a:t>
            </a: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AutoNum type="arabicParenR"/>
            </a:pPr>
            <a:r>
              <a:rPr lang="zh-CN" altLang="en-US">
                <a:solidFill>
                  <a:prstClr val="black"/>
                </a:solidFill>
                <a:ea typeface="宋体" panose="02010600030101010101" pitchFamily="2" charset="-122"/>
              </a:rPr>
              <a:t>先把 最上面的盘 </a:t>
            </a:r>
            <a:r>
              <a:rPr lang="en-US" altLang="zh-CN">
                <a:solidFill>
                  <a:prstClr val="black"/>
                </a:solidFill>
                <a:ea typeface="宋体" panose="02010600030101010101" pitchFamily="2" charset="-122"/>
              </a:rPr>
              <a:t>A-&gt;B</a:t>
            </a:r>
            <a:endParaRPr lang="en-US" altLang="zh-CN">
              <a:solidFill>
                <a:prstClr val="black"/>
              </a:solidFill>
              <a:ea typeface="宋体" panose="02010600030101010101" pitchFamily="2" charset="-122"/>
            </a:endParaRPr>
          </a:p>
          <a:p>
            <a:pPr marL="342900" lvl="0" indent="-342900">
              <a:buAutoNum type="arabicParenR"/>
            </a:pPr>
            <a:r>
              <a:rPr lang="zh-CN" altLang="en-US">
                <a:solidFill>
                  <a:prstClr val="black"/>
                </a:solidFill>
                <a:ea typeface="宋体" panose="02010600030101010101" pitchFamily="2" charset="-122"/>
              </a:rPr>
              <a:t>把最下边的盘 </a:t>
            </a:r>
            <a:r>
              <a:rPr lang="en-US" altLang="zh-CN">
                <a:solidFill>
                  <a:prstClr val="black"/>
                </a:solidFill>
                <a:ea typeface="宋体" panose="02010600030101010101" pitchFamily="2" charset="-122"/>
              </a:rPr>
              <a:t>A-&gt;C</a:t>
            </a:r>
            <a:endParaRPr lang="en-US" altLang="zh-CN">
              <a:solidFill>
                <a:prstClr val="black"/>
              </a:solidFill>
              <a:ea typeface="宋体" panose="02010600030101010101" pitchFamily="2" charset="-122"/>
            </a:endParaRPr>
          </a:p>
          <a:p>
            <a:pPr marL="342900" lvl="0" indent="-342900">
              <a:buAutoNum type="arabicParenR"/>
            </a:pPr>
            <a:r>
              <a:rPr lang="zh-CN" altLang="en-US">
                <a:solidFill>
                  <a:prstClr val="black"/>
                </a:solidFill>
                <a:ea typeface="宋体" panose="02010600030101010101" pitchFamily="2" charset="-122"/>
              </a:rPr>
              <a:t>把</a:t>
            </a:r>
            <a:r>
              <a:rPr lang="en-US" altLang="zh-CN">
                <a:solidFill>
                  <a:prstClr val="black"/>
                </a:solidFill>
                <a:ea typeface="宋体" panose="02010600030101010101" pitchFamily="2" charset="-122"/>
              </a:rPr>
              <a:t>B</a:t>
            </a:r>
            <a:r>
              <a:rPr lang="zh-CN" altLang="en-US">
                <a:solidFill>
                  <a:prstClr val="black"/>
                </a:solidFill>
                <a:ea typeface="宋体" panose="02010600030101010101" pitchFamily="2" charset="-122"/>
              </a:rPr>
              <a:t>塔的所有盘 从 </a:t>
            </a:r>
            <a:r>
              <a:rPr lang="en-US" altLang="zh-CN">
                <a:solidFill>
                  <a:prstClr val="black"/>
                </a:solidFill>
                <a:ea typeface="宋体" panose="02010600030101010101" pitchFamily="2" charset="-122"/>
              </a:rPr>
              <a:t>B-&gt;C </a:t>
            </a:r>
            <a:r>
              <a:rPr lang="zh-CN" altLang="en-US">
                <a:solidFill>
                  <a:prstClr val="black"/>
                </a:solidFill>
                <a:ea typeface="宋体" panose="02010600030101010101" pitchFamily="2" charset="-122"/>
              </a:rPr>
              <a:t>  </a:t>
            </a:r>
            <a:endParaRPr lang="en-US" altLang="zh-CN">
              <a:solidFill>
                <a:prstClr val="black"/>
              </a:solidFill>
              <a:ea typeface="宋体" panose="02010600030101010101" pitchFamily="2"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汉诺塔游戏的代码实现</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endParaRPr lang="en-US" altLang="zh-CN">
              <a:solidFill>
                <a:prstClr val="black"/>
              </a:solidFill>
            </a:endParaRPr>
          </a:p>
          <a:p>
            <a:pPr lvl="0"/>
            <a:endParaRPr lang="en-US" altLang="zh-CN">
              <a:solidFill>
                <a:prstClr val="black"/>
              </a:solidFill>
              <a:ea typeface="宋体" panose="02010600030101010101"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endParaRPr lang="en-US" altLang="zh-CN" sz="100" b="1"/>
          </a:p>
          <a:p>
            <a:r>
              <a:rPr lang="en-US" altLang="zh-CN" sz="100"/>
              <a:t>// </a:t>
            </a:r>
            <a:r>
              <a:rPr lang="zh-CN" altLang="en-US" sz="100"/>
              <a:t>如果只有一个盘子。</a:t>
            </a:r>
            <a:endParaRPr lang="zh-CN" altLang="en-US" sz="100"/>
          </a:p>
          <a:p>
            <a:r>
              <a:rPr lang="en-US" altLang="zh-CN" sz="100" b="1"/>
              <a:t>if (num == 1) {</a:t>
            </a:r>
            <a:endParaRPr lang="en-US" altLang="zh-CN" sz="100" b="1"/>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endParaRPr lang="en-US" altLang="zh-CN" sz="100" b="1" i="1"/>
          </a:p>
          <a:p>
            <a:endParaRPr lang="zh-CN" altLang="en-US" sz="100"/>
          </a:p>
          <a:p>
            <a:r>
              <a:rPr lang="en-US" altLang="zh-CN" sz="100"/>
              <a:t>} </a:t>
            </a:r>
            <a:r>
              <a:rPr lang="en-US" altLang="zh-CN" sz="100" b="1"/>
              <a:t>else {</a:t>
            </a:r>
            <a:endParaRPr lang="en-US" altLang="zh-CN" sz="100" b="1"/>
          </a:p>
          <a:p>
            <a:r>
              <a:rPr lang="en-US" altLang="zh-CN" sz="100"/>
              <a:t>// </a:t>
            </a:r>
            <a:r>
              <a:rPr lang="zh-CN" altLang="en-US" sz="100"/>
              <a:t>有多少个盘子，都认为只有两个。上面的所有盘子和最下面一个盘子</a:t>
            </a:r>
            <a:endParaRPr lang="zh-CN" altLang="en-US" sz="100"/>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endParaRPr lang="zh-CN" altLang="en-US" sz="100"/>
          </a:p>
          <a:p>
            <a:r>
              <a:rPr lang="en-US" altLang="zh-CN" sz="100" i="1"/>
              <a:t>hanoiTower(num - 1, a, c, b);</a:t>
            </a:r>
            <a:endParaRPr lang="en-US" altLang="zh-CN" sz="100" i="1"/>
          </a:p>
          <a:p>
            <a:r>
              <a:rPr lang="en-US" altLang="zh-CN" sz="100"/>
              <a:t>// </a:t>
            </a:r>
            <a:r>
              <a:rPr lang="zh-CN" altLang="en-US" sz="100"/>
              <a:t>移动最下面的盘子 </a:t>
            </a:r>
            <a:endParaRPr lang="zh-CN" altLang="en-US" sz="100"/>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endParaRPr lang="en-US" altLang="zh-CN" sz="100" b="1" i="1"/>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endParaRPr lang="zh-CN" altLang="en-US" sz="100"/>
          </a:p>
          <a:p>
            <a:r>
              <a:rPr lang="en-US" altLang="zh-CN" sz="100" i="1"/>
              <a:t>hanoiTower(num - 1, b, a, c);</a:t>
            </a:r>
            <a:endParaRPr lang="en-US" altLang="zh-CN" sz="100" i="1"/>
          </a:p>
          <a:p>
            <a:r>
              <a:rPr lang="en-US" altLang="zh-CN" sz="100"/>
              <a:t>}</a:t>
            </a:r>
            <a:endParaRPr lang="en-US" altLang="zh-CN" sz="100"/>
          </a:p>
          <a:p>
            <a:r>
              <a:rPr lang="en-US" altLang="zh-CN" sz="100"/>
              <a:t>}</a:t>
            </a:r>
            <a:endParaRPr lang="zh-CN" altLang="en-US" sz="100"/>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6" name="包装程序外壳对象" showAsIcon="1" r:id="rId2" imgW="609600" imgH="523875" progId="Package">
                  <p:embed/>
                </p:oleObj>
              </mc:Choice>
              <mc:Fallback>
                <p:oleObj name="包装程序外壳对象" showAsIcon="1" r:id="rId2" imgW="609600" imgH="523875" progId="Package">
                  <p:embed/>
                  <p:pic>
                    <p:nvPicPr>
                      <p:cNvPr id="0" name="图片 135255"/>
                      <p:cNvPicPr/>
                      <p:nvPr/>
                    </p:nvPicPr>
                    <p:blipFill>
                      <a:blip r:embed="rId3"/>
                      <a:stretch>
                        <a:fillRect/>
                      </a:stretch>
                    </p:blipFill>
                    <p:spPr>
                      <a:xfrm>
                        <a:off x="8514853" y="4357440"/>
                        <a:ext cx="523935" cy="451390"/>
                      </a:xfrm>
                      <a:prstGeom prst="rect">
                        <a:avLst/>
                      </a:prstGeom>
                    </p:spPr>
                  </p:pic>
                </p:oleObj>
              </mc:Fallback>
            </mc:AlternateContent>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应用场景</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背包问题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pPr marL="342900" indent="-342900">
              <a:buAutoNum type="arabicParenR"/>
            </a:pPr>
            <a:endParaRPr lang="en-US" altLang="zh-CN"/>
          </a:p>
          <a:p>
            <a:endParaRPr lang="en-US" altLang="zh-CN">
              <a:ea typeface="宋体" panose="02010600030101010101" pitchFamily="2" charset="-122"/>
            </a:endParaRPr>
          </a:p>
        </p:txBody>
      </p:sp>
      <p:graphicFrame>
        <p:nvGraphicFramePr>
          <p:cNvPr id="3" name="表格 2"/>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动态规划算法介绍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FontTx/>
              <a:buAutoNum type="arabicParenR"/>
            </a:pPr>
            <a:r>
              <a:rPr lang="zh-CN" altLang="en-US"/>
              <a:t>动态规划</a:t>
            </a:r>
            <a:r>
              <a:rPr lang="en-US" altLang="zh-CN"/>
              <a:t>(</a:t>
            </a:r>
            <a:r>
              <a:rPr lang="en-US" altLang="zh-CN" b="1"/>
              <a:t>Dynamic Programming</a:t>
            </a:r>
            <a:r>
              <a:rPr lang="en-US" altLang="zh-CN"/>
              <a:t>)</a:t>
            </a:r>
            <a:r>
              <a:rPr lang="zh-CN" altLang="en-US"/>
              <a:t>算法的核心思想是：将大问题划分为小问题进行解决，从而一步步获取最优解的处理算法</a:t>
            </a:r>
            <a:endParaRPr lang="en-US" altLang="zh-CN"/>
          </a:p>
          <a:p>
            <a:pPr marL="342900" indent="-342900">
              <a:buAutoNum type="arabicParenR"/>
            </a:pPr>
            <a:endParaRPr lang="en-US" altLang="zh-CN"/>
          </a:p>
          <a:p>
            <a:pPr marL="342900" indent="-342900">
              <a:buAutoNum type="arabicParenR"/>
            </a:pPr>
            <a:r>
              <a:rPr lang="zh-CN" altLang="en-US"/>
              <a:t>动态规划算法与分治算法类似，其基本思想也是将待求解问题分解成若干个子问题，先求解子问题，然后从这些子问题的解得到原问题的解。</a:t>
            </a:r>
            <a:endParaRPr lang="en-US" altLang="zh-CN"/>
          </a:p>
          <a:p>
            <a:pPr marL="342900" indent="-342900">
              <a:buAutoNum type="arabicParenR"/>
            </a:pPr>
            <a:endParaRPr lang="en-US" altLang="zh-CN"/>
          </a:p>
          <a:p>
            <a:pPr marL="342900" indent="-342900">
              <a:buAutoNum type="arabicParenR"/>
            </a:pPr>
            <a:r>
              <a:rPr lang="zh-CN" altLang="en-US"/>
              <a:t>与分治法不同的是，</a:t>
            </a:r>
            <a:r>
              <a:rPr lang="zh-CN" altLang="en-US" b="1"/>
              <a:t>适合于用动态规划求解的问题，经分解得到子问题往往不是互相独立的。</a:t>
            </a:r>
            <a:r>
              <a:rPr lang="zh-CN" altLang="en-US"/>
              <a:t> </a:t>
            </a:r>
            <a:r>
              <a:rPr lang="en-US" altLang="zh-CN"/>
              <a:t>( </a:t>
            </a:r>
            <a:r>
              <a:rPr lang="zh-CN" altLang="en-US"/>
              <a:t>即下一个子阶段的求解是建立在上一个子阶段的解的基础上，进行进一步的求解 </a:t>
            </a:r>
            <a:r>
              <a:rPr lang="en-US" altLang="zh-CN"/>
              <a:t>)</a:t>
            </a:r>
            <a:endParaRPr lang="en-US" altLang="zh-CN"/>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t>动态规划可以通过</a:t>
            </a:r>
            <a:r>
              <a:rPr lang="zh-CN" altLang="en-US" b="1"/>
              <a:t>填表的方式</a:t>
            </a:r>
            <a:r>
              <a:rPr lang="zh-CN" altLang="en-US"/>
              <a:t>来逐步推进，得到最优解</a:t>
            </a:r>
            <a:r>
              <a:rPr lang="en-US" altLang="zh-CN"/>
              <a:t>.</a:t>
            </a:r>
            <a:endParaRPr lang="en-US" altLang="zh-CN">
              <a:ea typeface="宋体" panose="02010600030101010101" pitchFamily="2" charset="-122"/>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动态规划算法最佳实践</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背包问题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动态规划算法最佳实践</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背包问题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a:t>思路分析和图解</a:t>
            </a:r>
            <a:endParaRPr lang="en-US" altLang="zh-CN"/>
          </a:p>
          <a:p>
            <a:pPr marL="285750" indent="-285750">
              <a:buFont typeface="Arial" panose="020B0604020202020204"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背包和完全背包</a:t>
            </a:r>
            <a:r>
              <a:rPr lang="en-US" altLang="zh-CN" sz="1700"/>
              <a:t>(</a:t>
            </a:r>
            <a:r>
              <a:rPr lang="zh-CN" altLang="en-US" sz="1700"/>
              <a:t>完全背包指的是：</a:t>
            </a:r>
            <a:r>
              <a:rPr lang="zh-CN" altLang="en-US" sz="1600"/>
              <a:t>每种物品都有无限件可用</a:t>
            </a:r>
            <a:r>
              <a:rPr lang="en-US" altLang="zh-CN" sz="1700"/>
              <a:t>)</a:t>
            </a:r>
            <a:endParaRPr lang="en-US" altLang="zh-CN" sz="1700"/>
          </a:p>
          <a:p>
            <a:pPr marL="285750" indent="-285750">
              <a:buFont typeface="Arial" panose="020B0604020202020204" pitchFamily="34" charset="0"/>
              <a:buChar char="•"/>
            </a:pPr>
            <a:r>
              <a:rPr lang="zh-CN" altLang="en-US" sz="1700"/>
              <a:t>这里的问题属于</a:t>
            </a:r>
            <a:r>
              <a:rPr lang="en-US" altLang="zh-CN" sz="1700"/>
              <a:t>01</a:t>
            </a:r>
            <a:r>
              <a:rPr lang="zh-CN" altLang="en-US" sz="1700"/>
              <a:t>背包，即每个物品最多放一个。而无限背包可以转化为</a:t>
            </a:r>
            <a:r>
              <a:rPr lang="en-US" altLang="zh-CN" sz="1700"/>
              <a:t>01</a:t>
            </a:r>
            <a:r>
              <a:rPr lang="zh-CN" altLang="en-US" sz="1700"/>
              <a:t>背包。</a:t>
            </a:r>
            <a:endParaRPr lang="en-US" altLang="zh-CN" sz="1700"/>
          </a:p>
          <a:p>
            <a:endParaRPr lang="en-US" altLang="zh-CN">
              <a:ea typeface="宋体" panose="02010600030101010101" pitchFamily="2" charset="-122"/>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a:solidFill>
                  <a:srgbClr val="0070C0"/>
                </a:solidFill>
                <a:ea typeface="宋体" panose="02010600030101010101" pitchFamily="2" charset="-122"/>
              </a:rPr>
              <a:t>动态规划算法最佳实践</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背包问题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a:t>思路分析和图解</a:t>
            </a:r>
            <a:endParaRPr lang="en-US" altLang="zh-CN"/>
          </a:p>
          <a:p>
            <a:pPr marL="285750" indent="-285750">
              <a:buFont typeface="Arial" panose="020B0604020202020204" pitchFamily="34" charset="0"/>
              <a:buChar char="•"/>
            </a:pPr>
            <a:r>
              <a:rPr lang="zh-CN" altLang="en-US" sz="1700"/>
              <a:t>算法的主要思想，利用动态规划来解决。每次遍历到的第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br>
              <a:rPr lang="en-US" altLang="zh-CN" sz="1700"/>
            </a:br>
            <a:br>
              <a:rPr lang="en-US" altLang="zh-CN" sz="1700"/>
            </a:br>
            <a:r>
              <a:rPr lang="en-US" altLang="zh-CN" sz="1700"/>
              <a:t>(1)  v[i][0]=v[0][j]=0; //</a:t>
            </a:r>
            <a:r>
              <a:rPr lang="zh-CN" altLang="en-US" sz="1700"/>
              <a:t>表示 填入表 第一行和第一列是</a:t>
            </a:r>
            <a:r>
              <a:rPr lang="en-US" altLang="zh-CN" sz="1700"/>
              <a:t>0</a:t>
            </a:r>
            <a:endParaRPr lang="en-US" altLang="zh-CN" sz="1700"/>
          </a:p>
          <a:p>
            <a:r>
              <a:rPr lang="en-US" altLang="zh-CN" sz="1700"/>
              <a:t>      (2) </a:t>
            </a:r>
            <a:r>
              <a:rPr lang="zh-CN" altLang="en-US" sz="1700"/>
              <a:t>当</a:t>
            </a:r>
            <a:r>
              <a:rPr lang="en-US" altLang="zh-CN" sz="1700"/>
              <a:t>w[i]&gt; j </a:t>
            </a:r>
            <a:r>
              <a:rPr lang="zh-CN" altLang="en-US" sz="1700"/>
              <a:t>时：</a:t>
            </a:r>
            <a:r>
              <a:rPr lang="en-US" altLang="zh-CN" sz="1700"/>
              <a:t>v[i][j]=v[i-1][j]   // </a:t>
            </a:r>
            <a:r>
              <a:rPr lang="zh-CN" altLang="en-US" sz="1700"/>
              <a:t>当准备加入新增的商品的容量大于 当前背包的容量时，就直接使用上一个单元格的装入策略</a:t>
            </a:r>
            <a:endParaRPr lang="en-US" altLang="zh-CN" sz="1700"/>
          </a:p>
          <a:p>
            <a:r>
              <a:rPr lang="en-US" altLang="zh-CN" sz="1700"/>
              <a:t>      (3) </a:t>
            </a:r>
            <a:r>
              <a:rPr lang="zh-CN" altLang="en-US" sz="1700"/>
              <a:t>当</a:t>
            </a:r>
            <a:r>
              <a:rPr lang="en-US" altLang="zh-CN" sz="1700"/>
              <a:t>j&gt;=w[i]</a:t>
            </a:r>
            <a:r>
              <a:rPr lang="zh-CN" altLang="en-US" sz="1700"/>
              <a:t>时：</a:t>
            </a:r>
            <a:r>
              <a:rPr lang="en-US" altLang="zh-CN" sz="1700"/>
              <a:t> v[i][j]=max{v[i-1][j], v[i]+v[i-1][j-w[i]]}  </a:t>
            </a:r>
            <a:endParaRPr lang="en-US" altLang="zh-CN" sz="1700"/>
          </a:p>
          <a:p>
            <a:r>
              <a:rPr lang="en-US" altLang="zh-CN" sz="1400"/>
              <a:t>// </a:t>
            </a:r>
            <a:r>
              <a:rPr lang="zh-CN" altLang="en-US" sz="1400"/>
              <a:t>当 准备加入的新增的商品的容量小于等于当前背包的容量</a:t>
            </a:r>
            <a:r>
              <a:rPr lang="en-US" altLang="zh-CN" sz="1400"/>
              <a:t>,</a:t>
            </a:r>
            <a:endParaRPr lang="en-US" altLang="zh-CN" sz="1400"/>
          </a:p>
          <a:p>
            <a:r>
              <a:rPr lang="en-US" altLang="zh-CN" sz="1400"/>
              <a:t>// </a:t>
            </a:r>
            <a:r>
              <a:rPr lang="zh-CN" altLang="en-US" sz="1400"/>
              <a:t>装入的方式</a:t>
            </a:r>
            <a:r>
              <a:rPr lang="en-US" altLang="zh-CN" sz="1400"/>
              <a:t>:</a:t>
            </a:r>
            <a:endParaRPr lang="en-US" altLang="zh-CN" sz="1400"/>
          </a:p>
          <a:p>
            <a:r>
              <a:rPr lang="en-US" altLang="zh-CN" sz="1400"/>
              <a:t>v[i-1][j]</a:t>
            </a:r>
            <a:r>
              <a:rPr lang="zh-CN" altLang="en-US" sz="1400"/>
              <a:t>： 就是上一个单元格的装入的最大值</a:t>
            </a:r>
            <a:endParaRPr lang="en-US" altLang="zh-CN" sz="1400"/>
          </a:p>
          <a:p>
            <a:r>
              <a:rPr lang="en-US" altLang="zh-CN" sz="1400"/>
              <a:t>v[i] : </a:t>
            </a:r>
            <a:r>
              <a:rPr lang="zh-CN" altLang="en-US" sz="1400"/>
              <a:t>表示当前商品的价值 </a:t>
            </a:r>
            <a:endParaRPr lang="en-US" altLang="zh-CN" sz="1400"/>
          </a:p>
          <a:p>
            <a:r>
              <a:rPr lang="en-US" altLang="zh-CN" sz="1400"/>
              <a:t>v[i-1][j-w[i]] </a:t>
            </a:r>
            <a:r>
              <a:rPr lang="zh-CN" altLang="en-US" sz="1400"/>
              <a:t>： 装入</a:t>
            </a:r>
            <a:r>
              <a:rPr lang="en-US" altLang="zh-CN" sz="1400"/>
              <a:t>i-1</a:t>
            </a:r>
            <a:r>
              <a:rPr lang="zh-CN" altLang="en-US" sz="1400"/>
              <a:t>商品，到剩余空间</a:t>
            </a:r>
            <a:r>
              <a:rPr lang="en-US" altLang="zh-CN" sz="1400"/>
              <a:t>j-w[i]</a:t>
            </a:r>
            <a:r>
              <a:rPr lang="zh-CN" altLang="en-US" sz="1400"/>
              <a:t>的最大值</a:t>
            </a:r>
            <a:endParaRPr lang="en-US" altLang="zh-CN" sz="1400"/>
          </a:p>
          <a:p>
            <a:r>
              <a:rPr lang="zh-CN" altLang="en-US" sz="1400"/>
              <a:t>当</a:t>
            </a:r>
            <a:r>
              <a:rPr lang="en-US" altLang="zh-CN" sz="1400"/>
              <a:t>j&gt;=w[i]</a:t>
            </a:r>
            <a:r>
              <a:rPr lang="zh-CN" altLang="en-US" sz="1400"/>
              <a:t>时：</a:t>
            </a:r>
            <a:r>
              <a:rPr lang="en-US" altLang="zh-CN" sz="1400"/>
              <a:t> v[i][j]=max{v[i-1][j], v[i]+v[i-1][j-w[i]]} : </a:t>
            </a:r>
            <a:endParaRPr lang="en-US" altLang="zh-CN" sz="1400">
              <a:ea typeface="宋体" panose="02010600030101010101" pitchFamily="2" charset="-122"/>
            </a:endParaRPr>
          </a:p>
        </p:txBody>
      </p:sp>
      <p:graphicFrame>
        <p:nvGraphicFramePr>
          <p:cNvPr id="3" name="对象 2"/>
          <p:cNvGraphicFramePr>
            <a:graphicFrameLocks noChangeAspect="1"/>
          </p:cNvGraphicFramePr>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7" name="包装程序外壳对象" showAsIcon="1" r:id="rId1" imgW="1952625" imgH="523875" progId="Package">
                  <p:embed/>
                </p:oleObj>
              </mc:Choice>
              <mc:Fallback>
                <p:oleObj name="包装程序外壳对象" showAsIcon="1" r:id="rId1" imgW="1952625" imgH="523875" progId="Package">
                  <p:embed/>
                  <p:pic>
                    <p:nvPicPr>
                      <p:cNvPr id="0" name="图片 152616"/>
                      <p:cNvPicPr/>
                      <p:nvPr/>
                    </p:nvPicPr>
                    <p:blipFill>
                      <a:blip r:embed="rId2"/>
                      <a:stretch>
                        <a:fillRect/>
                      </a:stretch>
                    </p:blipFill>
                    <p:spPr>
                      <a:xfrm>
                        <a:off x="6354613" y="4392463"/>
                        <a:ext cx="2088232" cy="566987"/>
                      </a:xfrm>
                      <a:prstGeom prst="rect">
                        <a:avLst/>
                      </a:prstGeom>
                    </p:spPr>
                  </p:pic>
                </p:oleObj>
              </mc:Fallback>
            </mc:AlternateContent>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动态规划算法最佳实践</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背包问题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4"/>
            </a:pPr>
            <a:r>
              <a:rPr lang="zh-CN" altLang="en-US"/>
              <a:t>代码实现</a:t>
            </a:r>
            <a:r>
              <a:rPr lang="en-US" altLang="zh-CN">
                <a:ea typeface="宋体" panose="02010600030101010101" pitchFamily="2" charset="-122"/>
              </a:rPr>
              <a:t>: </a:t>
            </a:r>
            <a:r>
              <a:rPr lang="zh-CN" altLang="en-US">
                <a:ea typeface="宋体" panose="02010600030101010101" pitchFamily="2" charset="-122"/>
              </a:rPr>
              <a:t>看老师演示</a:t>
            </a:r>
            <a:endParaRPr lang="en-US" altLang="zh-CN"/>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endParaRPr lang="en-US" altLang="zh-CN" sz="100" b="1"/>
          </a:p>
          <a:p>
            <a:r>
              <a:rPr lang="en-US" altLang="zh-CN" sz="100" b="1"/>
              <a:t>public class KnapsackProblem {</a:t>
            </a:r>
            <a:endParaRPr lang="en-US" altLang="zh-CN" sz="100" b="1"/>
          </a:p>
          <a:p>
            <a:r>
              <a:rPr lang="zh-CN" altLang="en-US" sz="100"/>
              <a:t> </a:t>
            </a:r>
            <a:endParaRPr lang="zh-CN" altLang="en-US" sz="100"/>
          </a:p>
          <a:p>
            <a:r>
              <a:rPr lang="en-US" altLang="zh-CN" sz="100" b="1"/>
              <a:t>public static void main(String[] args) {</a:t>
            </a:r>
            <a:endParaRPr lang="en-US" altLang="zh-CN" sz="100" b="1"/>
          </a:p>
          <a:p>
            <a:endParaRPr lang="zh-CN" altLang="en-US" sz="100"/>
          </a:p>
          <a:p>
            <a:endParaRPr lang="zh-CN" altLang="en-US" sz="100"/>
          </a:p>
          <a:p>
            <a:r>
              <a:rPr lang="en-US" altLang="zh-CN" sz="100" b="1"/>
              <a:t>int[] weight = {1,4,3}; //</a:t>
            </a:r>
            <a:r>
              <a:rPr lang="zh-CN" altLang="en-US" sz="100" b="1"/>
              <a:t>物品重量 </a:t>
            </a:r>
            <a:r>
              <a:rPr lang="en-US" altLang="zh-CN" sz="100" b="1"/>
              <a:t>// [6, 5] [2,3][3,4]</a:t>
            </a:r>
            <a:endParaRPr lang="en-US" altLang="zh-CN" sz="100" b="1"/>
          </a:p>
          <a:p>
            <a:r>
              <a:rPr lang="en-US" altLang="zh-CN" sz="100" b="1"/>
              <a:t>int[] val = {1500,3000,2000}; //</a:t>
            </a:r>
            <a:r>
              <a:rPr lang="zh-CN" altLang="en-US" sz="100" b="1"/>
              <a:t>物品价值</a:t>
            </a:r>
            <a:endParaRPr lang="zh-CN" altLang="en-US" sz="100" b="1"/>
          </a:p>
          <a:p>
            <a:r>
              <a:rPr lang="en-US" altLang="zh-CN" sz="100" b="1"/>
              <a:t>int m = 4; //</a:t>
            </a:r>
            <a:r>
              <a:rPr lang="zh-CN" altLang="en-US" sz="100" b="1"/>
              <a:t>背包容量</a:t>
            </a:r>
            <a:endParaRPr lang="zh-CN" altLang="en-US" sz="100" b="1"/>
          </a:p>
          <a:p>
            <a:r>
              <a:rPr lang="en-US" altLang="zh-CN" sz="100" b="1"/>
              <a:t>int n = val.length; //</a:t>
            </a:r>
            <a:r>
              <a:rPr lang="zh-CN" altLang="en-US" sz="100" b="1"/>
              <a:t>物品个数</a:t>
            </a:r>
            <a:endParaRPr lang="zh-CN" altLang="en-US" sz="100" b="1"/>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endParaRPr lang="zh-CN" altLang="en-US" sz="100" b="1"/>
          </a:p>
          <a:p>
            <a:r>
              <a:rPr lang="en-US" altLang="zh-CN" sz="100" b="1"/>
              <a:t>int[][] path = new int[n+1][m+1];</a:t>
            </a:r>
            <a:endParaRPr lang="en-US" altLang="zh-CN" sz="100" b="1"/>
          </a:p>
          <a:p>
            <a:r>
              <a:rPr lang="en-US" altLang="zh-CN" sz="100"/>
              <a:t>//</a:t>
            </a:r>
            <a:r>
              <a:rPr lang="zh-CN" altLang="en-US" sz="100"/>
              <a:t>初始化第一列和第一行</a:t>
            </a:r>
            <a:endParaRPr lang="zh-CN" altLang="en-US" sz="100"/>
          </a:p>
          <a:p>
            <a:r>
              <a:rPr lang="en-US" altLang="zh-CN" sz="100" b="1"/>
              <a:t>for(int i=0;i&lt;f.length;i++){</a:t>
            </a:r>
            <a:endParaRPr lang="en-US" altLang="zh-CN" sz="100" b="1"/>
          </a:p>
          <a:p>
            <a:r>
              <a:rPr lang="en-US" altLang="zh-CN" sz="100"/>
              <a:t>f[i][0] = 0;</a:t>
            </a:r>
            <a:endParaRPr lang="en-US" altLang="zh-CN" sz="100"/>
          </a:p>
          <a:p>
            <a:r>
              <a:rPr lang="en-US" altLang="zh-CN" sz="100"/>
              <a:t>}</a:t>
            </a:r>
            <a:endParaRPr lang="en-US" altLang="zh-CN" sz="100"/>
          </a:p>
          <a:p>
            <a:r>
              <a:rPr lang="en-US" altLang="zh-CN" sz="100" b="1"/>
              <a:t>for(int i=0;i&lt;f[0].length;i++){</a:t>
            </a:r>
            <a:endParaRPr lang="en-US" altLang="zh-CN" sz="100" b="1"/>
          </a:p>
          <a:p>
            <a:r>
              <a:rPr lang="en-US" altLang="zh-CN" sz="100"/>
              <a:t>f[0][i] = 0;</a:t>
            </a:r>
            <a:endParaRPr lang="en-US" altLang="zh-CN" sz="100"/>
          </a:p>
          <a:p>
            <a:r>
              <a:rPr lang="en-US" altLang="zh-CN" sz="100"/>
              <a:t>}</a:t>
            </a:r>
            <a:endParaRPr lang="en-US" altLang="zh-CN" sz="100"/>
          </a:p>
          <a:p>
            <a:r>
              <a:rPr lang="en-US" altLang="zh-CN" sz="100"/>
              <a:t>//</a:t>
            </a:r>
            <a:r>
              <a:rPr lang="zh-CN" altLang="en-US" sz="100"/>
              <a:t>通过公式迭代计算</a:t>
            </a:r>
            <a:endParaRPr lang="zh-CN" altLang="en-US" sz="100"/>
          </a:p>
          <a:p>
            <a:r>
              <a:rPr lang="en-US" altLang="zh-CN" sz="100" b="1"/>
              <a:t>for(int i=1;i&lt;f.length;i++){</a:t>
            </a:r>
            <a:endParaRPr lang="en-US" altLang="zh-CN" sz="100" b="1"/>
          </a:p>
          <a:p>
            <a:r>
              <a:rPr lang="en-US" altLang="zh-CN" sz="100" b="1"/>
              <a:t>for(int j=1;j&lt;f[0].length;j++){</a:t>
            </a:r>
            <a:endParaRPr lang="en-US" altLang="zh-CN" sz="100" b="1"/>
          </a:p>
          <a:p>
            <a:r>
              <a:rPr lang="en-US" altLang="zh-CN" sz="100" b="1"/>
              <a:t>if(weight[i-1]&gt;j)</a:t>
            </a:r>
            <a:endParaRPr lang="en-US" altLang="zh-CN" sz="100" b="1"/>
          </a:p>
          <a:p>
            <a:r>
              <a:rPr lang="en-US" altLang="zh-CN" sz="100"/>
              <a:t>f[i][j] = f[i-1][j];</a:t>
            </a:r>
            <a:endParaRPr lang="en-US" altLang="zh-CN" sz="100"/>
          </a:p>
          <a:p>
            <a:r>
              <a:rPr lang="en-US" altLang="zh-CN" sz="100" b="1"/>
              <a:t>else{</a:t>
            </a:r>
            <a:endParaRPr lang="en-US" altLang="zh-CN" sz="100" b="1"/>
          </a:p>
          <a:p>
            <a:r>
              <a:rPr lang="en-US" altLang="zh-CN" sz="100" b="1"/>
              <a:t>if(f[i-1][j]&lt;f[i-1][j-weight[i-1]]+val[i-1]){</a:t>
            </a:r>
            <a:endParaRPr lang="en-US" altLang="zh-CN" sz="100" b="1"/>
          </a:p>
          <a:p>
            <a:r>
              <a:rPr lang="en-US" altLang="zh-CN" sz="100"/>
              <a:t>f[i][j] = f[i-1][j-weight[i-1]]+val[i-1];</a:t>
            </a:r>
            <a:endParaRPr lang="en-US" altLang="zh-CN" sz="100"/>
          </a:p>
          <a:p>
            <a:r>
              <a:rPr lang="en-US" altLang="zh-CN" sz="100"/>
              <a:t>path[i][j] = 1;</a:t>
            </a:r>
            <a:endParaRPr lang="en-US" altLang="zh-CN" sz="100"/>
          </a:p>
          <a:p>
            <a:r>
              <a:rPr lang="en-US" altLang="zh-CN" sz="100"/>
              <a:t>}</a:t>
            </a:r>
            <a:r>
              <a:rPr lang="en-US" altLang="zh-CN" sz="100" b="1"/>
              <a:t>else{</a:t>
            </a:r>
            <a:endParaRPr lang="en-US" altLang="zh-CN" sz="100" b="1"/>
          </a:p>
          <a:p>
            <a:r>
              <a:rPr lang="en-US" altLang="zh-CN" sz="100"/>
              <a:t>f[i][j] = f[i-1][j];</a:t>
            </a:r>
            <a:endParaRPr lang="en-US" altLang="zh-CN" sz="100"/>
          </a:p>
          <a:p>
            <a:r>
              <a:rPr lang="en-US" altLang="zh-CN" sz="100"/>
              <a:t>}</a:t>
            </a:r>
            <a:endParaRPr lang="en-US" altLang="zh-CN" sz="100"/>
          </a:p>
          <a:p>
            <a:r>
              <a:rPr lang="en-US" altLang="zh-CN" sz="100"/>
              <a:t>//f[i][j] = Math.max(f[i-1][j], f[i-1][j-weight[i-1]]+</a:t>
            </a:r>
            <a:r>
              <a:rPr lang="en-US" altLang="zh-CN" sz="100" u="sng"/>
              <a:t>val[i-1]);</a:t>
            </a:r>
            <a:endParaRPr lang="en-US" altLang="zh-CN" sz="100" u="sng"/>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for(int i=0;i&lt;f.length;i++){</a:t>
            </a:r>
            <a:endParaRPr lang="en-US" altLang="zh-CN" sz="100" b="1"/>
          </a:p>
          <a:p>
            <a:r>
              <a:rPr lang="en-US" altLang="zh-CN" sz="100" b="1"/>
              <a:t>for(int j=0;j&lt;f[0].length;j++){</a:t>
            </a:r>
            <a:endParaRPr lang="en-US" altLang="zh-CN" sz="100" b="1"/>
          </a:p>
          <a:p>
            <a:r>
              <a:rPr lang="en-US" altLang="zh-CN" sz="100"/>
              <a:t>System.</a:t>
            </a:r>
            <a:r>
              <a:rPr lang="en-US" altLang="zh-CN" sz="100" b="1" i="1"/>
              <a:t>out.print(f[i][j]+"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a:t>
            </a:r>
            <a:endParaRPr lang="en-US" altLang="zh-CN" sz="100"/>
          </a:p>
          <a:p>
            <a:endParaRPr lang="zh-CN" altLang="en-US" sz="100"/>
          </a:p>
          <a:p>
            <a:r>
              <a:rPr lang="en-US" altLang="zh-CN" sz="100" b="1"/>
              <a:t>int i=f.length-1;</a:t>
            </a:r>
            <a:endParaRPr lang="en-US" altLang="zh-CN" sz="100" b="1"/>
          </a:p>
          <a:p>
            <a:r>
              <a:rPr lang="en-US" altLang="zh-CN" sz="100" b="1"/>
              <a:t>int j=f[0].length-1;</a:t>
            </a:r>
            <a:endParaRPr lang="en-US" altLang="zh-CN" sz="100" b="1"/>
          </a:p>
          <a:p>
            <a:r>
              <a:rPr lang="en-US" altLang="zh-CN" sz="100" b="1"/>
              <a:t>while(i&gt;0&amp;&amp;j&gt;0){</a:t>
            </a:r>
            <a:endParaRPr lang="en-US" altLang="zh-CN" sz="100" b="1"/>
          </a:p>
          <a:p>
            <a:r>
              <a:rPr lang="en-US" altLang="zh-CN" sz="100" b="1"/>
              <a:t>if(path[i][j] == 1){</a:t>
            </a:r>
            <a:endParaRPr lang="en-US" altLang="zh-CN" sz="100" b="1"/>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endParaRPr lang="en-US" altLang="zh-CN" sz="100" b="1" i="1"/>
          </a:p>
          <a:p>
            <a:r>
              <a:rPr lang="en-US" altLang="zh-CN" sz="100"/>
              <a:t>j -= weight[i-1];</a:t>
            </a:r>
            <a:endParaRPr lang="en-US" altLang="zh-CN" sz="100"/>
          </a:p>
          <a:p>
            <a:r>
              <a:rPr lang="en-US" altLang="zh-CN" sz="100"/>
              <a:t>}</a:t>
            </a:r>
            <a:endParaRPr lang="en-US" altLang="zh-CN" sz="100"/>
          </a:p>
          <a:p>
            <a:r>
              <a:rPr lang="en-US" altLang="zh-CN" sz="100"/>
              <a:t>i--;</a:t>
            </a:r>
            <a:endParaRPr lang="en-US" altLang="zh-CN" sz="100"/>
          </a:p>
          <a:p>
            <a:r>
              <a:rPr lang="en-US" altLang="zh-CN" sz="100"/>
              <a:t>}</a:t>
            </a:r>
            <a:endParaRPr lang="en-US" altLang="zh-CN" sz="100"/>
          </a:p>
          <a:p>
            <a:endParaRPr lang="zh-CN" altLang="en-US" sz="100"/>
          </a:p>
          <a:p>
            <a:r>
              <a:rPr lang="en-US" altLang="zh-CN" sz="100"/>
              <a:t>}</a:t>
            </a:r>
            <a:endParaRPr lang="en-US" altLang="zh-CN" sz="100"/>
          </a:p>
          <a:p>
            <a:r>
              <a:rPr lang="zh-CN" altLang="en-US" sz="100"/>
              <a:t> </a:t>
            </a:r>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6" name="包装程序外壳对象" showAsIcon="1" r:id="rId1" imgW="1485900" imgH="523875" progId="Package">
                  <p:embed/>
                </p:oleObj>
              </mc:Choice>
              <mc:Fallback>
                <p:oleObj name="包装程序外壳对象" showAsIcon="1" r:id="rId1" imgW="1485900" imgH="523875" progId="Package">
                  <p:embed/>
                  <p:pic>
                    <p:nvPicPr>
                      <p:cNvPr id="0" name="图片 138325"/>
                      <p:cNvPicPr/>
                      <p:nvPr/>
                    </p:nvPicPr>
                    <p:blipFill>
                      <a:blip r:embed="rId2"/>
                      <a:stretch>
                        <a:fillRect/>
                      </a:stretch>
                    </p:blipFill>
                    <p:spPr>
                      <a:xfrm>
                        <a:off x="1890117" y="4320455"/>
                        <a:ext cx="1008112" cy="359295"/>
                      </a:xfrm>
                      <a:prstGeom prst="rect">
                        <a:avLst/>
                      </a:prstGeom>
                    </p:spPr>
                  </p:pic>
                </p:oleObj>
              </mc:Fallback>
            </mc:AlternateContent>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应用场景</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字符串匹配问题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p>
          <a:p>
            <a:endParaRPr lang="en-US" altLang="zh-CN">
              <a:ea typeface="宋体" panose="02010600030101010101" pitchFamily="2"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暴力匹配算法</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如果当前字符匹配成功（即</a:t>
            </a:r>
            <a:r>
              <a:rPr lang="en-US" altLang="zh-CN"/>
              <a:t>str1[i] == str2[j]</a:t>
            </a:r>
            <a:r>
              <a:rPr lang="zh-CN" altLang="en-US"/>
              <a:t>），则</a:t>
            </a:r>
            <a:r>
              <a:rPr lang="en-US" altLang="zh-CN"/>
              <a:t>i++</a:t>
            </a:r>
            <a:r>
              <a:rPr lang="zh-CN" altLang="en-US"/>
              <a:t>，</a:t>
            </a:r>
            <a:r>
              <a:rPr lang="en-US" altLang="zh-CN"/>
              <a:t>j++</a:t>
            </a:r>
            <a:r>
              <a:rPr lang="zh-CN" altLang="en-US"/>
              <a:t>，继续匹配下一个字符</a:t>
            </a:r>
            <a:endParaRPr lang="en-US" altLang="zh-CN"/>
          </a:p>
          <a:p>
            <a:pPr marL="342900" indent="-342900">
              <a:buAutoNum type="arabicParenR"/>
            </a:pPr>
            <a:r>
              <a:rPr lang="zh-CN" altLang="en-US"/>
              <a:t>如果失配（即</a:t>
            </a:r>
            <a:r>
              <a:rPr lang="en-US" altLang="zh-CN"/>
              <a:t>str1[i]! = str2[j]</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a:t>。</a:t>
            </a:r>
            <a:endParaRPr lang="en-US" altLang="zh-CN"/>
          </a:p>
          <a:p>
            <a:pPr marL="342900" indent="-342900">
              <a:buAutoNum type="arabicParenR"/>
            </a:pPr>
            <a:r>
              <a:rPr lang="zh-CN" altLang="en-US"/>
              <a:t>用暴力方法解决的话就会有大量的回溯，每次只移动一位，若是不匹配，移动到下一位接着判断，浪费了大量的时间。</a:t>
            </a:r>
            <a:r>
              <a:rPr lang="en-US" altLang="zh-CN"/>
              <a:t>(</a:t>
            </a:r>
            <a:r>
              <a:rPr lang="zh-CN" altLang="en-US"/>
              <a:t>不可行</a:t>
            </a:r>
            <a:r>
              <a:rPr lang="en-US" altLang="zh-CN"/>
              <a:t>!)</a:t>
            </a:r>
            <a:endParaRPr lang="en-US" altLang="zh-CN"/>
          </a:p>
          <a:p>
            <a:pPr marL="342900" indent="-342900">
              <a:buAutoNum type="arabicParenR"/>
            </a:pPr>
            <a:r>
              <a:rPr lang="zh-CN" altLang="en-US"/>
              <a:t>暴力匹配算法实现</a:t>
            </a:r>
            <a:r>
              <a:rPr lang="en-US" altLang="zh-CN"/>
              <a:t>.</a:t>
            </a:r>
            <a:endParaRPr lang="zh-CN" altLang="en-US"/>
          </a:p>
          <a:p>
            <a:endParaRPr lang="en-US" altLang="zh-CN"/>
          </a:p>
          <a:p>
            <a:endParaRPr lang="en-US" altLang="zh-CN">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a:solidFill>
                  <a:srgbClr val="0070C0"/>
                </a:solidFill>
              </a:rPr>
              <a:t>队列的一个使用场景</a:t>
            </a:r>
            <a:endParaRPr lang="en-US" altLang="zh-CN" sz="2000" b="1">
              <a:solidFill>
                <a:srgbClr val="0070C0"/>
              </a:solidFill>
            </a:endParaRPr>
          </a:p>
          <a:p>
            <a:endParaRPr lang="en-US" altLang="zh-CN" sz="2000"/>
          </a:p>
          <a:p>
            <a:r>
              <a:rPr lang="zh-CN" altLang="en-US"/>
              <a:t>银行排队的案例</a:t>
            </a:r>
            <a:r>
              <a:rPr lang="en-US" altLang="zh-CN"/>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2" name="包装程序外壳对象" showAsIcon="1" r:id="rId2" imgW="609600" imgH="523875" progId="Package">
                  <p:embed/>
                </p:oleObj>
              </mc:Choice>
              <mc:Fallback>
                <p:oleObj name="包装程序外壳对象" showAsIcon="1" r:id="rId2" imgW="609600" imgH="523875" progId="Package">
                  <p:embed/>
                  <p:pic>
                    <p:nvPicPr>
                      <p:cNvPr id="0" name="图片 39101"/>
                      <p:cNvPicPr/>
                      <p:nvPr/>
                    </p:nvPicPr>
                    <p:blipFill>
                      <a:blip r:embed="rId3"/>
                      <a:stretch>
                        <a:fillRect/>
                      </a:stretch>
                    </p:blipFill>
                    <p:spPr>
                      <a:xfrm>
                        <a:off x="4338389" y="4320455"/>
                        <a:ext cx="465788" cy="401294"/>
                      </a:xfrm>
                      <a:prstGeom prst="rect">
                        <a:avLst/>
                      </a:prstGeom>
                    </p:spPr>
                  </p:pic>
                </p:oleObj>
              </mc:Fallback>
            </mc:AlternateContent>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panose="02010600030101010101" pitchFamily="2" charset="-122"/>
              </a:rPr>
              <a:t>KMP</a:t>
            </a:r>
            <a:r>
              <a:rPr lang="zh-CN" altLang="en-US" sz="2000" b="1">
                <a:solidFill>
                  <a:srgbClr val="0070C0"/>
                </a:solidFill>
                <a:ea typeface="宋体" panose="02010600030101010101" pitchFamily="2" charset="-122"/>
              </a:rPr>
              <a:t>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en-US" altLang="zh-CN"/>
              <a:t>KMP</a:t>
            </a:r>
            <a:r>
              <a:rPr lang="zh-CN" altLang="en-US"/>
              <a:t>是一个解决模式串在文本串是否出现过，如果出现过，最早出现的位置的经典算法</a:t>
            </a:r>
            <a:endParaRPr lang="en-US" altLang="zh-CN"/>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人的姓氏命名此算法</a:t>
            </a:r>
            <a:r>
              <a:rPr lang="en-US" altLang="zh-CN"/>
              <a:t>.</a:t>
            </a:r>
            <a:endParaRPr lang="en-US" altLang="zh-CN"/>
          </a:p>
          <a:p>
            <a:pPr marL="342900" indent="-342900">
              <a:buAutoNum type="arabicParenR"/>
            </a:pPr>
            <a:r>
              <a:rPr lang="en-US" altLang="zh-CN"/>
              <a:t>KMP</a:t>
            </a:r>
            <a:r>
              <a:rPr lang="zh-CN" altLang="en-US"/>
              <a:t>方法算法就利用之前判断过信息，通过一个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数组找到，前面匹配过的位置，省去了大量的计算时间</a:t>
            </a:r>
            <a:endParaRPr lang="en-US" altLang="zh-CN"/>
          </a:p>
          <a:p>
            <a:pPr marL="342900" indent="-342900">
              <a:buAutoNum type="arabicParenR"/>
            </a:pPr>
            <a:r>
              <a:rPr lang="zh-CN" altLang="en-US"/>
              <a:t>参考资料：</a:t>
            </a:r>
            <a:r>
              <a:rPr lang="en-US" altLang="zh-CN">
                <a:hlinkClick r:id="rId1"/>
              </a:rPr>
              <a:t>https://www.cnblogs.com/ZuoAndFutureGirl/p/9028287.html</a:t>
            </a:r>
            <a:r>
              <a:rPr lang="en-US" altLang="zh-CN"/>
              <a:t> </a:t>
            </a:r>
            <a:endParaRPr lang="zh-CN" altLang="en-US"/>
          </a:p>
          <a:p>
            <a:endParaRPr lang="en-US" altLang="zh-CN"/>
          </a:p>
          <a:p>
            <a:endParaRPr lang="en-US" altLang="zh-CN">
              <a:ea typeface="宋体" panose="02010600030101010101" pitchFamily="2"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panose="02010600030101010101" pitchFamily="2" charset="-122"/>
              </a:rPr>
              <a:t>KMP</a:t>
            </a:r>
            <a:r>
              <a:rPr lang="zh-CN" altLang="en-US" sz="2000" b="1">
                <a:solidFill>
                  <a:srgbClr val="0070C0"/>
                </a:solidFill>
                <a:ea typeface="宋体" panose="02010600030101010101" pitchFamily="2" charset="-122"/>
              </a:rPr>
              <a:t>算法最佳应用</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字符串匹配问题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285750" indent="-285750">
              <a:buFont typeface="Wingdings" panose="05000000000000000000" pitchFamily="2" charset="2"/>
              <a:buChar char="Ø"/>
            </a:pPr>
            <a:r>
              <a:rPr lang="zh-CN" altLang="en-US"/>
              <a:t>字符串匹配问题：：</a:t>
            </a:r>
            <a:endParaRPr lang="en-US" altLang="zh-CN"/>
          </a:p>
          <a:p>
            <a:pPr marL="342900" indent="-342900">
              <a:buAutoNum type="arabicParenR"/>
            </a:pPr>
            <a:r>
              <a:rPr lang="zh-CN" altLang="en-US"/>
              <a:t>有一个字符串 </a:t>
            </a:r>
            <a:r>
              <a:rPr lang="en-US" altLang="zh-CN"/>
              <a:t>str1= "BBC ABCDAB ABCDABCDABDE"</a:t>
            </a:r>
            <a:r>
              <a:rPr lang="zh-CN" altLang="en-US"/>
              <a:t>，和一个子串 </a:t>
            </a:r>
            <a:r>
              <a:rPr lang="en-US" altLang="zh-CN"/>
              <a:t>str2="ABCDABD"</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endParaRPr lang="en-US" altLang="zh-CN"/>
          </a:p>
          <a:p>
            <a:pPr marL="342900" indent="-342900">
              <a:buAutoNum type="arabicParenR"/>
            </a:pPr>
            <a:r>
              <a:rPr lang="zh-CN" altLang="en-US">
                <a:ea typeface="宋体" panose="02010600030101010101" pitchFamily="2" charset="-122"/>
              </a:rPr>
              <a:t>要求：使用</a:t>
            </a:r>
            <a:r>
              <a:rPr lang="en-US" altLang="zh-CN">
                <a:ea typeface="宋体" panose="02010600030101010101" pitchFamily="2" charset="-122"/>
              </a:rPr>
              <a:t>KMP</a:t>
            </a:r>
            <a:r>
              <a:rPr lang="zh-CN" altLang="en-US">
                <a:ea typeface="宋体" panose="02010600030101010101" pitchFamily="2" charset="-122"/>
              </a:rPr>
              <a:t>算法完成判断，不能使用简单的暴力匹配算法</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r>
              <a:rPr lang="zh-CN" altLang="en-US">
                <a:ea typeface="宋体" panose="02010600030101010101" pitchFamily="2" charset="-122"/>
              </a:rPr>
              <a:t>思路分析图解</a:t>
            </a:r>
            <a:endParaRPr lang="en-US" altLang="zh-CN">
              <a:ea typeface="宋体" panose="02010600030101010101" pitchFamily="2" charset="-122"/>
            </a:endParaRPr>
          </a:p>
          <a:p>
            <a:pPr marL="285750" indent="-285750">
              <a:buFont typeface="Wingdings" panose="05000000000000000000" pitchFamily="2" charset="2"/>
              <a:buChar char="Ø"/>
            </a:pPr>
            <a:r>
              <a:rPr lang="zh-CN" altLang="en-US">
                <a:ea typeface="宋体" panose="02010600030101010101" pitchFamily="2" charset="-122"/>
              </a:rPr>
              <a:t>看老师代码实现</a:t>
            </a:r>
            <a:endParaRPr lang="en-US" altLang="zh-CN">
              <a:ea typeface="宋体" panose="02010600030101010101" pitchFamily="2" charset="-122"/>
            </a:endParaRPr>
          </a:p>
          <a:p>
            <a:endParaRPr lang="en-US" altLang="zh-CN"/>
          </a:p>
          <a:p>
            <a:endParaRPr lang="en-US" altLang="zh-CN">
              <a:ea typeface="宋体" panose="02010600030101010101" pitchFamily="2" charset="-122"/>
            </a:endParaRPr>
          </a:p>
        </p:txBody>
      </p:sp>
      <p:graphicFrame>
        <p:nvGraphicFramePr>
          <p:cNvPr id="3" name="对象 2"/>
          <p:cNvGraphicFramePr>
            <a:graphicFrameLocks noChangeAspect="1"/>
          </p:cNvGraphicFramePr>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40" name="包装程序外壳对象" showAsIcon="1" r:id="rId1" imgW="1238250" imgH="523875" progId="Package">
                  <p:embed/>
                </p:oleObj>
              </mc:Choice>
              <mc:Fallback>
                <p:oleObj name="包装程序外壳对象" showAsIcon="1" r:id="rId1" imgW="1238250" imgH="523875" progId="Package">
                  <p:embed/>
                  <p:pic>
                    <p:nvPicPr>
                      <p:cNvPr id="0" name="图片 139439"/>
                      <p:cNvPicPr/>
                      <p:nvPr/>
                    </p:nvPicPr>
                    <p:blipFill>
                      <a:blip r:embed="rId2"/>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endParaRPr lang="en-US" altLang="zh-CN" sz="100" b="1"/>
          </a:p>
          <a:p>
            <a:endParaRPr lang="zh-CN" altLang="en-US" sz="100"/>
          </a:p>
          <a:p>
            <a:r>
              <a:rPr lang="en-US" altLang="zh-CN" sz="100" b="1"/>
              <a:t>public class KMPAlgorithm {</a:t>
            </a:r>
            <a:endParaRPr lang="en-US" altLang="zh-CN" sz="100" b="1"/>
          </a:p>
          <a:p>
            <a:endParaRPr lang="zh-CN" altLang="en-US" sz="100"/>
          </a:p>
          <a:p>
            <a:r>
              <a:rPr lang="en-US" altLang="zh-CN" sz="100" b="1"/>
              <a:t>public static void main(String[] args) {</a:t>
            </a:r>
            <a:endParaRPr lang="en-US" altLang="zh-CN" sz="100" b="1"/>
          </a:p>
          <a:p>
            <a:r>
              <a:rPr lang="en-US" altLang="zh-CN" sz="100"/>
              <a:t>// A</a:t>
            </a:r>
            <a:r>
              <a:rPr lang="zh-CN" altLang="en-US" sz="100"/>
              <a:t>： 尚</a:t>
            </a:r>
            <a:endParaRPr lang="zh-CN" altLang="en-US" sz="100"/>
          </a:p>
          <a:p>
            <a:r>
              <a:rPr lang="en-US" altLang="zh-CN" sz="100"/>
              <a:t>// B: </a:t>
            </a:r>
            <a:r>
              <a:rPr lang="zh-CN" altLang="en-US" sz="100"/>
              <a:t>硅</a:t>
            </a:r>
            <a:endParaRPr lang="zh-CN" altLang="en-US" sz="100"/>
          </a:p>
          <a:p>
            <a:r>
              <a:rPr lang="en-US" altLang="zh-CN" sz="100"/>
              <a:t>// C: </a:t>
            </a:r>
            <a:r>
              <a:rPr lang="zh-CN" altLang="en-US" sz="100"/>
              <a:t>谷</a:t>
            </a:r>
            <a:endParaRPr lang="zh-CN" altLang="en-US" sz="100"/>
          </a:p>
          <a:p>
            <a:r>
              <a:rPr lang="en-US" altLang="zh-CN" sz="100"/>
              <a:t>// D: </a:t>
            </a:r>
            <a:r>
              <a:rPr lang="zh-CN" altLang="en-US" sz="100"/>
              <a:t>你</a:t>
            </a:r>
            <a:endParaRPr lang="zh-CN" altLang="en-US" sz="100"/>
          </a:p>
          <a:p>
            <a:r>
              <a:rPr lang="en-US" altLang="zh-CN" sz="100"/>
              <a:t>// E: </a:t>
            </a:r>
            <a:r>
              <a:rPr lang="zh-CN" altLang="en-US" sz="100"/>
              <a:t>好</a:t>
            </a:r>
            <a:endParaRPr lang="zh-CN" altLang="en-US" sz="100"/>
          </a:p>
          <a:p>
            <a:r>
              <a:rPr lang="en-US" altLang="zh-CN" sz="100"/>
              <a:t>String str1 = "BBC ABCDAB ABCDABCDABDE";</a:t>
            </a:r>
            <a:endParaRPr lang="en-US" altLang="zh-CN" sz="100"/>
          </a:p>
          <a:p>
            <a:r>
              <a:rPr lang="en-US" altLang="zh-CN" sz="100"/>
              <a:t>String str2 = "ABCDABD";</a:t>
            </a:r>
            <a:endParaRPr lang="en-US" altLang="zh-CN" sz="100"/>
          </a:p>
          <a:p>
            <a:r>
              <a:rPr lang="en-US" altLang="zh-CN" sz="100"/>
              <a:t>//String str1 = "</a:t>
            </a:r>
            <a:r>
              <a:rPr lang="zh-CN" altLang="en-US" sz="100"/>
              <a:t>硅硅谷 尚硅谷你尚硅 尚硅谷你尚硅谷你尚硅你好</a:t>
            </a:r>
            <a:r>
              <a:rPr lang="en-US" altLang="zh-CN" sz="100"/>
              <a:t>";</a:t>
            </a:r>
            <a:endParaRPr lang="en-US" altLang="zh-CN" sz="100"/>
          </a:p>
          <a:p>
            <a:r>
              <a:rPr lang="en-US" altLang="zh-CN" sz="100"/>
              <a:t>//String str2 = "</a:t>
            </a:r>
            <a:r>
              <a:rPr lang="zh-CN" altLang="en-US" sz="100"/>
              <a:t>尚硅谷你尚硅你</a:t>
            </a:r>
            <a:r>
              <a:rPr lang="en-US" altLang="zh-CN" sz="100"/>
              <a:t>~";</a:t>
            </a:r>
            <a:endParaRPr lang="en-US" altLang="zh-CN" sz="100"/>
          </a:p>
          <a:p>
            <a:r>
              <a:rPr lang="en-US" altLang="zh-CN" sz="100"/>
              <a:t>//String str2 = "</a:t>
            </a:r>
            <a:r>
              <a:rPr lang="zh-CN" altLang="en-US" sz="100"/>
              <a:t>硅硅谷</a:t>
            </a:r>
            <a:r>
              <a:rPr lang="en-US" altLang="zh-CN" sz="100"/>
              <a:t>~";</a:t>
            </a:r>
            <a:endParaRPr lang="en-US" altLang="zh-CN" sz="100"/>
          </a:p>
          <a:p>
            <a:endParaRPr lang="zh-CN" altLang="en-US" sz="100"/>
          </a:p>
          <a:p>
            <a:endParaRPr lang="zh-CN" altLang="en-US" sz="100"/>
          </a:p>
          <a:p>
            <a:r>
              <a:rPr lang="en-US" altLang="zh-CN" sz="100"/>
              <a:t>        </a:t>
            </a:r>
            <a:r>
              <a:rPr lang="en-US" altLang="zh-CN" sz="100" b="1"/>
              <a:t>int[] next = KMP.</a:t>
            </a:r>
            <a:r>
              <a:rPr lang="en-US" altLang="zh-CN" sz="100" b="1" i="1"/>
              <a:t>kmpNext(str2);</a:t>
            </a:r>
            <a:endParaRPr lang="en-US" altLang="zh-CN" sz="100" b="1" i="1"/>
          </a:p>
          <a:p>
            <a:r>
              <a:rPr lang="en-US" altLang="zh-CN" sz="100"/>
              <a:t>        </a:t>
            </a:r>
            <a:r>
              <a:rPr lang="en-US" altLang="zh-CN" sz="100" b="1"/>
              <a:t>int res = KMP.</a:t>
            </a:r>
            <a:r>
              <a:rPr lang="en-US" altLang="zh-CN" sz="100" b="1" i="1"/>
              <a:t>kmpSearch(str1, str2, next);</a:t>
            </a:r>
            <a:endParaRPr lang="en-US" altLang="zh-CN" sz="100" b="1" i="1"/>
          </a:p>
          <a:p>
            <a:r>
              <a:rPr lang="en-US" altLang="zh-CN" sz="100"/>
              <a:t>        System.</a:t>
            </a:r>
            <a:r>
              <a:rPr lang="en-US" altLang="zh-CN" sz="100" b="1" i="1"/>
              <a:t>out.println("</a:t>
            </a:r>
            <a:r>
              <a:rPr lang="zh-CN" altLang="en-US" sz="100" b="1" i="1"/>
              <a:t>子串在源字符串的</a:t>
            </a:r>
            <a:r>
              <a:rPr lang="en-US" altLang="zh-CN" sz="100" b="1" i="1"/>
              <a:t>index=" + res);</a:t>
            </a:r>
            <a:endParaRPr lang="en-US" altLang="zh-CN" sz="100" b="1" i="1"/>
          </a:p>
          <a:p>
            <a:r>
              <a:rPr lang="en-US" altLang="zh-CN" sz="100"/>
              <a:t>        </a:t>
            </a:r>
            <a:r>
              <a:rPr lang="en-US" altLang="zh-CN" sz="100" b="1"/>
              <a:t>for(int i = 0; i &lt; next.length; i++){</a:t>
            </a:r>
            <a:endParaRPr lang="en-US" altLang="zh-CN" sz="100" b="1"/>
          </a:p>
          <a:p>
            <a:r>
              <a:rPr lang="en-US" altLang="zh-CN" sz="100"/>
              <a:t>            System.</a:t>
            </a:r>
            <a:r>
              <a:rPr lang="en-US" altLang="zh-CN" sz="100" b="1" i="1"/>
              <a:t>out.println(next[i]);            </a:t>
            </a:r>
            <a:endParaRPr lang="en-US" altLang="zh-CN" sz="100" b="1" i="1"/>
          </a:p>
          <a:p>
            <a:r>
              <a:rPr lang="zh-CN" altLang="en-US" sz="100"/>
              <a:t>        </a:t>
            </a:r>
            <a:r>
              <a:rPr lang="en-US" altLang="zh-CN" sz="100"/>
              <a:t>}</a:t>
            </a:r>
            <a:endParaRPr lang="en-US" altLang="zh-CN" sz="100"/>
          </a:p>
          <a:p>
            <a:r>
              <a:rPr lang="en-US" altLang="zh-CN" sz="100"/>
              <a:t>//        System.out.println(next.length);</a:t>
            </a:r>
            <a:endParaRPr lang="en-US" altLang="zh-CN"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KMP {</a:t>
            </a:r>
            <a:endParaRPr lang="en-US" altLang="zh-CN" sz="100" b="1"/>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endParaRPr lang="zh-CN" altLang="en-US" sz="100" u="sng"/>
          </a:p>
          <a:p>
            <a:r>
              <a:rPr lang="en-US" altLang="zh-CN" sz="100" b="1"/>
              <a:t>public static int kmpSearch(String str, String dest,int[] next){</a:t>
            </a:r>
            <a:endParaRPr lang="en-US" altLang="zh-CN" sz="100" b="1"/>
          </a:p>
          <a:p>
            <a:r>
              <a:rPr lang="en-US" altLang="zh-CN" sz="100"/>
              <a:t>        </a:t>
            </a:r>
            <a:r>
              <a:rPr lang="en-US" altLang="zh-CN" sz="100" b="1"/>
              <a:t>for(int i = 0, j = 0; i &lt; str.length(); i++){</a:t>
            </a:r>
            <a:endParaRPr lang="en-US" altLang="zh-CN" sz="100" b="1"/>
          </a:p>
          <a:p>
            <a:r>
              <a:rPr lang="en-US" altLang="zh-CN" sz="100"/>
              <a:t>            </a:t>
            </a:r>
            <a:r>
              <a:rPr lang="en-US" altLang="zh-CN" sz="100" b="1"/>
              <a:t>while(j &gt; 0 &amp;&amp; str.charAt(i) != dest.charAt(j)){</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if(str.charAt(i)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a:t>
            </a:r>
            <a:r>
              <a:rPr lang="en-US" altLang="zh-CN" sz="100" b="1"/>
              <a:t>if(j == dest.length()){</a:t>
            </a:r>
            <a:endParaRPr lang="en-US" altLang="zh-CN" sz="100" b="1"/>
          </a:p>
          <a:p>
            <a:r>
              <a:rPr lang="en-US" altLang="zh-CN" sz="100"/>
              <a:t>                </a:t>
            </a:r>
            <a:r>
              <a:rPr lang="en-US" altLang="zh-CN" sz="100" b="1"/>
              <a:t>return i-j+1;</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zh-CN" altLang="en-US" sz="100"/>
              <a:t>    </a:t>
            </a:r>
            <a:r>
              <a:rPr lang="en-US" altLang="zh-CN" sz="100"/>
              <a:t>}</a:t>
            </a:r>
            <a:endParaRPr lang="en-US" altLang="zh-CN" sz="100"/>
          </a:p>
          <a:p>
            <a:endParaRPr lang="zh-CN" altLang="en-US" sz="100"/>
          </a:p>
          <a:p>
            <a:r>
              <a:rPr lang="en-US" altLang="zh-CN" sz="100" b="1"/>
              <a:t>public static int[] kmpNext(String dest){</a:t>
            </a:r>
            <a:endParaRPr lang="en-US" altLang="zh-CN" sz="100" b="1"/>
          </a:p>
          <a:p>
            <a:r>
              <a:rPr lang="en-US" altLang="zh-CN" sz="100"/>
              <a:t>        </a:t>
            </a:r>
            <a:r>
              <a:rPr lang="en-US" altLang="zh-CN" sz="100" b="1"/>
              <a:t>int[] next = new int[dest.length()];</a:t>
            </a:r>
            <a:endParaRPr lang="en-US" altLang="zh-CN" sz="100" b="1"/>
          </a:p>
          <a:p>
            <a:r>
              <a:rPr lang="en-US" altLang="zh-CN" sz="100"/>
              <a:t>        next[0] = 0;</a:t>
            </a:r>
            <a:endParaRPr lang="en-US" altLang="zh-CN" sz="100"/>
          </a:p>
          <a:p>
            <a:r>
              <a:rPr lang="en-US" altLang="zh-CN" sz="100"/>
              <a:t>        </a:t>
            </a:r>
            <a:r>
              <a:rPr lang="en-US" altLang="zh-CN" sz="100" b="1"/>
              <a:t>for(int i = 1,j = 0; i &lt; dest.length(); i++){</a:t>
            </a:r>
            <a:endParaRPr lang="en-US" altLang="zh-CN" sz="100" b="1"/>
          </a:p>
          <a:p>
            <a:r>
              <a:rPr lang="en-US" altLang="zh-CN" sz="100"/>
              <a:t>            </a:t>
            </a:r>
            <a:r>
              <a:rPr lang="en-US" altLang="zh-CN" sz="100" b="1"/>
              <a:t>while(j &gt; 0 &amp;&amp; dest.charAt(j) != dest.charAt(i)){</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if(dest.charAt(i)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next[i] = j;</a:t>
            </a:r>
            <a:endParaRPr lang="en-US" altLang="zh-CN" sz="100"/>
          </a:p>
          <a:p>
            <a:r>
              <a:rPr lang="zh-CN" altLang="en-US" sz="100"/>
              <a:t>        </a:t>
            </a:r>
            <a:r>
              <a:rPr lang="en-US" altLang="zh-CN" sz="100"/>
              <a:t>}</a:t>
            </a:r>
            <a:endParaRPr lang="en-US" altLang="zh-CN" sz="100"/>
          </a:p>
          <a:p>
            <a:r>
              <a:rPr lang="en-US" altLang="zh-CN" sz="100"/>
              <a:t>        </a:t>
            </a:r>
            <a:r>
              <a:rPr lang="en-US" altLang="zh-CN" sz="100" b="1"/>
              <a:t>return next;</a:t>
            </a:r>
            <a:endParaRPr lang="en-US" altLang="zh-CN" sz="100" b="1"/>
          </a:p>
          <a:p>
            <a:r>
              <a:rPr lang="zh-CN" altLang="en-US" sz="100"/>
              <a:t>    </a:t>
            </a:r>
            <a:r>
              <a:rPr lang="en-US" altLang="zh-CN" sz="100"/>
              <a:t>}</a:t>
            </a:r>
            <a:endParaRPr lang="en-US" altLang="zh-CN" sz="100"/>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41" name="包装程序外壳对象" showAsIcon="1" r:id="rId3" imgW="1704975" imgH="523875" progId="Package">
                  <p:embed/>
                </p:oleObj>
              </mc:Choice>
              <mc:Fallback>
                <p:oleObj name="包装程序外壳对象" showAsIcon="1" r:id="rId3" imgW="1704975" imgH="523875" progId="Package">
                  <p:embed/>
                  <p:pic>
                    <p:nvPicPr>
                      <p:cNvPr id="0" name="图片 139440"/>
                      <p:cNvPicPr/>
                      <p:nvPr/>
                    </p:nvPicPr>
                    <p:blipFill>
                      <a:blip r:embed="rId4"/>
                      <a:stretch>
                        <a:fillRect/>
                      </a:stretch>
                    </p:blipFill>
                    <p:spPr>
                      <a:xfrm>
                        <a:off x="3213618" y="3672383"/>
                        <a:ext cx="1740417" cy="541087"/>
                      </a:xfrm>
                      <a:prstGeom prst="rect">
                        <a:avLst/>
                      </a:prstGeom>
                    </p:spPr>
                  </p:pic>
                </p:oleObj>
              </mc:Fallback>
            </mc:AlternateContent>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贪心算法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应用场景</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假设存在下面需要付费的广播台，以及广播台信号可以覆盖的地区。 </a:t>
            </a:r>
            <a:r>
              <a:rPr lang="zh-CN" altLang="en-US" b="1"/>
              <a:t>如何选择最少的广播台</a:t>
            </a:r>
            <a:r>
              <a:rPr lang="zh-CN" altLang="en-US"/>
              <a:t>，让所有的地区都可以接收到信号</a:t>
            </a:r>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贪心算法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贪心算法介绍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贪婪算法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的选择，从而希望能够导致结果是最好或者最优的算法</a:t>
            </a:r>
            <a:endParaRPr lang="en-US" altLang="zh-CN"/>
          </a:p>
          <a:p>
            <a:pPr marL="342900" indent="-342900">
              <a:buAutoNum type="arabicParenR"/>
            </a:pPr>
            <a:endParaRPr lang="en-US" altLang="zh-CN"/>
          </a:p>
          <a:p>
            <a:pPr marL="342900" indent="-342900">
              <a:buAutoNum type="arabicParenR"/>
            </a:pPr>
            <a:r>
              <a:rPr lang="zh-CN" altLang="en-US">
                <a:ea typeface="宋体" panose="02010600030101010101" pitchFamily="2" charset="-122"/>
              </a:rPr>
              <a:t>贪婪算法所得到的结果</a:t>
            </a:r>
            <a:r>
              <a:rPr lang="zh-CN" altLang="en-US" b="1">
                <a:ea typeface="宋体" panose="02010600030101010101" pitchFamily="2" charset="-122"/>
              </a:rPr>
              <a:t>不一定是最优的结果</a:t>
            </a:r>
            <a:r>
              <a:rPr lang="en-US" altLang="zh-CN" b="1">
                <a:ea typeface="宋体" panose="02010600030101010101" pitchFamily="2" charset="-122"/>
              </a:rPr>
              <a:t>(</a:t>
            </a:r>
            <a:r>
              <a:rPr lang="zh-CN" altLang="en-US" b="1">
                <a:ea typeface="宋体" panose="02010600030101010101" pitchFamily="2" charset="-122"/>
              </a:rPr>
              <a:t>有时候会是最优解</a:t>
            </a:r>
            <a:r>
              <a:rPr lang="en-US" altLang="zh-CN" b="1">
                <a:ea typeface="宋体" panose="02010600030101010101" pitchFamily="2" charset="-122"/>
              </a:rPr>
              <a:t>)</a:t>
            </a:r>
            <a:r>
              <a:rPr lang="zh-CN" altLang="en-US">
                <a:ea typeface="宋体" panose="02010600030101010101" pitchFamily="2" charset="-122"/>
              </a:rPr>
              <a:t>，但是都是相对近似</a:t>
            </a:r>
            <a:r>
              <a:rPr lang="en-US" altLang="zh-CN">
                <a:ea typeface="宋体" panose="02010600030101010101" pitchFamily="2" charset="-122"/>
              </a:rPr>
              <a:t>(</a:t>
            </a:r>
            <a:r>
              <a:rPr lang="zh-CN" altLang="en-US">
                <a:ea typeface="宋体" panose="02010600030101010101" pitchFamily="2" charset="-122"/>
              </a:rPr>
              <a:t>接近</a:t>
            </a:r>
            <a:r>
              <a:rPr lang="en-US" altLang="zh-CN">
                <a:ea typeface="宋体" panose="02010600030101010101" pitchFamily="2" charset="-122"/>
              </a:rPr>
              <a:t>)</a:t>
            </a:r>
            <a:r>
              <a:rPr lang="zh-CN" altLang="en-US">
                <a:ea typeface="宋体" panose="02010600030101010101" pitchFamily="2" charset="-122"/>
              </a:rPr>
              <a:t>最优解的结果</a:t>
            </a:r>
            <a:endParaRPr lang="en-US" altLang="zh-CN">
              <a:ea typeface="宋体" panose="02010600030101010101" pitchFamily="2"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贪心算法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贪心算法最佳应用</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假设存在如下表的需要付费的广播台，以及广播台信号可以覆盖的地区。 </a:t>
            </a:r>
            <a:r>
              <a:rPr lang="zh-CN" altLang="en-US" b="1"/>
              <a:t>如何选择最少的广播台</a:t>
            </a:r>
            <a:r>
              <a:rPr lang="zh-CN" altLang="en-US"/>
              <a:t>，让所有的地区都可以接收到信号</a:t>
            </a:r>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贪心算法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贪心算法最佳应用</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a:t>
            </a:r>
            <a:endParaRPr lang="en-US" altLang="zh-CN" sz="2000" b="1">
              <a:solidFill>
                <a:srgbClr val="0070C0"/>
              </a:solidFill>
              <a:ea typeface="宋体" panose="02010600030101010101" pitchFamily="2" charset="-122"/>
            </a:endParaRPr>
          </a:p>
          <a:p>
            <a:pPr marL="342900" indent="-342900">
              <a:buAutoNum type="arabicParenR" startAt="2"/>
            </a:pPr>
            <a:r>
              <a:rPr lang="zh-CN" altLang="en-US"/>
              <a:t>思路分析</a:t>
            </a:r>
            <a:r>
              <a:rPr lang="en-US" altLang="zh-CN"/>
              <a:t>: </a:t>
            </a:r>
            <a:endParaRPr lang="en-US" altLang="zh-CN"/>
          </a:p>
          <a:p>
            <a:pPr marL="285750" indent="-285750">
              <a:buFont typeface="Wingdings" panose="05000000000000000000" pitchFamily="2" charset="2"/>
              <a:buChar char="Ø"/>
            </a:pPr>
            <a:r>
              <a:rPr lang="zh-CN" altLang="en-US"/>
              <a:t>如何找出覆盖所有地区的广播台的集合呢，使用穷举法实现</a:t>
            </a:r>
            <a:r>
              <a:rPr lang="en-US" altLang="zh-CN"/>
              <a:t>,</a:t>
            </a:r>
            <a:r>
              <a:rPr lang="zh-CN" altLang="en-US"/>
              <a:t>列出每个可能的广播台的集合，这被称为幂集。假设总的有</a:t>
            </a:r>
            <a:r>
              <a:rPr lang="en-US" altLang="zh-CN"/>
              <a:t>n</a:t>
            </a:r>
            <a:r>
              <a:rPr lang="zh-CN" altLang="en-US"/>
              <a:t>个广播台，则广播台的组合总共有</a:t>
            </a:r>
            <a:br>
              <a:rPr lang="en-US" altLang="zh-CN"/>
            </a:br>
            <a:r>
              <a:rPr lang="en-US" altLang="zh-CN"/>
              <a:t>2ⁿ -1 </a:t>
            </a:r>
            <a:r>
              <a:rPr lang="zh-CN" altLang="en-US"/>
              <a:t>个</a:t>
            </a:r>
            <a:r>
              <a:rPr lang="en-US" altLang="zh-CN"/>
              <a:t>,</a:t>
            </a:r>
            <a:r>
              <a:rPr lang="zh-CN" altLang="en-US"/>
              <a:t>假设每秒可以计算</a:t>
            </a:r>
            <a:r>
              <a:rPr lang="en-US" altLang="zh-CN"/>
              <a:t>10</a:t>
            </a:r>
            <a:r>
              <a:rPr lang="zh-CN" altLang="en-US"/>
              <a:t>个子集， 如图</a:t>
            </a:r>
            <a:r>
              <a:rPr lang="en-US" altLang="zh-CN"/>
              <a:t>:</a:t>
            </a: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endParaRPr lang="en-US" altLang="zh-CN">
              <a:ea typeface="宋体" panose="02010600030101010101" pitchFamily="2" charset="-122"/>
            </a:endParaRPr>
          </a:p>
        </p:txBody>
      </p:sp>
      <p:graphicFrame>
        <p:nvGraphicFramePr>
          <p:cNvPr id="3" name="表格 2"/>
          <p:cNvGraphicFramePr>
            <a:graphicFrameLocks noGrp="1"/>
          </p:cNvGraphicFramePr>
          <p:nvPr/>
        </p:nvGraphicFramePr>
        <p:xfrm>
          <a:off x="1098029" y="3020863"/>
          <a:ext cx="5616624" cy="1371600"/>
        </p:xfrm>
        <a:graphic>
          <a:graphicData uri="http://schemas.openxmlformats.org/drawingml/2006/table">
            <a:tbl>
              <a:tblPr/>
              <a:tblGrid>
                <a:gridCol w="1752195"/>
                <a:gridCol w="1752195"/>
                <a:gridCol w="2112234"/>
              </a:tblGrid>
              <a:tr h="0">
                <a:tc>
                  <a:txBody>
                    <a:bodyPr/>
                    <a:lstStyle/>
                    <a:p>
                      <a:r>
                        <a:rPr lang="zh-CN" altLang="en-US" sz="1200"/>
                        <a:t>广播台数量</a:t>
                      </a:r>
                      <a:r>
                        <a:rPr lang="en-US" sz="1200"/>
                        <a:t>n</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a:t>2</a:t>
                      </a:r>
                      <a:r>
                        <a:rPr lang="en-US" sz="1200"/>
                        <a:t>ⁿ</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5</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4294967296</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1.26*100³º </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贪心算法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贪心算法最佳应用</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a:t>
            </a:r>
            <a:endParaRPr lang="en-US" altLang="zh-CN" sz="2000" b="1">
              <a:solidFill>
                <a:srgbClr val="0070C0"/>
              </a:solidFill>
              <a:ea typeface="宋体" panose="02010600030101010101" pitchFamily="2" charset="-122"/>
            </a:endParaRPr>
          </a:p>
          <a:p>
            <a:pPr marL="342900" indent="-342900">
              <a:buAutoNum type="arabicParenR" startAt="2"/>
            </a:pPr>
            <a:r>
              <a:rPr lang="zh-CN" altLang="en-US"/>
              <a:t>思路分析</a:t>
            </a:r>
            <a:r>
              <a:rPr lang="en-US" altLang="zh-CN"/>
              <a:t>: </a:t>
            </a:r>
            <a:endParaRPr lang="en-US" altLang="zh-CN"/>
          </a:p>
          <a:p>
            <a:pPr marL="285750" indent="-285750">
              <a:buFont typeface="Wingdings" panose="05000000000000000000" pitchFamily="2" charset="2"/>
              <a:buChar char="Ø"/>
            </a:pPr>
            <a:r>
              <a:rPr lang="zh-CN" altLang="en-US"/>
              <a:t>使用贪婪算法，效率高</a:t>
            </a:r>
            <a:r>
              <a:rPr lang="en-US" altLang="zh-CN"/>
              <a:t>:</a:t>
            </a:r>
            <a:endParaRPr lang="en-US" altLang="zh-CN"/>
          </a:p>
          <a:p>
            <a:r>
              <a:rPr lang="zh-CN" altLang="en-US"/>
              <a:t>目前并没有算法可以快速计算得到准备的值， 使用贪婪算法，则可以得到非常接近的解，并且效率高。选择策略上，因为需要覆盖全部地区的最小集合</a:t>
            </a:r>
            <a:r>
              <a:rPr lang="en-US" altLang="zh-CN"/>
              <a:t>:</a:t>
            </a:r>
            <a:endParaRPr lang="en-US" altLang="zh-CN"/>
          </a:p>
          <a:p>
            <a:pPr marL="342900" indent="-342900">
              <a:buAutoNum type="arabicParenR"/>
            </a:pPr>
            <a:r>
              <a:rPr lang="zh-CN" altLang="en-US"/>
              <a:t>遍历所有的广播电台</a:t>
            </a:r>
            <a:r>
              <a:rPr lang="en-US" altLang="zh-CN"/>
              <a:t>, </a:t>
            </a:r>
            <a:r>
              <a:rPr lang="zh-CN" altLang="en-US"/>
              <a:t>找到一个覆盖了最多</a:t>
            </a:r>
            <a:r>
              <a:rPr lang="zh-CN" altLang="en-US" b="1">
                <a:solidFill>
                  <a:srgbClr val="DA0000"/>
                </a:solidFill>
              </a:rPr>
              <a:t>未覆盖的地区</a:t>
            </a:r>
            <a:r>
              <a:rPr lang="zh-CN" altLang="en-US"/>
              <a:t>的电台</a:t>
            </a:r>
            <a:r>
              <a:rPr lang="en-US" altLang="zh-CN"/>
              <a:t>(</a:t>
            </a:r>
            <a:r>
              <a:rPr lang="zh-CN" altLang="en-US"/>
              <a:t>此电台可能包含一些已覆盖的地区，但没有关系） </a:t>
            </a:r>
            <a:endParaRPr lang="en-US" altLang="zh-CN"/>
          </a:p>
          <a:p>
            <a:pPr marL="342900" indent="-342900">
              <a:buAutoNum type="arabicParenR"/>
            </a:pPr>
            <a:r>
              <a:rPr lang="zh-CN" altLang="en-US"/>
              <a:t>将这个电台加入到一个集合中</a:t>
            </a:r>
            <a:r>
              <a:rPr lang="en-US" altLang="zh-CN"/>
              <a:t>(</a:t>
            </a:r>
            <a:r>
              <a:rPr lang="zh-CN" altLang="en-US"/>
              <a:t>比如</a:t>
            </a:r>
            <a:r>
              <a:rPr lang="en-US" altLang="zh-CN"/>
              <a:t>ArrayList), </a:t>
            </a:r>
            <a:r>
              <a:rPr lang="zh-CN" altLang="en-US"/>
              <a:t>想办法把该电台覆盖的地区在下次比较时去掉。</a:t>
            </a:r>
            <a:endParaRPr lang="en-US" altLang="zh-CN"/>
          </a:p>
          <a:p>
            <a:pPr marL="342900" indent="-342900">
              <a:buAutoNum type="arabicParenR"/>
            </a:pPr>
            <a:r>
              <a:rPr lang="zh-CN" altLang="en-US"/>
              <a:t>重复第</a:t>
            </a:r>
            <a:r>
              <a:rPr lang="en-US" altLang="zh-CN"/>
              <a:t>1</a:t>
            </a:r>
            <a:r>
              <a:rPr lang="zh-CN" altLang="en-US"/>
              <a:t>步直到覆盖了全部的地区</a:t>
            </a:r>
            <a:endParaRPr lang="zh-CN" altLang="en-US"/>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3) </a:t>
            </a:r>
            <a:r>
              <a:rPr lang="zh-CN" altLang="en-US">
                <a:ea typeface="宋体" panose="02010600030101010101" pitchFamily="2" charset="-122"/>
              </a:rPr>
              <a:t>代码实现</a:t>
            </a:r>
            <a:r>
              <a:rPr lang="en-US" altLang="zh-CN">
                <a:ea typeface="宋体" panose="02010600030101010101" pitchFamily="2" charset="-122"/>
              </a:rPr>
              <a:t>, </a:t>
            </a:r>
            <a:r>
              <a:rPr lang="zh-CN" altLang="en-US">
                <a:ea typeface="宋体" panose="02010600030101010101" pitchFamily="2" charset="-122"/>
              </a:rPr>
              <a:t>看老师演示 </a:t>
            </a:r>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31" name="包装程序外壳对象" showAsIcon="1" r:id="rId1" imgW="1419225" imgH="523875" progId="Package">
                  <p:embed/>
                </p:oleObj>
              </mc:Choice>
              <mc:Fallback>
                <p:oleObj name="包装程序外壳对象" showAsIcon="1" r:id="rId1" imgW="1419225" imgH="523875" progId="Package">
                  <p:embed/>
                  <p:pic>
                    <p:nvPicPr>
                      <p:cNvPr id="0" name="图片 153630"/>
                      <p:cNvPicPr/>
                      <p:nvPr/>
                    </p:nvPicPr>
                    <p:blipFill>
                      <a:blip r:embed="rId2"/>
                      <a:stretch>
                        <a:fillRect/>
                      </a:stretch>
                    </p:blipFill>
                    <p:spPr>
                      <a:xfrm>
                        <a:off x="7722765" y="4608487"/>
                        <a:ext cx="1062099" cy="396187"/>
                      </a:xfrm>
                      <a:prstGeom prst="rect">
                        <a:avLst/>
                      </a:prstGeom>
                    </p:spPr>
                  </p:pic>
                </p:oleObj>
              </mc:Fallback>
            </mc:AlternateContent>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贪心算法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贪心算法注意事项和细节</a:t>
            </a:r>
            <a:endParaRPr lang="en-US" altLang="zh-CN" sz="2000" b="1">
              <a:solidFill>
                <a:srgbClr val="0070C0"/>
              </a:solidFill>
              <a:ea typeface="宋体" panose="02010600030101010101" pitchFamily="2" charset="-122"/>
            </a:endParaRPr>
          </a:p>
          <a:p>
            <a:pPr marL="342900" indent="-342900">
              <a:buAutoNum type="arabicParenBoth"/>
            </a:pPr>
            <a:endParaRPr lang="en-US" altLang="zh-CN"/>
          </a:p>
          <a:p>
            <a:pPr marL="342900" indent="-342900">
              <a:buAutoNum type="arabicParenBoth"/>
            </a:pPr>
            <a:r>
              <a:rPr lang="zh-CN" altLang="en-US" b="1"/>
              <a:t>贪婪算法所得到的结果不一定是最优的结果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最优解的结果</a:t>
            </a:r>
            <a:endParaRPr lang="en-US" altLang="zh-CN" b="1"/>
          </a:p>
          <a:p>
            <a:pPr marL="342900" indent="-342900">
              <a:buAutoNum type="arabicParenBoth"/>
            </a:pPr>
            <a:r>
              <a:rPr lang="zh-CN" altLang="en-US" b="1"/>
              <a:t>比如上题的</a:t>
            </a:r>
            <a:r>
              <a:rPr lang="zh-CN" altLang="en-US"/>
              <a:t>算法选出的是</a:t>
            </a:r>
            <a:r>
              <a:rPr lang="en-US" altLang="zh-CN"/>
              <a:t>K1, K2, K3, K5</a:t>
            </a:r>
            <a:r>
              <a:rPr lang="zh-CN" altLang="en-US"/>
              <a:t>，符合覆盖了全部的地区</a:t>
            </a:r>
            <a:endParaRPr lang="en-US" altLang="zh-CN"/>
          </a:p>
          <a:p>
            <a:pPr marL="342900" indent="-342900">
              <a:buAutoNum type="arabicParenBoth"/>
            </a:pPr>
            <a:r>
              <a:rPr lang="zh-CN" altLang="en-US"/>
              <a:t>但是我们发现 </a:t>
            </a:r>
            <a:r>
              <a:rPr lang="en-US" altLang="zh-CN"/>
              <a:t>K2, K3,K4,K5 </a:t>
            </a:r>
            <a:r>
              <a:rPr lang="zh-CN" altLang="en-US"/>
              <a:t>也可以覆盖全部地区，如果</a:t>
            </a:r>
            <a:r>
              <a:rPr lang="en-US" altLang="zh-CN"/>
              <a:t>K2 </a:t>
            </a:r>
            <a:r>
              <a:rPr lang="zh-CN" altLang="en-US"/>
              <a:t>的使用成本低于</a:t>
            </a:r>
            <a:r>
              <a:rPr lang="en-US" altLang="zh-CN"/>
              <a:t>K1,</a:t>
            </a:r>
            <a:r>
              <a:rPr lang="zh-CN" altLang="en-US"/>
              <a:t>那么我们上题的 </a:t>
            </a:r>
            <a:r>
              <a:rPr lang="en-US" altLang="zh-CN"/>
              <a:t>K1, K2, K3, K5 </a:t>
            </a:r>
            <a:r>
              <a:rPr lang="zh-CN" altLang="en-US"/>
              <a:t>虽然是满足条件，但是并不是最优的</a:t>
            </a:r>
            <a:r>
              <a:rPr lang="en-US" altLang="zh-CN"/>
              <a:t>.</a:t>
            </a:r>
            <a:endParaRPr lang="en-US" altLang="zh-CN"/>
          </a:p>
          <a:p>
            <a:pPr marL="342900" indent="-342900">
              <a:buAutoNum type="arabicParenBoth"/>
            </a:pPr>
            <a:endParaRPr lang="en-US" altLang="zh-CN"/>
          </a:p>
          <a:p>
            <a:pPr marL="342900" indent="-342900">
              <a:buAutoNum type="arabicParenBoth"/>
            </a:pPr>
            <a:endParaRPr lang="en-US" altLang="zh-CN"/>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应用场景</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修路问题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看一个应用场景和问题：</a:t>
            </a: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600">
                <a:ea typeface="宋体" panose="02010600030101010101" pitchFamily="2" charset="-122"/>
              </a:rPr>
              <a:t>有胜利乡有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，现在需要修路把</a:t>
            </a:r>
            <a:r>
              <a:rPr lang="en-US" altLang="zh-CN" sz="1600">
                <a:ea typeface="宋体" panose="02010600030101010101" pitchFamily="2" charset="-122"/>
              </a:rPr>
              <a:t>7</a:t>
            </a:r>
            <a:r>
              <a:rPr lang="zh-CN" altLang="en-US" sz="1600">
                <a:ea typeface="宋体" panose="02010600030101010101" pitchFamily="2" charset="-122"/>
              </a:rPr>
              <a:t>个村庄连通</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问：如何修路保证各个村庄都能连通，并且总的修建公路总里程最短</a:t>
            </a:r>
            <a:r>
              <a:rPr lang="en-US" altLang="zh-CN" sz="1600">
                <a:ea typeface="宋体" panose="02010600030101010101" pitchFamily="2" charset="-122"/>
              </a:rPr>
              <a:t>?</a:t>
            </a:r>
            <a:endParaRPr lang="en-US" altLang="zh-CN" sz="1600">
              <a:ea typeface="宋体" panose="02010600030101010101" pitchFamily="2" charset="-122"/>
            </a:endParaRPr>
          </a:p>
          <a:p>
            <a:r>
              <a:rPr lang="zh-CN" altLang="en-US" sz="1600">
                <a:ea typeface="宋体" panose="02010600030101010101" pitchFamily="2" charset="-122"/>
              </a:rPr>
              <a:t>思路</a:t>
            </a:r>
            <a:r>
              <a:rPr lang="en-US" altLang="zh-CN" sz="1600">
                <a:ea typeface="宋体" panose="02010600030101010101" pitchFamily="2" charset="-122"/>
              </a:rPr>
              <a:t>: </a:t>
            </a:r>
            <a:r>
              <a:rPr lang="zh-CN" altLang="en-US" sz="1600">
                <a:ea typeface="宋体" panose="02010600030101010101" pitchFamily="2" charset="-122"/>
              </a:rPr>
              <a:t>将</a:t>
            </a:r>
            <a:r>
              <a:rPr lang="en-US" altLang="zh-CN" sz="1600">
                <a:ea typeface="宋体" panose="02010600030101010101" pitchFamily="2" charset="-122"/>
              </a:rPr>
              <a:t>10</a:t>
            </a:r>
            <a:r>
              <a:rPr lang="zh-CN" altLang="en-US" sz="1600">
                <a:ea typeface="宋体" panose="02010600030101010101" pitchFamily="2" charset="-122"/>
              </a:rPr>
              <a:t>条边，连接即可，但是总的里程数不是最小</a:t>
            </a:r>
            <a:r>
              <a:rPr lang="en-US" altLang="zh-CN" sz="1600">
                <a:ea typeface="宋体" panose="02010600030101010101" pitchFamily="2" charset="-122"/>
              </a:rPr>
              <a:t>.</a:t>
            </a:r>
            <a:endParaRPr lang="en-US" altLang="zh-CN" sz="1600">
              <a:ea typeface="宋体" panose="02010600030101010101" pitchFamily="2" charset="-122"/>
            </a:endParaRPr>
          </a:p>
          <a:p>
            <a:r>
              <a:rPr lang="zh-CN" altLang="en-US" sz="1600" b="1">
                <a:ea typeface="宋体" panose="02010600030101010101" pitchFamily="2" charset="-122"/>
              </a:rPr>
              <a:t>正确的思路</a:t>
            </a:r>
            <a:r>
              <a:rPr lang="zh-CN" altLang="en-US" sz="1600">
                <a:ea typeface="宋体" panose="02010600030101010101" pitchFamily="2" charset="-122"/>
              </a:rPr>
              <a:t>，就是尽可能的选择少的路线，并且每条路线最小，保证总里程数最少</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a:ea typeface="宋体" panose="02010600030101010101" pitchFamily="2" charset="-122"/>
            </a:endParaRPr>
          </a:p>
        </p:txBody>
      </p:sp>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8" name="包装程序外壳对象" showAsIcon="1" r:id="rId1" imgW="609600" imgH="523875" progId="Package">
                  <p:embed/>
                </p:oleObj>
              </mc:Choice>
              <mc:Fallback>
                <p:oleObj name="包装程序外壳对象" showAsIcon="1" r:id="rId1" imgW="609600" imgH="523875" progId="Package">
                  <p:embed/>
                  <p:pic>
                    <p:nvPicPr>
                      <p:cNvPr id="0" name="图片 121957"/>
                      <p:cNvPicPr/>
                      <p:nvPr/>
                    </p:nvPicPr>
                    <p:blipFill>
                      <a:blip r:embed="rId2"/>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最小生成树</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修路问题本质就是就是最小生成树问题， 先介绍一下最小生成树</a:t>
            </a:r>
            <a:r>
              <a:rPr lang="en-US" altLang="zh-CN" b="1"/>
              <a:t>(Minimum Cost Spanning Tree)</a:t>
            </a:r>
            <a:r>
              <a:rPr lang="zh-CN" altLang="en-US" b="1"/>
              <a:t>，简称</a:t>
            </a:r>
            <a:r>
              <a:rPr lang="en-US" altLang="zh-CN" b="1"/>
              <a:t>MST</a:t>
            </a:r>
            <a:r>
              <a:rPr lang="zh-CN" altLang="en-US" b="1"/>
              <a:t>。</a:t>
            </a:r>
            <a:endParaRPr lang="en-US" altLang="zh-CN">
              <a:ea typeface="宋体" panose="02010600030101010101" pitchFamily="2" charset="-122"/>
            </a:endParaRPr>
          </a:p>
          <a:p>
            <a:pPr marL="342900" indent="-342900">
              <a:buAutoNum type="arabicParenR"/>
            </a:pPr>
            <a:r>
              <a:rPr lang="zh-CN" altLang="en-US"/>
              <a:t>给定一个带权的无向连通图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这叫最小生成树 </a:t>
            </a:r>
            <a:endParaRPr lang="en-US" altLang="zh-CN"/>
          </a:p>
          <a:p>
            <a:pPr marL="342900" indent="-342900">
              <a:buAutoNum type="arabicParenR"/>
            </a:pPr>
            <a:r>
              <a:rPr lang="en-US" altLang="zh-CN"/>
              <a:t>N</a:t>
            </a:r>
            <a:r>
              <a:rPr lang="zh-CN" altLang="en-US"/>
              <a:t>个顶点，一定有</a:t>
            </a:r>
            <a:r>
              <a:rPr lang="en-US" altLang="zh-CN"/>
              <a:t>N-1</a:t>
            </a:r>
            <a:r>
              <a:rPr lang="zh-CN" altLang="en-US"/>
              <a:t>条边</a:t>
            </a:r>
            <a:endParaRPr lang="en-US" altLang="zh-CN"/>
          </a:p>
          <a:p>
            <a:pPr marL="342900" indent="-342900">
              <a:buAutoNum type="arabicParenR"/>
            </a:pPr>
            <a:r>
              <a:rPr lang="zh-CN" altLang="en-US"/>
              <a:t>包含全部顶点</a:t>
            </a:r>
            <a:endParaRPr lang="en-US" altLang="zh-CN"/>
          </a:p>
          <a:p>
            <a:pPr marL="342900" indent="-342900">
              <a:buAutoNum type="arabicParenR"/>
            </a:pPr>
            <a:r>
              <a:rPr lang="en-US" altLang="zh-CN"/>
              <a:t>N-1</a:t>
            </a:r>
            <a:r>
              <a:rPr lang="zh-CN" altLang="en-US"/>
              <a:t>条边都在图中</a:t>
            </a:r>
            <a:endParaRPr lang="en-US" altLang="zh-CN"/>
          </a:p>
          <a:p>
            <a:pPr marL="342900" indent="-342900">
              <a:buAutoNum type="arabicParenR"/>
            </a:pPr>
            <a:r>
              <a:rPr lang="zh-CN" altLang="en-US">
                <a:ea typeface="宋体" panose="02010600030101010101" pitchFamily="2" charset="-122"/>
              </a:rPr>
              <a:t>举例说明</a:t>
            </a:r>
            <a:r>
              <a:rPr lang="en-US" altLang="zh-CN">
                <a:ea typeface="宋体" panose="02010600030101010101" pitchFamily="2" charset="-122"/>
              </a:rPr>
              <a:t>(</a:t>
            </a:r>
            <a:r>
              <a:rPr lang="zh-CN" altLang="en-US">
                <a:ea typeface="宋体" panose="02010600030101010101" pitchFamily="2" charset="-122"/>
              </a:rPr>
              <a:t>如图</a:t>
            </a:r>
            <a:r>
              <a:rPr lang="en-US" altLang="zh-CN">
                <a:ea typeface="宋体" panose="02010600030101010101" pitchFamily="2" charset="-122"/>
              </a:rPr>
              <a:t>:)</a:t>
            </a:r>
            <a:endParaRPr lang="en-US" altLang="zh-CN">
              <a:ea typeface="宋体" panose="02010600030101010101" pitchFamily="2" charset="-122"/>
            </a:endParaRPr>
          </a:p>
          <a:p>
            <a:pPr marL="342900" indent="-342900">
              <a:buFontTx/>
              <a:buAutoNum type="arabicParenR"/>
            </a:pPr>
            <a:r>
              <a:rPr lang="zh-CN" altLang="en-US"/>
              <a:t>求最小生成树的算法主要是</a:t>
            </a:r>
            <a:r>
              <a:rPr lang="zh-CN" altLang="en-US" b="1"/>
              <a:t>普里姆</a:t>
            </a:r>
            <a:br>
              <a:rPr lang="en-US" altLang="zh-CN" b="1"/>
            </a:br>
            <a:r>
              <a:rPr lang="zh-CN" altLang="en-US" b="1"/>
              <a:t>算法和克鲁斯卡尔算法</a:t>
            </a: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10" name="包装程序外壳对象" showAsIcon="1" r:id="rId2" imgW="609600" imgH="523875" progId="Package">
                  <p:embed/>
                </p:oleObj>
              </mc:Choice>
              <mc:Fallback>
                <p:oleObj name="包装程序外壳对象" showAsIcon="1" r:id="rId2" imgW="609600" imgH="523875" progId="Package">
                  <p:embed/>
                  <p:pic>
                    <p:nvPicPr>
                      <p:cNvPr id="0" name="图片 119909"/>
                      <p:cNvPicPr/>
                      <p:nvPr/>
                    </p:nvPicPr>
                    <p:blipFill>
                      <a:blip r:embed="rId3"/>
                      <a:stretch>
                        <a:fillRect/>
                      </a:stretch>
                    </p:blipFill>
                    <p:spPr>
                      <a:xfrm>
                        <a:off x="8452412" y="4911006"/>
                        <a:ext cx="494489" cy="426021"/>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队列介绍</a:t>
            </a:r>
            <a:endParaRPr lang="en-US" altLang="zh-CN" sz="2000" b="1">
              <a:solidFill>
                <a:srgbClr val="0070C0"/>
              </a:solidFill>
            </a:endParaRPr>
          </a:p>
          <a:p>
            <a:endParaRPr lang="en-US" altLang="zh-CN" sz="2000"/>
          </a:p>
          <a:p>
            <a:pPr marL="342900" indent="-342900">
              <a:buFont typeface="Wingdings" panose="05000000000000000000" pitchFamily="2" charset="2"/>
              <a:buChar char="Ø"/>
            </a:pPr>
            <a:r>
              <a:rPr lang="zh-CN" altLang="en-US"/>
              <a:t>队列是一个有序列表，可以用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endParaRPr lang="en-US" altLang="zh-CN"/>
          </a:p>
          <a:p>
            <a:pPr marL="342900" indent="-342900">
              <a:buFont typeface="Wingdings" panose="05000000000000000000" pitchFamily="2" charset="2"/>
              <a:buChar char="Ø"/>
            </a:pPr>
            <a:r>
              <a:rPr lang="zh-CN" altLang="en-US"/>
              <a:t>遵循</a:t>
            </a:r>
            <a:r>
              <a:rPr lang="zh-CN" altLang="en-US" b="1">
                <a:solidFill>
                  <a:srgbClr val="FF0000"/>
                </a:solidFill>
              </a:rPr>
              <a:t>先入先出</a:t>
            </a:r>
            <a:r>
              <a:rPr lang="zh-CN" altLang="en-US"/>
              <a:t>的原则。即：先存入队列的数据，要先取出。后存入的要后取出</a:t>
            </a:r>
            <a:endParaRPr lang="en-US" altLang="zh-CN"/>
          </a:p>
          <a:p>
            <a:pPr marL="342900" indent="-342900">
              <a:buFont typeface="Wingdings" panose="05000000000000000000" pitchFamily="2" charset="2"/>
              <a:buChar char="Ø"/>
            </a:pPr>
            <a:r>
              <a:rPr lang="zh-CN" altLang="en-US"/>
              <a:t>示意图：</a:t>
            </a:r>
            <a:r>
              <a:rPr lang="en-US" altLang="zh-CN"/>
              <a:t>(</a:t>
            </a:r>
            <a:r>
              <a:rPr lang="zh-CN" altLang="en-US"/>
              <a:t>使用数组模拟队列示意图</a:t>
            </a:r>
            <a:r>
              <a:rPr lang="en-US" altLang="zh-CN"/>
              <a:t>)</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普里姆算法介绍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普利姆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a:solidFill>
                <a:srgbClr val="002060"/>
              </a:solidFill>
              <a:ea typeface="宋体" panose="02010600030101010101" pitchFamily="2" charset="-122"/>
            </a:endParaRPr>
          </a:p>
          <a:p>
            <a:pPr marL="342900" indent="-342900">
              <a:buAutoNum type="arabicParenR"/>
            </a:pPr>
            <a:r>
              <a:rPr lang="zh-CN" altLang="en-US"/>
              <a:t>普利姆的算法如下</a:t>
            </a:r>
            <a:r>
              <a:rPr lang="en-US" altLang="zh-CN"/>
              <a:t>:</a:t>
            </a:r>
            <a:endParaRPr lang="en-US" altLang="zh-CN"/>
          </a:p>
          <a:p>
            <a:endParaRPr lang="en-US" altLang="zh-CN">
              <a:ea typeface="宋体" panose="02010600030101010101" pitchFamily="2" charset="-122"/>
            </a:endParaRPr>
          </a:p>
          <a:p>
            <a:pPr marL="342900" indent="-342900">
              <a:buAutoNum type="arabicParenBoth"/>
            </a:pPr>
            <a:r>
              <a:rPr lang="zh-CN" altLang="en-US" sz="160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a:ea typeface="宋体" panose="02010600030101010101" pitchFamily="2" charset="-122"/>
            </a:endParaRPr>
          </a:p>
          <a:p>
            <a:pPr marL="342900" indent="-342900">
              <a:buAutoNum type="arabicParenBoth"/>
            </a:pPr>
            <a:r>
              <a:rPr lang="zh-CN" altLang="en-US" sz="1600"/>
              <a:t>若从顶点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visited[u]=1</a:t>
            </a:r>
            <a:endParaRPr lang="en-US" altLang="zh-CN" sz="1600"/>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visited[vj]=1</a:t>
            </a:r>
            <a:endParaRPr lang="en-US" altLang="zh-CN" sz="1600"/>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条边</a:t>
            </a:r>
            <a:endParaRPr lang="en-US" altLang="zh-CN" sz="1600"/>
          </a:p>
          <a:p>
            <a:pPr marL="342900" indent="-342900">
              <a:buAutoNum type="arabicParenBoth"/>
            </a:pPr>
            <a:r>
              <a:rPr lang="zh-CN" altLang="en-US" sz="1600" b="1">
                <a:ea typeface="宋体" panose="02010600030101010101" pitchFamily="2" charset="-122"/>
              </a:rPr>
              <a:t>提示</a:t>
            </a:r>
            <a:r>
              <a:rPr lang="en-US" altLang="zh-CN" sz="1600" b="1">
                <a:ea typeface="宋体" panose="02010600030101010101" pitchFamily="2" charset="-122"/>
              </a:rPr>
              <a:t>: </a:t>
            </a:r>
            <a:r>
              <a:rPr lang="zh-CN" altLang="en-US" sz="1600">
                <a:ea typeface="宋体" panose="02010600030101010101" pitchFamily="2" charset="-122"/>
              </a:rPr>
              <a:t>单独看步骤很难理解，我们通过代码来讲解，比较好理解</a:t>
            </a:r>
            <a:r>
              <a:rPr lang="en-US" altLang="zh-CN" sz="1600">
                <a:ea typeface="宋体" panose="02010600030101010101" pitchFamily="2" charset="-122"/>
              </a:rPr>
              <a:t>.</a:t>
            </a: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普里姆算法最佳实践</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修路问题</a:t>
            </a:r>
            <a:r>
              <a:rPr lang="en-US" altLang="zh-CN" sz="2000" b="1">
                <a:solidFill>
                  <a:srgbClr val="0070C0"/>
                </a:solidFill>
                <a:ea typeface="宋体" panose="02010600030101010101" pitchFamily="2" charset="-122"/>
              </a:rPr>
              <a:t>)</a:t>
            </a:r>
            <a:endParaRPr lang="en-US" altLang="zh-CN" sz="2000" b="1">
              <a:solidFill>
                <a:srgbClr val="0070C0"/>
              </a:solidFill>
              <a:ea typeface="宋体" panose="02010600030101010101" pitchFamily="2" charset="-122"/>
            </a:endParaRPr>
          </a:p>
          <a:p>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700">
                <a:ea typeface="宋体" panose="02010600030101010101" pitchFamily="2" charset="-122"/>
              </a:rPr>
              <a:t>有胜利乡有</a:t>
            </a:r>
            <a:r>
              <a:rPr lang="en-US" altLang="zh-CN" sz="1700">
                <a:ea typeface="宋体" panose="02010600030101010101" pitchFamily="2" charset="-122"/>
              </a:rPr>
              <a:t>7</a:t>
            </a:r>
            <a:r>
              <a:rPr lang="zh-CN" altLang="en-US" sz="1700">
                <a:ea typeface="宋体" panose="02010600030101010101" pitchFamily="2" charset="-122"/>
              </a:rPr>
              <a:t>个村庄</a:t>
            </a:r>
            <a:r>
              <a:rPr lang="en-US" altLang="zh-CN" sz="1700">
                <a:ea typeface="宋体" panose="02010600030101010101" pitchFamily="2" charset="-122"/>
              </a:rPr>
              <a:t>(A, B, C, D, E, F, G) </a:t>
            </a:r>
            <a:r>
              <a:rPr lang="zh-CN" altLang="en-US" sz="1700">
                <a:ea typeface="宋体" panose="02010600030101010101" pitchFamily="2" charset="-122"/>
              </a:rPr>
              <a:t>，现在需要修路把</a:t>
            </a:r>
            <a:r>
              <a:rPr lang="en-US" altLang="zh-CN" sz="1700">
                <a:ea typeface="宋体" panose="02010600030101010101" pitchFamily="2" charset="-122"/>
              </a:rPr>
              <a:t>7</a:t>
            </a:r>
            <a:r>
              <a:rPr lang="zh-CN" altLang="en-US" sz="1700">
                <a:ea typeface="宋体" panose="02010600030101010101" pitchFamily="2" charset="-122"/>
              </a:rPr>
              <a:t>个村庄连通</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各个村庄的距离用边线表示</a:t>
            </a:r>
            <a:r>
              <a:rPr lang="en-US" altLang="zh-CN" sz="1700">
                <a:ea typeface="宋体" panose="02010600030101010101" pitchFamily="2" charset="-122"/>
              </a:rPr>
              <a:t>(</a:t>
            </a:r>
            <a:r>
              <a:rPr lang="zh-CN" altLang="en-US" sz="1700">
                <a:ea typeface="宋体" panose="02010600030101010101" pitchFamily="2" charset="-122"/>
              </a:rPr>
              <a:t>权</a:t>
            </a:r>
            <a:r>
              <a:rPr lang="en-US" altLang="zh-CN" sz="1700">
                <a:ea typeface="宋体" panose="02010600030101010101" pitchFamily="2" charset="-122"/>
              </a:rPr>
              <a:t>) </a:t>
            </a:r>
            <a:r>
              <a:rPr lang="zh-CN" altLang="en-US" sz="1700">
                <a:ea typeface="宋体" panose="02010600030101010101" pitchFamily="2" charset="-122"/>
              </a:rPr>
              <a:t>，比如 </a:t>
            </a:r>
            <a:r>
              <a:rPr lang="en-US" altLang="zh-CN" sz="1700">
                <a:ea typeface="宋体" panose="02010600030101010101" pitchFamily="2" charset="-122"/>
              </a:rPr>
              <a:t>A – B </a:t>
            </a:r>
            <a:r>
              <a:rPr lang="zh-CN" altLang="en-US" sz="1700">
                <a:ea typeface="宋体" panose="02010600030101010101" pitchFamily="2" charset="-122"/>
              </a:rPr>
              <a:t>距离 </a:t>
            </a:r>
            <a:r>
              <a:rPr lang="en-US" altLang="zh-CN" sz="1700">
                <a:ea typeface="宋体" panose="02010600030101010101" pitchFamily="2" charset="-122"/>
              </a:rPr>
              <a:t>5</a:t>
            </a:r>
            <a:r>
              <a:rPr lang="zh-CN" altLang="en-US" sz="1700">
                <a:ea typeface="宋体" panose="02010600030101010101" pitchFamily="2" charset="-122"/>
              </a:rPr>
              <a:t>公里</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问：如何修路保证各个村庄都能连通，并且总的修建公路总里程最短</a:t>
            </a:r>
            <a:r>
              <a:rPr lang="en-US" altLang="zh-CN" sz="1700">
                <a:ea typeface="宋体" panose="02010600030101010101" pitchFamily="2" charset="-122"/>
              </a:rPr>
              <a:t>?</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看老师</a:t>
            </a:r>
            <a:r>
              <a:rPr lang="zh-CN" altLang="en-US" sz="1700" b="1">
                <a:ea typeface="宋体" panose="02010600030101010101" pitchFamily="2" charset="-122"/>
              </a:rPr>
              <a:t>思路分析</a:t>
            </a:r>
            <a:r>
              <a:rPr lang="en-US" altLang="zh-CN" sz="1700">
                <a:ea typeface="宋体" panose="02010600030101010101" pitchFamily="2" charset="-122"/>
              </a:rPr>
              <a:t>+</a:t>
            </a:r>
            <a:r>
              <a:rPr lang="zh-CN" altLang="en-US" sz="1700">
                <a:ea typeface="宋体" panose="02010600030101010101" pitchFamily="2" charset="-122"/>
              </a:rPr>
              <a:t>代码演示</a:t>
            </a:r>
            <a:r>
              <a:rPr lang="en-US" altLang="zh-CN" sz="1700">
                <a:ea typeface="宋体" panose="02010600030101010101" pitchFamily="2" charset="-122"/>
              </a:rPr>
              <a:t>:</a:t>
            </a:r>
            <a:r>
              <a:rPr lang="zh-CN" altLang="en-US" sz="1700">
                <a:ea typeface="宋体" panose="02010600030101010101" pitchFamily="2" charset="-122"/>
              </a:rPr>
              <a:t> </a:t>
            </a:r>
            <a:endParaRPr lang="en-US" altLang="zh-CN" sz="1700">
              <a:ea typeface="宋体" panose="02010600030101010101" pitchFamily="2" charset="-122"/>
            </a:endParaRPr>
          </a:p>
          <a:p>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6" name="包装程序外壳对象" showAsIcon="1" r:id="rId1" imgW="609600" imgH="523875" progId="Package">
                  <p:embed/>
                </p:oleObj>
              </mc:Choice>
              <mc:Fallback>
                <p:oleObj name="包装程序外壳对象" showAsIcon="1" r:id="rId1" imgW="609600" imgH="523875" progId="Package">
                  <p:embed/>
                  <p:pic>
                    <p:nvPicPr>
                      <p:cNvPr id="0" name="图片 120935"/>
                      <p:cNvPicPr/>
                      <p:nvPr/>
                    </p:nvPicPr>
                    <p:blipFill>
                      <a:blip r:embed="rId2"/>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应用场景</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看一个应用场景和问题：</a:t>
            </a: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600">
                <a:ea typeface="宋体" panose="02010600030101010101" pitchFamily="2" charset="-122"/>
              </a:rPr>
              <a:t>某城市新增</a:t>
            </a:r>
            <a:r>
              <a:rPr lang="en-US" altLang="zh-CN" sz="1600">
                <a:ea typeface="宋体" panose="02010600030101010101" pitchFamily="2" charset="-122"/>
              </a:rPr>
              <a:t>7</a:t>
            </a:r>
            <a:r>
              <a:rPr lang="zh-CN" altLang="en-US" sz="1600">
                <a:ea typeface="宋体" panose="02010600030101010101" pitchFamily="2" charset="-122"/>
              </a:rPr>
              <a:t>个站点</a:t>
            </a:r>
            <a:r>
              <a:rPr lang="en-US" altLang="zh-CN" sz="1600">
                <a:ea typeface="宋体" panose="02010600030101010101" pitchFamily="2" charset="-122"/>
              </a:rPr>
              <a:t>(A, B, C, D, E, F, G) </a:t>
            </a:r>
            <a:r>
              <a:rPr lang="zh-CN" altLang="en-US" sz="1600">
                <a:ea typeface="宋体" panose="02010600030101010101" pitchFamily="2" charset="-122"/>
              </a:rPr>
              <a:t>，现在需要修路把</a:t>
            </a:r>
            <a:r>
              <a:rPr lang="en-US" altLang="zh-CN" sz="1600">
                <a:ea typeface="宋体" panose="02010600030101010101" pitchFamily="2" charset="-122"/>
              </a:rPr>
              <a:t>7</a:t>
            </a:r>
            <a:r>
              <a:rPr lang="zh-CN" altLang="en-US" sz="1600">
                <a:ea typeface="宋体" panose="02010600030101010101" pitchFamily="2" charset="-122"/>
              </a:rPr>
              <a:t>个站点连通</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各个站点的距离用边线表示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12</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问：如何修路保证各个站点都能连通，并且总的修建公路总里程最短</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a:ea typeface="宋体" panose="02010600030101010101" pitchFamily="2" charset="-122"/>
            </a:endParaRPr>
          </a:p>
        </p:txBody>
      </p:sp>
      <p:graphicFrame>
        <p:nvGraphicFramePr>
          <p:cNvPr id="4" name="对象 3"/>
          <p:cNvGraphicFramePr>
            <a:graphicFrameLocks noChangeAspect="1"/>
          </p:cNvGraphicFramePr>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6" name="包装程序外壳对象" showAsIcon="1" r:id="rId1" imgW="609600" imgH="523875" progId="Package">
                  <p:embed/>
                </p:oleObj>
              </mc:Choice>
              <mc:Fallback>
                <p:oleObj name="包装程序外壳对象" showAsIcon="1" r:id="rId1" imgW="609600" imgH="523875" progId="Package">
                  <p:embed/>
                  <p:pic>
                    <p:nvPicPr>
                      <p:cNvPr id="0" name="图片 127165"/>
                      <p:cNvPicPr/>
                      <p:nvPr/>
                    </p:nvPicPr>
                    <p:blipFill>
                      <a:blip r:embed="rId2"/>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类似的</a:t>
            </a:r>
            <a:endParaRPr lang="zh-CN" altLang="en-US" sz="1400"/>
          </a:p>
        </p:txBody>
      </p:sp>
      <p:pic>
        <p:nvPicPr>
          <p:cNvPr id="9" name="图片 8"/>
          <p:cNvPicPr>
            <a:picLocks noChangeAspect="1"/>
          </p:cNvPicPr>
          <p:nvPr/>
        </p:nvPicPr>
        <p:blipFill>
          <a:blip r:embed="rId4"/>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7" name="包装程序外壳对象" showAsIcon="1" r:id="rId5" imgW="609600" imgH="523875" progId="Package">
                  <p:embed/>
                </p:oleObj>
              </mc:Choice>
              <mc:Fallback>
                <p:oleObj name="包装程序外壳对象" showAsIcon="1" r:id="rId5" imgW="609600" imgH="523875" progId="Package">
                  <p:embed/>
                  <p:pic>
                    <p:nvPicPr>
                      <p:cNvPr id="0" name="图片 127166"/>
                      <p:cNvPicPr/>
                      <p:nvPr/>
                    </p:nvPicPr>
                    <p:blipFill>
                      <a:blip r:embed="rId6"/>
                      <a:stretch>
                        <a:fillRect/>
                      </a:stretch>
                    </p:blipFill>
                    <p:spPr>
                      <a:xfrm>
                        <a:off x="3208106" y="3775412"/>
                        <a:ext cx="520761" cy="448656"/>
                      </a:xfrm>
                      <a:prstGeom prst="rect">
                        <a:avLst/>
                      </a:prstGeom>
                    </p:spPr>
                  </p:pic>
                </p:oleObj>
              </mc:Fallback>
            </mc:AlternateContent>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克鲁斯卡尔算法介绍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克鲁斯卡尔</a:t>
            </a:r>
            <a:r>
              <a:rPr lang="en-US" altLang="zh-CN"/>
              <a:t>(Kruskal)</a:t>
            </a:r>
            <a:r>
              <a:rPr lang="zh-CN" altLang="en-US"/>
              <a:t>算法，是用来求加权连通图的最小生成树的算法</a:t>
            </a:r>
            <a:r>
              <a:rPr lang="zh-CN" altLang="en-US">
                <a:ea typeface="宋体" panose="02010600030101010101" pitchFamily="2" charset="-122"/>
              </a:rPr>
              <a:t>。</a:t>
            </a:r>
            <a:endParaRPr lang="en-US" altLang="zh-CN">
              <a:ea typeface="宋体" panose="02010600030101010101" pitchFamily="2" charset="-122"/>
            </a:endParaRPr>
          </a:p>
          <a:p>
            <a:pPr marL="342900" indent="-342900">
              <a:buAutoNum type="arabicParenR"/>
            </a:pPr>
            <a:r>
              <a:rPr lang="zh-CN" altLang="en-US" b="1"/>
              <a:t>基本思想</a:t>
            </a:r>
            <a:r>
              <a:rPr lang="zh-CN" altLang="en-US"/>
              <a:t>：按照权值从小到大的顺序选择</a:t>
            </a:r>
            <a:r>
              <a:rPr lang="en-US" altLang="zh-CN"/>
              <a:t>n-1</a:t>
            </a:r>
            <a:r>
              <a:rPr lang="zh-CN" altLang="en-US"/>
              <a:t>条边，并保证这</a:t>
            </a:r>
            <a:r>
              <a:rPr lang="en-US" altLang="zh-CN"/>
              <a:t>n-1</a:t>
            </a:r>
            <a:r>
              <a:rPr lang="zh-CN" altLang="en-US"/>
              <a:t>条边不构成回路</a:t>
            </a:r>
            <a:endParaRPr lang="en-US" altLang="zh-CN"/>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a:ea typeface="宋体" panose="02010600030101010101" pitchFamily="2"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克鲁斯卡尔算法图解说明</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以城市公交站问题来图解说明 克鲁斯卡尔算法的原理和步骤：</a:t>
            </a:r>
            <a:endParaRPr lang="en-US" altLang="zh-CN"/>
          </a:p>
          <a:p>
            <a:endParaRPr lang="en-US" altLang="zh-CN">
              <a:ea typeface="宋体" panose="02010600030101010101" pitchFamily="2" charset="-122"/>
            </a:endParaRPr>
          </a:p>
        </p:txBody>
      </p:sp>
      <p:graphicFrame>
        <p:nvGraphicFramePr>
          <p:cNvPr id="4" name="对象 3"/>
          <p:cNvGraphicFramePr>
            <a:graphicFrameLocks noChangeAspect="1"/>
          </p:cNvGraphicFramePr>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5" name="包装程序外壳对象" showAsIcon="1" r:id="rId1" imgW="2295525" imgH="523875" progId="Package">
                  <p:embed/>
                </p:oleObj>
              </mc:Choice>
              <mc:Fallback>
                <p:oleObj name="包装程序外壳对象" showAsIcon="1" r:id="rId1" imgW="2295525" imgH="523875" progId="Package">
                  <p:embed/>
                  <p:pic>
                    <p:nvPicPr>
                      <p:cNvPr id="0" name="图片 128094"/>
                      <p:cNvPicPr/>
                      <p:nvPr/>
                    </p:nvPicPr>
                    <p:blipFill>
                      <a:blip r:embed="rId2"/>
                      <a:stretch>
                        <a:fillRect/>
                      </a:stretch>
                    </p:blipFill>
                    <p:spPr>
                      <a:xfrm>
                        <a:off x="809997" y="2465436"/>
                        <a:ext cx="2520280" cy="582603"/>
                      </a:xfrm>
                      <a:prstGeom prst="rect">
                        <a:avLst/>
                      </a:prstGeom>
                    </p:spPr>
                  </p:pic>
                </p:oleObj>
              </mc:Fallback>
            </mc:AlternateContent>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克鲁斯卡尔最佳实践</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lvl="0"/>
            <a:r>
              <a:rPr lang="zh-CN" altLang="en-US">
                <a:solidFill>
                  <a:prstClr val="black"/>
                </a:solidFill>
                <a:ea typeface="宋体" panose="02010600030101010101" pitchFamily="2" charset="-122"/>
              </a:rPr>
              <a:t>看一个公交站问题：</a:t>
            </a:r>
            <a:br>
              <a:rPr lang="en-US" altLang="zh-CN">
                <a:solidFill>
                  <a:prstClr val="black"/>
                </a:solidFill>
                <a:ea typeface="宋体" panose="02010600030101010101" pitchFamily="2" charset="-122"/>
              </a:rPr>
            </a:b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有北京有新增</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a:t>
            </a:r>
            <a:r>
              <a:rPr lang="en-US" altLang="zh-CN" sz="1700">
                <a:solidFill>
                  <a:prstClr val="black"/>
                </a:solidFill>
                <a:ea typeface="宋体" panose="02010600030101010101" pitchFamily="2" charset="-122"/>
              </a:rPr>
              <a:t>(A, B, C, D, E, F, G) </a:t>
            </a:r>
            <a:r>
              <a:rPr lang="zh-CN" altLang="en-US" sz="1700">
                <a:solidFill>
                  <a:prstClr val="black"/>
                </a:solidFill>
                <a:ea typeface="宋体" panose="02010600030101010101" pitchFamily="2" charset="-122"/>
              </a:rPr>
              <a:t>，现在需要修路把</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个站点连通</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各个站点的距离用边线表示</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权</a:t>
            </a:r>
            <a:r>
              <a:rPr lang="en-US" altLang="zh-CN" sz="1700">
                <a:solidFill>
                  <a:prstClr val="black"/>
                </a:solidFill>
                <a:ea typeface="宋体" panose="02010600030101010101" pitchFamily="2" charset="-122"/>
              </a:rPr>
              <a:t>) </a:t>
            </a:r>
            <a:r>
              <a:rPr lang="zh-CN" altLang="en-US" sz="1700">
                <a:solidFill>
                  <a:prstClr val="black"/>
                </a:solidFill>
                <a:ea typeface="宋体" panose="02010600030101010101" pitchFamily="2" charset="-122"/>
              </a:rPr>
              <a:t>，比如 </a:t>
            </a:r>
            <a:r>
              <a:rPr lang="en-US" altLang="zh-CN" sz="1700">
                <a:solidFill>
                  <a:prstClr val="black"/>
                </a:solidFill>
                <a:ea typeface="宋体" panose="02010600030101010101" pitchFamily="2" charset="-122"/>
              </a:rPr>
              <a:t>A – B </a:t>
            </a:r>
            <a:r>
              <a:rPr lang="zh-CN" altLang="en-US" sz="1700">
                <a:solidFill>
                  <a:prstClr val="black"/>
                </a:solidFill>
                <a:ea typeface="宋体" panose="02010600030101010101" pitchFamily="2" charset="-122"/>
              </a:rPr>
              <a:t>距离 </a:t>
            </a:r>
            <a:r>
              <a:rPr lang="en-US" altLang="zh-CN" sz="1700">
                <a:solidFill>
                  <a:prstClr val="black"/>
                </a:solidFill>
                <a:ea typeface="宋体" panose="02010600030101010101" pitchFamily="2" charset="-122"/>
              </a:rPr>
              <a:t>12</a:t>
            </a:r>
            <a:r>
              <a:rPr lang="zh-CN" altLang="en-US" sz="1700">
                <a:solidFill>
                  <a:prstClr val="black"/>
                </a:solidFill>
                <a:ea typeface="宋体" panose="02010600030101010101" pitchFamily="2" charset="-122"/>
              </a:rPr>
              <a:t>公里</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问：如何修路保证各个站点都能连通，并且总的修建公路总里程最短</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 </a:t>
            </a:r>
            <a:endParaRPr lang="en-US" altLang="zh-CN" sz="1700">
              <a:solidFill>
                <a:prstClr val="black"/>
              </a:solidFill>
              <a:ea typeface="宋体" panose="02010600030101010101" pitchFamily="2" charset="-122"/>
            </a:endParaRPr>
          </a:p>
          <a:p>
            <a:endParaRPr lang="en-US" altLang="zh-CN">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应用场景</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最短路径问题</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看一个应用场景和问题：</a:t>
            </a: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600">
                <a:ea typeface="宋体" panose="02010600030101010101" pitchFamily="2" charset="-122"/>
              </a:rPr>
              <a:t>战争时期，胜利乡有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如果从其它点出发到各个点的最短距离又是多少</a:t>
            </a:r>
            <a:r>
              <a:rPr lang="en-US" altLang="zh-CN" sz="1600">
                <a:ea typeface="宋体" panose="02010600030101010101" pitchFamily="2" charset="-122"/>
              </a:rPr>
              <a:t>?</a:t>
            </a:r>
            <a:endParaRPr lang="en-US" altLang="zh-CN" sz="160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4" name="包装程序外壳对象" showAsIcon="1" r:id="rId2" imgW="609600" imgH="523875" progId="Package">
                  <p:embed/>
                </p:oleObj>
              </mc:Choice>
              <mc:Fallback>
                <p:oleObj name="包装程序外壳对象" showAsIcon="1" r:id="rId2" imgW="609600" imgH="523875" progId="Package">
                  <p:embed/>
                  <p:pic>
                    <p:nvPicPr>
                      <p:cNvPr id="0" name="图片 130143"/>
                      <p:cNvPicPr/>
                      <p:nvPr/>
                    </p:nvPicPr>
                    <p:blipFill>
                      <a:blip r:embed="rId3"/>
                      <a:stretch>
                        <a:fillRect/>
                      </a:stretch>
                    </p:blipFill>
                    <p:spPr>
                      <a:xfrm>
                        <a:off x="3660164" y="3408329"/>
                        <a:ext cx="591509" cy="509608"/>
                      </a:xfrm>
                      <a:prstGeom prst="rect">
                        <a:avLst/>
                      </a:prstGeom>
                    </p:spPr>
                  </p:pic>
                </p:oleObj>
              </mc:Fallback>
            </mc:AlternateContent>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迪杰斯特拉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迪杰斯特拉</a:t>
            </a:r>
            <a:r>
              <a:rPr lang="en-US" altLang="zh-CN"/>
              <a:t>(Dijkstra)</a:t>
            </a:r>
            <a:r>
              <a:rPr lang="zh-CN" altLang="en-US"/>
              <a:t>算法是</a:t>
            </a:r>
            <a:r>
              <a:rPr lang="zh-CN" altLang="en-US" b="1"/>
              <a:t>典型最短路径算法</a:t>
            </a:r>
            <a:r>
              <a:rPr lang="zh-CN" altLang="en-US"/>
              <a:t>，用于计算一个结点到其他结点的最短路径。 它的主要特点是以起始点为中心向外层层扩展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a:t>。</a:t>
            </a:r>
            <a:endParaRPr lang="en-US" altLang="zh-CN" b="1"/>
          </a:p>
          <a:p>
            <a:endParaRPr lang="en-US" altLang="zh-CN">
              <a:ea typeface="宋体" panose="02010600030101010101" pitchFamily="2" charset="-122"/>
            </a:endParaRPr>
          </a:p>
          <a:p>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迪杰斯特拉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算法过程</a:t>
            </a:r>
            <a:endParaRPr lang="en-US" altLang="zh-CN" sz="2000" b="1"/>
          </a:p>
          <a:p>
            <a:pPr marL="342900" indent="-342900">
              <a:buAutoNum type="arabicParenR"/>
            </a:pPr>
            <a:endParaRPr lang="en-US" altLang="zh-CN" b="1"/>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endParaRPr lang="en-US" altLang="zh-CN"/>
          </a:p>
          <a:p>
            <a:pPr marL="342900" indent="-342900">
              <a:buAutoNum type="arabicParenR"/>
            </a:pPr>
            <a:r>
              <a:rPr lang="zh-CN" altLang="en-US"/>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即为最短路径</a:t>
            </a:r>
            <a:endParaRPr lang="en-US" altLang="zh-CN"/>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t>更新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a:ea typeface="宋体" panose="02010600030101010101" pitchFamily="2" charset="-122"/>
            </a:endParaRPr>
          </a:p>
          <a:p>
            <a:pPr marL="342900" indent="-342900">
              <a:buAutoNum type="arabicParenR"/>
            </a:pPr>
            <a:r>
              <a:rPr lang="zh-CN" altLang="en-US"/>
              <a:t>重复执行两步骤，直到最短路径顶点为目标顶点即可结束</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迪杰斯特拉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算法最佳应用</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最短路径</a:t>
            </a:r>
            <a:endParaRPr lang="en-US" altLang="zh-CN" sz="2000" b="1"/>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600">
                <a:ea typeface="宋体" panose="02010600030101010101" pitchFamily="2" charset="-122"/>
              </a:rPr>
              <a:t>战争时期，胜利乡有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如果从其它点出发到各个点的最短距离又是多少</a:t>
            </a:r>
            <a:r>
              <a:rPr lang="en-US" altLang="zh-CN" sz="1600">
                <a:ea typeface="宋体" panose="02010600030101010101" pitchFamily="2" charset="-122"/>
              </a:rPr>
              <a:t>?</a:t>
            </a:r>
            <a:endParaRPr lang="en-US" altLang="zh-CN" sz="16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94" name="包装程序外壳对象" showAsIcon="1" r:id="rId2" imgW="609600" imgH="523875" progId="Package">
                  <p:embed/>
                </p:oleObj>
              </mc:Choice>
              <mc:Fallback>
                <p:oleObj name="包装程序外壳对象" showAsIcon="1" r:id="rId2" imgW="609600" imgH="523875" progId="Package">
                  <p:embed/>
                  <p:pic>
                    <p:nvPicPr>
                      <p:cNvPr id="0" name="图片 131293"/>
                      <p:cNvPicPr/>
                      <p:nvPr/>
                    </p:nvPicPr>
                    <p:blipFill>
                      <a:blip r:embed="rId3"/>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95" name="包装程序外壳对象" showAsIcon="1" r:id="rId4" imgW="1438275" imgH="523875" progId="Package">
                  <p:embed/>
                </p:oleObj>
              </mc:Choice>
              <mc:Fallback>
                <p:oleObj name="包装程序外壳对象" showAsIcon="1" r:id="rId4" imgW="1438275" imgH="523875" progId="Package">
                  <p:embed/>
                  <p:pic>
                    <p:nvPicPr>
                      <p:cNvPr id="0" name="图片 131294"/>
                      <p:cNvPicPr/>
                      <p:nvPr/>
                    </p:nvPicPr>
                    <p:blipFill>
                      <a:blip r:embed="rId5"/>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6" name="包装程序外壳对象" showAsIcon="1" r:id="rId6" imgW="1809750" imgH="523875" progId="Package">
                  <p:embed/>
                </p:oleObj>
              </mc:Choice>
              <mc:Fallback>
                <p:oleObj name="包装程序外壳对象" showAsIcon="1" r:id="rId6" imgW="1809750" imgH="523875" progId="Package">
                  <p:embed/>
                  <p:pic>
                    <p:nvPicPr>
                      <p:cNvPr id="0" name="图片 131295"/>
                      <p:cNvPicPr/>
                      <p:nvPr/>
                    </p:nvPicPr>
                    <p:blipFill>
                      <a:blip r:embed="rId7"/>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endParaRPr lang="en-US" altLang="zh-CN"/>
          </a:p>
          <a:p>
            <a:r>
              <a:rPr lang="en-US" altLang="zh-CN"/>
              <a:t>A(7) B(12) C(0) D(17) E(8) F(13) G(9)</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anose="05000000000000000000" pitchFamily="2" charset="2"/>
              <a:buChar char="Ø"/>
            </a:pPr>
            <a:r>
              <a:rPr lang="zh-CN" altLang="en-US"/>
              <a:t>队列本身是有序列表，若使用数组的结构来存储队列的数据，则队列数组的声明如下图</a:t>
            </a:r>
            <a:r>
              <a:rPr lang="en-US" altLang="zh-CN"/>
              <a:t>,</a:t>
            </a:r>
            <a:r>
              <a:rPr lang="zh-CN" altLang="en-US"/>
              <a:t> 其中 </a:t>
            </a:r>
            <a:r>
              <a:rPr lang="en-US" altLang="zh-CN"/>
              <a:t>maxSize </a:t>
            </a:r>
            <a:r>
              <a:rPr lang="zh-CN" altLang="en-US"/>
              <a:t>是该队列的最大容量。</a:t>
            </a:r>
            <a:endParaRPr lang="zh-CN" altLang="en-US"/>
          </a:p>
          <a:p>
            <a:pPr marL="342900" indent="-342900">
              <a:buFont typeface="Wingdings" panose="05000000000000000000" pitchFamily="2" charset="2"/>
              <a:buChar char="Ø"/>
            </a:pPr>
            <a:endParaRPr lang="zh-CN" altLang="en-US"/>
          </a:p>
          <a:p>
            <a:pPr marL="342900" indent="-342900">
              <a:buFont typeface="Wingdings" panose="05000000000000000000"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则是随着数据输入而改变，如图所示</a:t>
            </a:r>
            <a:r>
              <a:rPr lang="en-US" altLang="zh-CN" sz="1600"/>
              <a:t>:</a:t>
            </a:r>
            <a:endParaRPr lang="zh-CN" altLang="en-US" sz="1600"/>
          </a:p>
          <a:p>
            <a:pPr marL="342900" indent="-342900">
              <a:buAutoNum type="arabicParenR"/>
            </a:pPr>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9" name="包装程序外壳对象" showAsIcon="1" r:id="rId2" imgW="609600" imgH="523875" progId="Package">
                  <p:embed/>
                </p:oleObj>
              </mc:Choice>
              <mc:Fallback>
                <p:oleObj name="包装程序外壳对象" showAsIcon="1" r:id="rId2" imgW="609600" imgH="523875" progId="Package">
                  <p:embed/>
                  <p:pic>
                    <p:nvPicPr>
                      <p:cNvPr id="0" name="图片 40128"/>
                      <p:cNvPicPr/>
                      <p:nvPr/>
                    </p:nvPicPr>
                    <p:blipFill>
                      <a:blip r:embed="rId3"/>
                      <a:stretch>
                        <a:fillRect/>
                      </a:stretch>
                    </p:blipFill>
                    <p:spPr>
                      <a:xfrm>
                        <a:off x="5562525" y="4968527"/>
                        <a:ext cx="393645" cy="339140"/>
                      </a:xfrm>
                      <a:prstGeom prst="rect">
                        <a:avLst/>
                      </a:prstGeom>
                    </p:spPr>
                  </p:pic>
                </p:oleObj>
              </mc:Fallback>
            </mc:AlternateContent>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弗洛伊德算法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算法介绍</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a:p>
          <a:p>
            <a:pPr marL="342900" indent="-342900">
              <a:buAutoNum type="arabicParenR"/>
            </a:pPr>
            <a:r>
              <a:rPr lang="zh-CN" altLang="en-US"/>
              <a:t>弗洛伊德算法</a:t>
            </a:r>
            <a:r>
              <a:rPr lang="en-US" altLang="zh-CN"/>
              <a:t>(Floyd)</a:t>
            </a:r>
            <a:r>
              <a:rPr lang="zh-CN" altLang="en-US"/>
              <a:t>计算图中各个顶点之间的最短路径</a:t>
            </a:r>
            <a:endParaRPr lang="en-US" altLang="zh-CN"/>
          </a:p>
          <a:p>
            <a:pPr marL="342900" indent="-342900">
              <a:buAutoNum type="arabicParenR"/>
            </a:pPr>
            <a:r>
              <a:rPr lang="zh-CN" altLang="en-US"/>
              <a:t>迪杰斯特拉算法用于计算图中某一个顶点到其他顶点的最短路径。</a:t>
            </a:r>
            <a:endParaRPr lang="en-US" altLang="zh-CN"/>
          </a:p>
          <a:p>
            <a:pPr marL="342900" indent="-342900">
              <a:buAutoNum type="arabicParenR"/>
            </a:pPr>
            <a:r>
              <a:rPr lang="zh-CN" altLang="en-US" sz="2000" b="1"/>
              <a:t>弗洛伊德算法 </a:t>
            </a:r>
            <a:r>
              <a:rPr lang="en-US" altLang="zh-CN" sz="2000" b="1"/>
              <a:t>VS </a:t>
            </a:r>
            <a:r>
              <a:rPr lang="zh-CN" altLang="en-US" sz="2000" b="1"/>
              <a:t>迪杰斯特拉算法</a:t>
            </a:r>
            <a:r>
              <a:rPr lang="zh-CN" altLang="en-US"/>
              <a:t>：迪杰斯特拉算法通过</a:t>
            </a:r>
            <a:r>
              <a:rPr lang="zh-CN" altLang="en-US" b="1"/>
              <a:t>选定的被访问顶点</a:t>
            </a:r>
            <a:r>
              <a:rPr lang="zh-CN" altLang="en-US"/>
              <a:t>，求出从出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，所以需要将每一个顶点看做被访问顶点，求出从</a:t>
            </a:r>
            <a:r>
              <a:rPr lang="zh-CN" altLang="en-US" b="1">
                <a:solidFill>
                  <a:srgbClr val="EA0000"/>
                </a:solidFill>
              </a:rPr>
              <a:t>每一个顶点到其他顶点的最短路径</a:t>
            </a:r>
            <a:r>
              <a:rPr lang="zh-CN" altLang="en-US"/>
              <a:t>。</a:t>
            </a:r>
            <a:endParaRPr lang="zh-CN" altLang="en-US"/>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93498" y="3835988"/>
            <a:ext cx="2364633" cy="1494786"/>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算法图解分析</a:t>
            </a:r>
            <a:endParaRPr lang="en-US" altLang="zh-CN" sz="2000" b="1"/>
          </a:p>
          <a:p>
            <a:pPr marL="342900" indent="-342900">
              <a:buAutoNum type="arabicParenR"/>
            </a:pPr>
            <a:endParaRPr lang="en-US" altLang="zh-CN" b="1"/>
          </a:p>
          <a:p>
            <a:pPr marL="342900" indent="-342900">
              <a:buAutoNum type="arabicParenR"/>
            </a:pPr>
            <a:r>
              <a:rPr lang="zh-CN" altLang="en-US"/>
              <a:t>设置顶点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的最短路径</a:t>
            </a:r>
            <a:endParaRPr lang="en-US" altLang="zh-CN"/>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，是以同样的方式获得</a:t>
            </a:r>
            <a:endParaRPr lang="en-US" altLang="zh-CN"/>
          </a:p>
          <a:p>
            <a:pPr marL="342900" indent="-342900">
              <a:buAutoNum type="arabicParenR"/>
            </a:pPr>
            <a:endParaRPr lang="en-US" altLang="zh-CN"/>
          </a:p>
          <a:p>
            <a:pPr marL="342900" indent="-342900">
              <a:buAutoNum type="arabicParenR"/>
            </a:pPr>
            <a:r>
              <a:rPr lang="zh-CN" altLang="en-US"/>
              <a:t>弗洛伊德</a:t>
            </a:r>
            <a:r>
              <a:rPr lang="en-US" altLang="zh-CN"/>
              <a:t>(Floyd)</a:t>
            </a:r>
            <a:r>
              <a:rPr lang="zh-CN" altLang="en-US"/>
              <a:t>算法图解分析</a:t>
            </a:r>
            <a:r>
              <a:rPr lang="en-US" altLang="zh-CN"/>
              <a:t>-</a:t>
            </a:r>
            <a:r>
              <a:rPr lang="zh-CN" altLang="en-US"/>
              <a:t>举例说明</a:t>
            </a:r>
            <a:endParaRPr lang="zh-CN" altLang="en-US"/>
          </a:p>
          <a:p>
            <a:pPr marL="342900" indent="-342900">
              <a:buAutoNum type="arabicParenR"/>
            </a:pP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对象 3"/>
          <p:cNvGraphicFramePr>
            <a:graphicFrameLocks noChangeAspect="1"/>
          </p:cNvGraphicFramePr>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9" name="包装程序外壳对象" showAsIcon="1" r:id="rId1" imgW="2762250" imgH="523875" progId="Package">
                  <p:embed/>
                </p:oleObj>
              </mc:Choice>
              <mc:Fallback>
                <p:oleObj name="包装程序外壳对象" showAsIcon="1" r:id="rId1" imgW="2762250" imgH="523875" progId="Package">
                  <p:embed/>
                  <p:pic>
                    <p:nvPicPr>
                      <p:cNvPr id="0" name="图片 132188"/>
                      <p:cNvPicPr/>
                      <p:nvPr/>
                    </p:nvPicPr>
                    <p:blipFill>
                      <a:blip r:embed="rId2"/>
                      <a:stretch>
                        <a:fillRect/>
                      </a:stretch>
                    </p:blipFill>
                    <p:spPr>
                      <a:xfrm>
                        <a:off x="809997" y="3888407"/>
                        <a:ext cx="3327813" cy="639854"/>
                      </a:xfrm>
                      <a:prstGeom prst="rect">
                        <a:avLst/>
                      </a:prstGeom>
                    </p:spPr>
                  </p:pic>
                </p:oleObj>
              </mc:Fallback>
            </mc:AlternateContent>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算法最佳应用</a:t>
            </a:r>
            <a:r>
              <a:rPr lang="en-US" altLang="zh-CN" sz="2000" b="1">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最短路径</a:t>
            </a:r>
            <a:endParaRPr lang="en-US" altLang="zh-CN" sz="2000" b="1"/>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600">
                <a:ea typeface="宋体" panose="02010600030101010101" pitchFamily="2" charset="-122"/>
              </a:rPr>
              <a:t>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zh-CN" altLang="en-US" sz="1600" b="1">
                <a:ea typeface="宋体" panose="02010600030101010101" pitchFamily="2" charset="-122"/>
              </a:rPr>
              <a:t>各村庄</a:t>
            </a:r>
            <a:r>
              <a:rPr lang="zh-CN" altLang="en-US" sz="1600">
                <a:ea typeface="宋体" panose="02010600030101010101" pitchFamily="2" charset="-122"/>
              </a:rPr>
              <a:t>到 </a:t>
            </a:r>
            <a:r>
              <a:rPr lang="zh-CN" altLang="en-US" sz="1600" b="1">
                <a:ea typeface="宋体" panose="02010600030101010101" pitchFamily="2" charset="-122"/>
              </a:rPr>
              <a:t>其它各村庄</a:t>
            </a:r>
            <a:r>
              <a:rPr lang="zh-CN" altLang="en-US" sz="1600">
                <a:ea typeface="宋体" panose="02010600030101010101" pitchFamily="2" charset="-122"/>
              </a:rPr>
              <a:t>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303" name="包装程序外壳对象" showAsIcon="1" r:id="rId2" imgW="609600" imgH="523875" progId="Package">
                  <p:embed/>
                </p:oleObj>
              </mc:Choice>
              <mc:Fallback>
                <p:oleObj name="包装程序外壳对象" showAsIcon="1" r:id="rId2" imgW="609600" imgH="523875" progId="Package">
                  <p:embed/>
                  <p:pic>
                    <p:nvPicPr>
                      <p:cNvPr id="0" name="图片 133302"/>
                      <p:cNvPicPr/>
                      <p:nvPr/>
                    </p:nvPicPr>
                    <p:blipFill>
                      <a:blip r:embed="rId3"/>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endParaRPr lang="en-US" altLang="zh-CN" sz="100" b="1"/>
          </a:p>
          <a:p>
            <a:endParaRPr lang="zh-CN" altLang="en-US" sz="100"/>
          </a:p>
          <a:p>
            <a:r>
              <a:rPr lang="en-US" altLang="zh-CN" sz="100" b="1"/>
              <a:t>import java.util.Arrays;</a:t>
            </a:r>
            <a:endParaRPr lang="en-US" altLang="zh-CN" sz="100" b="1"/>
          </a:p>
          <a:p>
            <a:endParaRPr lang="zh-CN" altLang="en-US" sz="100"/>
          </a:p>
          <a:p>
            <a:r>
              <a:rPr lang="en-US" altLang="zh-CN" sz="100" b="1"/>
              <a:t>public class FloydAlgorithm {</a:t>
            </a:r>
            <a:endParaRPr lang="en-US" altLang="zh-CN" sz="100" b="1"/>
          </a:p>
          <a:p>
            <a:endParaRPr lang="zh-CN" altLang="en-US" sz="100"/>
          </a:p>
          <a:p>
            <a:r>
              <a:rPr lang="en-US" altLang="zh-CN" sz="100" b="1"/>
              <a:t>public static void main(String[] args) {</a:t>
            </a:r>
            <a:endParaRPr lang="en-US" altLang="zh-CN" sz="100" b="1"/>
          </a:p>
          <a:p>
            <a:r>
              <a:rPr lang="en-US" altLang="zh-CN" sz="100" b="1"/>
              <a:t>char[] vertex=new char[]{'A','B','C','D','E','F','G'}; //</a:t>
            </a:r>
            <a:r>
              <a:rPr lang="zh-CN" altLang="en-US" sz="100" b="1"/>
              <a:t>顶点数组  </a:t>
            </a:r>
            <a:endParaRPr lang="zh-CN" altLang="en-US" sz="100" b="1"/>
          </a:p>
          <a:p>
            <a:r>
              <a:rPr lang="en-US" altLang="zh-CN" sz="100"/>
              <a:t>        </a:t>
            </a:r>
            <a:r>
              <a:rPr lang="en-US" altLang="zh-CN" sz="100" b="1"/>
              <a:t>int[][] matrix=new int[7][];     //</a:t>
            </a:r>
            <a:r>
              <a:rPr lang="zh-CN" altLang="en-US" sz="100" b="1"/>
              <a:t>邻接矩阵  </a:t>
            </a:r>
            <a:endParaRPr lang="zh-CN" altLang="en-US" sz="100" b="1"/>
          </a:p>
          <a:p>
            <a:r>
              <a:rPr lang="en-US" altLang="zh-CN" sz="100"/>
              <a:t>        </a:t>
            </a:r>
            <a:r>
              <a:rPr lang="en-US" altLang="zh-CN" sz="100" b="1"/>
              <a:t>final int N=65535;  </a:t>
            </a:r>
            <a:endParaRPr lang="en-US" altLang="zh-CN" sz="100" b="1"/>
          </a:p>
          <a:p>
            <a:r>
              <a:rPr lang="en-US" altLang="zh-CN" sz="100"/>
              <a:t>        matrix[0]=</a:t>
            </a:r>
            <a:r>
              <a:rPr lang="en-US" altLang="zh-CN" sz="100" b="1"/>
              <a:t>new int[]{0,5,7,N,N,N,2};  </a:t>
            </a:r>
            <a:endParaRPr lang="en-US" altLang="zh-CN" sz="100" b="1"/>
          </a:p>
          <a:p>
            <a:r>
              <a:rPr lang="en-US" altLang="zh-CN" sz="100"/>
              <a:t>        matrix[1]=</a:t>
            </a:r>
            <a:r>
              <a:rPr lang="en-US" altLang="zh-CN" sz="100" b="1"/>
              <a:t>new int[]{5,0,N,9,N,N,3};  </a:t>
            </a:r>
            <a:endParaRPr lang="en-US" altLang="zh-CN" sz="100" b="1"/>
          </a:p>
          <a:p>
            <a:r>
              <a:rPr lang="en-US" altLang="zh-CN" sz="100"/>
              <a:t>        matrix[2]=</a:t>
            </a:r>
            <a:r>
              <a:rPr lang="en-US" altLang="zh-CN" sz="100" b="1"/>
              <a:t>new int[]{7,N,0,N,8,N,N};  </a:t>
            </a:r>
            <a:endParaRPr lang="en-US" altLang="zh-CN" sz="100" b="1"/>
          </a:p>
          <a:p>
            <a:r>
              <a:rPr lang="en-US" altLang="zh-CN" sz="100"/>
              <a:t>        matrix[3]=</a:t>
            </a:r>
            <a:r>
              <a:rPr lang="en-US" altLang="zh-CN" sz="100" b="1"/>
              <a:t>new int[]{N,9,N,0,N,4,N};  </a:t>
            </a:r>
            <a:endParaRPr lang="en-US" altLang="zh-CN" sz="100" b="1"/>
          </a:p>
          <a:p>
            <a:r>
              <a:rPr lang="en-US" altLang="zh-CN" sz="100"/>
              <a:t>        matrix[4]=</a:t>
            </a:r>
            <a:r>
              <a:rPr lang="en-US" altLang="zh-CN" sz="100" b="1"/>
              <a:t>new int[]{N,N,8,N,0,5,4};  </a:t>
            </a:r>
            <a:endParaRPr lang="en-US" altLang="zh-CN" sz="100" b="1"/>
          </a:p>
          <a:p>
            <a:r>
              <a:rPr lang="en-US" altLang="zh-CN" sz="100"/>
              <a:t>        matrix[5]=</a:t>
            </a:r>
            <a:r>
              <a:rPr lang="en-US" altLang="zh-CN" sz="100" b="1"/>
              <a:t>new int[]{N,N,N,4,5,0,6};  </a:t>
            </a:r>
            <a:endParaRPr lang="en-US" altLang="zh-CN" sz="100" b="1"/>
          </a:p>
          <a:p>
            <a:r>
              <a:rPr lang="en-US" altLang="zh-CN" sz="100"/>
              <a:t>        matrix[6]=</a:t>
            </a:r>
            <a:r>
              <a:rPr lang="en-US" altLang="zh-CN" sz="100" b="1"/>
              <a:t>new int[]{2,3,N,N,4,6,0};  </a:t>
            </a:r>
            <a:endParaRPr lang="en-US" altLang="zh-CN" sz="100" b="1"/>
          </a:p>
          <a:p>
            <a:r>
              <a:rPr lang="en-US" altLang="zh-CN" sz="100"/>
              <a:t>        Graph G=</a:t>
            </a:r>
            <a:r>
              <a:rPr lang="en-US" altLang="zh-CN" sz="100" b="1"/>
              <a:t>new Graph(vertex.length,matrix,vertex);  //</a:t>
            </a:r>
            <a:r>
              <a:rPr lang="zh-CN" altLang="en-US" sz="100" b="1"/>
              <a:t>构建图对象  </a:t>
            </a:r>
            <a:endParaRPr lang="zh-CN" altLang="en-US" sz="100" b="1"/>
          </a:p>
          <a:p>
            <a:r>
              <a:rPr lang="zh-CN" altLang="en-US" sz="100"/>
              <a:t>        </a:t>
            </a:r>
            <a:r>
              <a:rPr lang="en-US" altLang="zh-CN" sz="100"/>
              <a:t>//</a:t>
            </a:r>
            <a:r>
              <a:rPr lang="zh-CN" altLang="en-US" sz="100"/>
              <a:t>上述为测试用例  </a:t>
            </a:r>
            <a:endParaRPr lang="zh-CN" altLang="en-US" sz="100"/>
          </a:p>
          <a:p>
            <a:r>
              <a:rPr lang="en-US" altLang="zh-CN" sz="100"/>
              <a:t>        G.floyd();</a:t>
            </a:r>
            <a:endParaRPr lang="en-US" altLang="zh-CN" sz="100"/>
          </a:p>
          <a:p>
            <a:r>
              <a:rPr lang="en-US" altLang="zh-CN" sz="100"/>
              <a:t>G.show();</a:t>
            </a:r>
            <a:endParaRPr lang="en-US" altLang="zh-CN"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Graph{</a:t>
            </a:r>
            <a:endParaRPr lang="en-US" altLang="zh-CN" sz="100" b="1"/>
          </a:p>
          <a:p>
            <a:r>
              <a:rPr lang="en-US" altLang="zh-CN" sz="100" b="1"/>
              <a:t>char[] vertex;</a:t>
            </a:r>
            <a:endParaRPr lang="en-US" altLang="zh-CN" sz="100" b="1"/>
          </a:p>
          <a:p>
            <a:r>
              <a:rPr lang="en-US" altLang="zh-CN" sz="100" b="1"/>
              <a:t>private int[][] dis;//</a:t>
            </a:r>
            <a:r>
              <a:rPr lang="zh-CN" altLang="en-US" sz="100" b="1"/>
              <a:t>从各个顶点出发到其他顶点的距离</a:t>
            </a:r>
            <a:endParaRPr lang="zh-CN" altLang="en-US" sz="100" b="1"/>
          </a:p>
          <a:p>
            <a:r>
              <a:rPr lang="en-US" altLang="zh-CN" sz="100" b="1"/>
              <a:t>private int[][] pre;//</a:t>
            </a:r>
            <a:r>
              <a:rPr lang="zh-CN" altLang="en-US" sz="100" b="1"/>
              <a:t>到达目标顶点的前驱顶点</a:t>
            </a:r>
            <a:endParaRPr lang="zh-CN" altLang="en-US" sz="100" b="1"/>
          </a:p>
          <a:p>
            <a:r>
              <a:rPr lang="en-US" altLang="zh-CN" sz="100" b="1"/>
              <a:t>public Graph(int length,int[][] matrix,char[] vertex){</a:t>
            </a:r>
            <a:endParaRPr lang="en-US" altLang="zh-CN" sz="100" b="1"/>
          </a:p>
          <a:p>
            <a:r>
              <a:rPr lang="en-US" altLang="zh-CN" sz="100" b="1"/>
              <a:t>this.vertex=vertex;</a:t>
            </a:r>
            <a:endParaRPr lang="en-US" altLang="zh-CN" sz="100" b="1"/>
          </a:p>
          <a:p>
            <a:r>
              <a:rPr lang="en-US" altLang="zh-CN" sz="100" b="1"/>
              <a:t>this.dis=matrix;</a:t>
            </a:r>
            <a:endParaRPr lang="en-US" altLang="zh-CN" sz="100" b="1"/>
          </a:p>
          <a:p>
            <a:r>
              <a:rPr lang="en-US" altLang="zh-CN" sz="100" b="1"/>
              <a:t>this.pre=new int[length][length];</a:t>
            </a:r>
            <a:endParaRPr lang="en-US" altLang="zh-CN" sz="100" b="1"/>
          </a:p>
          <a:p>
            <a:r>
              <a:rPr lang="en-US" altLang="zh-CN" sz="100" b="1"/>
              <a:t>for(int i=0;i&lt;length;i++){</a:t>
            </a:r>
            <a:endParaRPr lang="en-US" altLang="zh-CN" sz="100" b="1"/>
          </a:p>
          <a:p>
            <a:r>
              <a:rPr lang="en-US" altLang="zh-CN" sz="100"/>
              <a:t>Arrays.</a:t>
            </a:r>
            <a:r>
              <a:rPr lang="en-US" altLang="zh-CN" sz="100" i="1"/>
              <a:t>fill(pre[i],i);</a:t>
            </a:r>
            <a:endParaRPr lang="en-US" altLang="zh-CN" sz="100" i="1"/>
          </a:p>
          <a:p>
            <a:r>
              <a:rPr lang="en-US" altLang="zh-CN" sz="100"/>
              <a:t>}</a:t>
            </a:r>
            <a:endParaRPr lang="en-US" altLang="zh-CN" sz="100"/>
          </a:p>
          <a:p>
            <a:r>
              <a:rPr lang="en-US" altLang="zh-CN" sz="100"/>
              <a:t>}</a:t>
            </a:r>
            <a:endParaRPr lang="en-US" altLang="zh-CN" sz="100"/>
          </a:p>
          <a:p>
            <a:r>
              <a:rPr lang="en-US" altLang="zh-CN" sz="100" b="1"/>
              <a:t>public void floyd(){</a:t>
            </a:r>
            <a:endParaRPr lang="en-US" altLang="zh-CN" sz="100" b="1"/>
          </a:p>
          <a:p>
            <a:r>
              <a:rPr lang="en-US" altLang="zh-CN" sz="100" b="1"/>
              <a:t>int len=0;</a:t>
            </a:r>
            <a:endParaRPr lang="en-US" altLang="zh-CN"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endParaRPr lang="zh-CN" altLang="en-US" sz="100" b="1"/>
          </a:p>
          <a:p>
            <a:r>
              <a:rPr lang="en-US" altLang="zh-CN" sz="100"/>
              <a:t>len=dis[i][k]+dis[k][j];</a:t>
            </a:r>
            <a:endParaRPr lang="en-US" altLang="zh-CN" sz="100"/>
          </a:p>
          <a:p>
            <a:r>
              <a:rPr lang="en-US" altLang="zh-CN" sz="100" b="1"/>
              <a:t>if(len&lt;dis[i][j]){</a:t>
            </a:r>
            <a:endParaRPr lang="en-US" altLang="zh-CN" sz="100" b="1"/>
          </a:p>
          <a:p>
            <a:r>
              <a:rPr lang="en-US" altLang="zh-CN" sz="100"/>
              <a:t>dis[i][j]=len;//</a:t>
            </a:r>
            <a:r>
              <a:rPr lang="zh-CN" altLang="en-US" sz="100"/>
              <a:t>更新距离</a:t>
            </a:r>
            <a:endParaRPr lang="zh-CN" altLang="en-US" sz="100"/>
          </a:p>
          <a:p>
            <a:r>
              <a:rPr lang="en-US" altLang="zh-CN" sz="100"/>
              <a:t>pre[i][j]=pre[k][j];//</a:t>
            </a:r>
            <a:r>
              <a:rPr lang="zh-CN" altLang="en-US" sz="100"/>
              <a:t>更新前驱顶点</a:t>
            </a:r>
            <a:endParaRPr lang="zh-CN" altLang="en-US"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public void show(){</a:t>
            </a:r>
            <a:endParaRPr lang="en-US" altLang="zh-CN" sz="100" b="1"/>
          </a:p>
          <a:p>
            <a:r>
              <a:rPr lang="en-US" altLang="zh-CN" sz="100" b="1"/>
              <a:t>char[] vertex=new char[]{'A','B','C','D','E','F','G'}; //</a:t>
            </a:r>
            <a:r>
              <a:rPr lang="zh-CN" altLang="en-US" sz="100" b="1"/>
              <a:t>顶点数组  </a:t>
            </a:r>
            <a:endParaRPr lang="zh-CN" altLang="en-US"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out.print(vertex[pre[k][i]]+"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System.</a:t>
            </a:r>
            <a:r>
              <a:rPr lang="en-US" altLang="zh-CN" sz="100" b="1" i="1"/>
              <a:t>out.println();</a:t>
            </a:r>
            <a:endParaRPr lang="en-US" altLang="zh-CN" sz="100" b="1" i="1"/>
          </a:p>
          <a:p>
            <a:r>
              <a:rPr lang="en-US" altLang="zh-CN" sz="100"/>
              <a:t>}</a:t>
            </a:r>
            <a:endParaRPr lang="en-US" altLang="zh-CN" sz="100"/>
          </a:p>
          <a:p>
            <a:r>
              <a:rPr lang="en-US" altLang="zh-CN" sz="100"/>
              <a:t>}</a:t>
            </a:r>
            <a:endParaRPr lang="en-US" altLang="zh-CN" sz="100"/>
          </a:p>
          <a:p>
            <a:r>
              <a:rPr lang="en-US" altLang="zh-CN" sz="100"/>
              <a:t>}</a:t>
            </a:r>
            <a:endParaRPr lang="en-US" altLang="zh-CN" sz="100"/>
          </a:p>
          <a:p>
            <a:endParaRPr lang="zh-CN" altLang="en-US" sz="100"/>
          </a:p>
          <a:p>
            <a:endParaRPr lang="zh-CN" altLang="en-US" sz="100"/>
          </a:p>
        </p:txBody>
      </p:sp>
      <p:graphicFrame>
        <p:nvGraphicFramePr>
          <p:cNvPr id="8" name="对象 7"/>
          <p:cNvGraphicFramePr>
            <a:graphicFrameLocks noChangeAspect="1"/>
          </p:cNvGraphicFramePr>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4" name="包装程序外壳对象" showAsIcon="1" r:id="rId4" imgW="1285875" imgH="523875" progId="Package">
                  <p:embed/>
                </p:oleObj>
              </mc:Choice>
              <mc:Fallback>
                <p:oleObj name="包装程序外壳对象" showAsIcon="1" r:id="rId4" imgW="1285875" imgH="523875" progId="Package">
                  <p:embed/>
                  <p:pic>
                    <p:nvPicPr>
                      <p:cNvPr id="0" name="图片 133303"/>
                      <p:cNvPicPr/>
                      <p:nvPr/>
                    </p:nvPicPr>
                    <p:blipFill>
                      <a:blip r:embed="rId5"/>
                      <a:stretch>
                        <a:fillRect/>
                      </a:stretch>
                    </p:blipFill>
                    <p:spPr>
                      <a:xfrm>
                        <a:off x="7074693" y="4855873"/>
                        <a:ext cx="1152128" cy="473970"/>
                      </a:xfrm>
                      <a:prstGeom prst="rect">
                        <a:avLst/>
                      </a:prstGeom>
                    </p:spPr>
                  </p:pic>
                </p:oleObj>
              </mc:Fallback>
            </mc:AlternateContent>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马踏棋盘算法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马踏棋盘算法介绍和游戏演示</a:t>
            </a:r>
            <a:endParaRPr lang="en-US" altLang="zh-CN" sz="2000" b="1"/>
          </a:p>
          <a:p>
            <a:endParaRPr lang="en-US" altLang="zh-CN">
              <a:ea typeface="宋体" panose="02010600030101010101" pitchFamily="2"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1"/>
              </a:rPr>
              <a:t>http://www.4399.com/flash/146267_2.htm</a:t>
            </a:r>
            <a:r>
              <a:rPr lang="en-US" altLang="zh-CN" sz="1200"/>
              <a:t> </a:t>
            </a:r>
            <a:endParaRPr lang="zh-CN" altLang="en-US" sz="1200"/>
          </a:p>
          <a:p>
            <a:endParaRPr lang="en-US" altLang="zh-CN">
              <a:ea typeface="宋体" panose="02010600030101010101" pitchFamily="2" charset="-122"/>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马踏棋盘算法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马踏棋盘游戏代码实现</a:t>
            </a:r>
            <a:endParaRPr lang="en-US" altLang="zh-CN">
              <a:ea typeface="宋体" panose="02010600030101010101" pitchFamily="2" charset="-122"/>
            </a:endParaRPr>
          </a:p>
          <a:p>
            <a:pPr marL="342900" indent="-342900">
              <a:buAutoNum type="arabicParenR"/>
            </a:pPr>
            <a:r>
              <a:rPr lang="zh-CN" altLang="en-US" sz="1700"/>
              <a:t>马踏棋盘问题</a:t>
            </a:r>
            <a:r>
              <a:rPr lang="en-US" altLang="zh-CN" sz="170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的应用。</a:t>
            </a:r>
            <a:endParaRPr lang="en-US" altLang="zh-CN" sz="1700"/>
          </a:p>
          <a:p>
            <a:pPr marL="342900" indent="-342900">
              <a:buAutoNum type="arabicParenR"/>
            </a:pPr>
            <a:endParaRPr lang="en-US" altLang="zh-CN" sz="1700"/>
          </a:p>
          <a:p>
            <a:pPr marL="342900" indent="-342900">
              <a:buAutoNum type="arabicParenR"/>
            </a:pPr>
            <a:r>
              <a:rPr lang="zh-CN" altLang="en-US" sz="1700"/>
              <a:t>如果使用回溯（就是深度优先搜索）来解决，假如马儿踏了</a:t>
            </a:r>
            <a:r>
              <a:rPr lang="en-US" altLang="zh-CN" sz="1700"/>
              <a:t>53</a:t>
            </a:r>
            <a:r>
              <a:rPr lang="zh-CN" altLang="en-US" sz="1700"/>
              <a:t>个点，如图：走到了第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a:t>……</a:t>
            </a:r>
            <a:r>
              <a:rPr lang="zh-CN" altLang="en-US" sz="1700"/>
              <a:t> ，思路分析</a:t>
            </a:r>
            <a:r>
              <a:rPr lang="en-US" altLang="zh-CN" sz="1700"/>
              <a:t>+</a:t>
            </a:r>
            <a:r>
              <a:rPr lang="zh-CN" altLang="en-US" sz="1700"/>
              <a:t>代码实现</a:t>
            </a:r>
            <a:endParaRPr lang="en-US" altLang="zh-CN" sz="1700"/>
          </a:p>
          <a:p>
            <a:pPr marL="342900" indent="-342900">
              <a:buAutoNum type="arabicParenR"/>
            </a:pPr>
            <a:endParaRPr lang="en-US" altLang="zh-CN" sz="1700"/>
          </a:p>
          <a:p>
            <a:pPr marL="342900" indent="-342900">
              <a:buAutoNum type="arabicParenR"/>
            </a:pPr>
            <a:r>
              <a:rPr lang="zh-CN" altLang="en-US" sz="1700"/>
              <a:t>分析第一种方式的问题，并使用贪心算法（</a:t>
            </a:r>
            <a:r>
              <a:rPr lang="en-US" altLang="zh-CN" sz="1700"/>
              <a:t>greedyalgorithm</a:t>
            </a:r>
            <a:r>
              <a:rPr lang="zh-CN" altLang="en-US" sz="1700"/>
              <a:t>）进行优化。解决马踏棋盘问题</a:t>
            </a:r>
            <a:r>
              <a:rPr lang="en-US" altLang="zh-CN" sz="1700"/>
              <a:t>.</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使用前面的游戏来验证算法是否正确。</a:t>
            </a:r>
            <a:endParaRPr lang="en-US" altLang="zh-CN" sz="1700"/>
          </a:p>
        </p:txBody>
      </p:sp>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a:solidFill>
                  <a:srgbClr val="FFFF00"/>
                </a:solidFill>
              </a:rPr>
              <a:t>谢谢！ 欢迎收看！</a:t>
            </a:r>
            <a:endParaRPr lang="zh-CN" altLang="en-US" sz="4800" b="1" dirty="0">
              <a:solidFill>
                <a:srgbClr val="FFFF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anose="05000000000000000000" pitchFamily="2" charset="2"/>
              <a:buChar char="Ø"/>
              <a:defRPr/>
            </a:pPr>
            <a:r>
              <a:rPr lang="zh-CN" altLang="en-US">
                <a:ea typeface="宋体" panose="02010600030101010101" pitchFamily="2" charset="-122"/>
              </a:rPr>
              <a:t>当我们将数据存入队列时称为”</a:t>
            </a:r>
            <a:r>
              <a:rPr lang="en-US" altLang="zh-CN">
                <a:ea typeface="宋体" panose="02010600030101010101" pitchFamily="2" charset="-122"/>
              </a:rPr>
              <a:t>addQueue”</a:t>
            </a:r>
            <a:r>
              <a:rPr lang="zh-CN" altLang="en-US">
                <a:ea typeface="宋体" panose="02010600030101010101" pitchFamily="2" charset="-122"/>
              </a:rPr>
              <a:t>，</a:t>
            </a:r>
            <a:r>
              <a:rPr lang="en-US" altLang="zh-CN">
                <a:ea typeface="宋体" panose="02010600030101010101" pitchFamily="2" charset="-122"/>
              </a:rPr>
              <a:t>addQueue </a:t>
            </a:r>
            <a:r>
              <a:rPr lang="zh-CN" altLang="en-US">
                <a:ea typeface="宋体" panose="02010600030101010101" pitchFamily="2" charset="-122"/>
              </a:rPr>
              <a:t>的处理需要有两个步骤：</a:t>
            </a:r>
            <a:r>
              <a:rPr lang="zh-CN" altLang="en-US" b="1">
                <a:ea typeface="宋体" panose="02010600030101010101" pitchFamily="2" charset="-122"/>
              </a:rPr>
              <a:t>思路分析</a:t>
            </a:r>
            <a:r>
              <a:rPr lang="zh-CN" altLang="en-US">
                <a:ea typeface="宋体" panose="02010600030101010101" pitchFamily="2" charset="-122"/>
              </a:rPr>
              <a:t> </a:t>
            </a:r>
            <a:endParaRPr lang="zh-CN" altLang="en-US">
              <a:ea typeface="宋体" panose="02010600030101010101" pitchFamily="2" charset="-122"/>
            </a:endParaRPr>
          </a:p>
          <a:p>
            <a:pPr marL="342900" indent="-342900">
              <a:buAutoNum type="arabicParenR"/>
              <a:defRPr/>
            </a:pPr>
            <a:r>
              <a:rPr lang="zh-CN" altLang="en-US">
                <a:ea typeface="宋体" panose="02010600030101010101" pitchFamily="2" charset="-122"/>
              </a:rPr>
              <a:t>将尾指针往后移：</a:t>
            </a:r>
            <a:r>
              <a:rPr lang="en-US" altLang="zh-CN">
                <a:ea typeface="宋体" panose="02010600030101010101" pitchFamily="2" charset="-122"/>
              </a:rPr>
              <a:t>rear+1 , </a:t>
            </a:r>
            <a:r>
              <a:rPr lang="zh-CN" altLang="en-US">
                <a:ea typeface="宋体" panose="02010600030101010101" pitchFamily="2" charset="-122"/>
              </a:rPr>
              <a:t>当</a:t>
            </a:r>
            <a:r>
              <a:rPr lang="en-US" altLang="zh-CN">
                <a:ea typeface="宋体" panose="02010600030101010101" pitchFamily="2" charset="-122"/>
              </a:rPr>
              <a:t>front == rear 【</a:t>
            </a:r>
            <a:r>
              <a:rPr lang="zh-CN" altLang="en-US">
                <a:ea typeface="宋体" panose="02010600030101010101" pitchFamily="2" charset="-122"/>
              </a:rPr>
              <a:t>空</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defRPr/>
            </a:pPr>
            <a:r>
              <a:rPr lang="zh-CN" altLang="en-US">
                <a:ea typeface="宋体" panose="02010600030101010101" pitchFamily="2" charset="-122"/>
              </a:rPr>
              <a:t>若尾指针 </a:t>
            </a:r>
            <a:r>
              <a:rPr lang="en-US" altLang="zh-CN">
                <a:ea typeface="宋体" panose="02010600030101010101" pitchFamily="2" charset="-122"/>
              </a:rPr>
              <a:t>rear </a:t>
            </a:r>
            <a:r>
              <a:rPr lang="zh-CN" altLang="en-US">
                <a:ea typeface="宋体" panose="02010600030101010101" pitchFamily="2" charset="-122"/>
              </a:rPr>
              <a:t>小于队列的最大下标 </a:t>
            </a:r>
            <a:r>
              <a:rPr lang="en-US" altLang="zh-CN">
                <a:ea typeface="宋体" panose="02010600030101010101" pitchFamily="2" charset="-122"/>
              </a:rPr>
              <a:t>maxSize-1</a:t>
            </a:r>
            <a:r>
              <a:rPr lang="zh-CN" altLang="en-US">
                <a:ea typeface="宋体" panose="02010600030101010101" pitchFamily="2" charset="-122"/>
              </a:rPr>
              <a:t>，则将数据存入 </a:t>
            </a:r>
            <a:r>
              <a:rPr lang="en-US" altLang="zh-CN">
                <a:ea typeface="宋体" panose="02010600030101010101" pitchFamily="2" charset="-122"/>
              </a:rPr>
              <a:t>rear</a:t>
            </a:r>
            <a:r>
              <a:rPr lang="zh-CN" altLang="en-US">
                <a:ea typeface="宋体" panose="02010600030101010101" pitchFamily="2" charset="-122"/>
              </a:rPr>
              <a:t>所指的数组元素中，否则无法存入数据。 </a:t>
            </a:r>
            <a:r>
              <a:rPr lang="en-US" altLang="zh-CN">
                <a:ea typeface="宋体" panose="02010600030101010101" pitchFamily="2" charset="-122"/>
              </a:rPr>
              <a:t>rear  == maxSize - 1[</a:t>
            </a:r>
            <a:r>
              <a:rPr lang="zh-CN" altLang="en-US">
                <a:ea typeface="宋体" panose="02010600030101010101" pitchFamily="2" charset="-122"/>
              </a:rPr>
              <a:t>队列满</a:t>
            </a:r>
            <a:r>
              <a:rPr lang="en-US" altLang="zh-CN">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defRPr/>
            </a:pP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代码实现</a:t>
            </a: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b="1">
                <a:solidFill>
                  <a:srgbClr val="FF0000"/>
                </a:solidFill>
                <a:ea typeface="宋体" panose="02010600030101010101" pitchFamily="2" charset="-122"/>
              </a:rPr>
              <a:t>问题分析</a:t>
            </a:r>
            <a:r>
              <a:rPr lang="zh-CN" altLang="en-US">
                <a:ea typeface="宋体" panose="02010600030101010101" pitchFamily="2" charset="-122"/>
              </a:rPr>
              <a:t>并优化</a:t>
            </a:r>
            <a:endParaRPr lang="en-US" altLang="zh-CN">
              <a:ea typeface="宋体" panose="02010600030101010101" pitchFamily="2" charset="-122"/>
            </a:endParaRPr>
          </a:p>
          <a:p>
            <a:endParaRPr lang="en-US" altLang="zh-CN"/>
          </a:p>
          <a:p>
            <a:endParaRPr lang="en-US" altLang="zh-CN"/>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a:t>rear </a:t>
            </a:r>
            <a:r>
              <a:rPr lang="zh-CN" altLang="en-US"/>
              <a:t>是队列最后</a:t>
            </a:r>
            <a:r>
              <a:rPr lang="en-US" altLang="zh-CN"/>
              <a:t>[</a:t>
            </a:r>
            <a:r>
              <a:rPr lang="zh-CN" altLang="en-US"/>
              <a:t>含</a:t>
            </a:r>
            <a:r>
              <a:rPr lang="en-US" altLang="zh-CN"/>
              <a:t>]</a:t>
            </a:r>
            <a:endParaRPr lang="en-US" altLang="zh-CN"/>
          </a:p>
          <a:p>
            <a:pPr marL="342900" indent="-342900">
              <a:buAutoNum type="arabicPeriod"/>
            </a:pPr>
            <a:r>
              <a:rPr lang="en-US" altLang="zh-CN"/>
              <a:t>front </a:t>
            </a:r>
            <a:r>
              <a:rPr lang="zh-CN" altLang="en-US"/>
              <a:t>是队列最前元素</a:t>
            </a:r>
            <a:r>
              <a:rPr lang="en-US" altLang="zh-CN"/>
              <a:t>[</a:t>
            </a:r>
            <a:r>
              <a:rPr lang="zh-CN" altLang="en-US"/>
              <a:t>不含</a:t>
            </a:r>
            <a:r>
              <a:rPr lang="en-US" altLang="zh-CN"/>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class ArrayQueue(arrMaxSize: Int) { val maxSize: Int = arrMaxSize</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val array = new Array[Int](arrMaxSize)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front: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rear: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初始化</a:t>
            </a:r>
            <a:endParaRPr lang="zh-CN" altLang="en-US" sz="1400">
              <a:latin typeface="Arial" panose="020B0604020202020204" pitchFamily="34" charset="0"/>
              <a:cs typeface="Arial" panose="020B0604020202020204" pitchFamily="34" charset="0"/>
            </a:endParaRPr>
          </a:p>
          <a:p>
            <a:r>
              <a:rPr lang="zh-CN" altLang="en-US" sz="1400">
                <a:latin typeface="Arial" panose="020B0604020202020204" pitchFamily="34" charset="0"/>
                <a:cs typeface="Arial" panose="020B0604020202020204" pitchFamily="34" charset="0"/>
              </a:rPr>
              <a:t> </a:t>
            </a:r>
            <a:r>
              <a:rPr lang="en-US" altLang="zh-CN" sz="1400">
                <a:latin typeface="Arial" panose="020B0604020202020204" pitchFamily="34" charset="0"/>
                <a:cs typeface="Arial" panose="020B0604020202020204" pitchFamily="34" charset="0"/>
              </a:rPr>
              <a:t>val queue = new ArrayQueue(3)</a:t>
            </a:r>
            <a:endParaRPr lang="zh-CN" altLang="en-US" sz="1400">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anose="05000000000000000000" pitchFamily="2" charset="2"/>
              <a:buChar char="Ø"/>
              <a:defRPr/>
            </a:pPr>
            <a:r>
              <a:rPr lang="zh-CN" altLang="en-US">
                <a:ea typeface="宋体" panose="02010600030101010101" pitchFamily="2" charset="-122"/>
              </a:rPr>
              <a:t>出队列操作</a:t>
            </a:r>
            <a:r>
              <a:rPr lang="en-US" altLang="zh-CN">
                <a:ea typeface="宋体" panose="02010600030101010101" pitchFamily="2" charset="-122"/>
              </a:rPr>
              <a:t>getQueue</a:t>
            </a: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显示队列的情况</a:t>
            </a:r>
            <a:r>
              <a:rPr lang="en-US" altLang="zh-CN">
                <a:ea typeface="宋体" panose="02010600030101010101" pitchFamily="2" charset="-122"/>
              </a:rPr>
              <a:t>showQueue</a:t>
            </a: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查看队列头元素</a:t>
            </a:r>
            <a:r>
              <a:rPr lang="en-US" altLang="zh-CN" b="1">
                <a:ea typeface="宋体" panose="02010600030101010101" pitchFamily="2" charset="-122"/>
              </a:rPr>
              <a:t>head</a:t>
            </a:r>
            <a:r>
              <a:rPr lang="en-US" altLang="zh-CN">
                <a:ea typeface="宋体" panose="02010600030101010101" pitchFamily="2" charset="-122"/>
              </a:rPr>
              <a:t>Queue</a:t>
            </a: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退出系统</a:t>
            </a:r>
            <a:r>
              <a:rPr lang="en-US" altLang="zh-CN">
                <a:ea typeface="宋体" panose="02010600030101010101" pitchFamily="2" charset="-122"/>
              </a:rPr>
              <a:t>exit</a:t>
            </a:r>
            <a:endParaRPr lang="en-US" altLang="zh-CN">
              <a:ea typeface="宋体" panose="02010600030101010101" pitchFamily="2" charset="-122"/>
            </a:endParaRPr>
          </a:p>
          <a:p>
            <a:pPr marL="342900" indent="-342900">
              <a:buFont typeface="Wingdings" panose="05000000000000000000" pitchFamily="2" charset="2"/>
              <a:buChar char="Ø"/>
              <a:defRPr/>
            </a:pPr>
            <a:endParaRPr lang="en-US" altLang="zh-CN">
              <a:ea typeface="宋体" panose="02010600030101010101" pitchFamily="2" charset="-122"/>
            </a:endParaRPr>
          </a:p>
          <a:p>
            <a:pPr>
              <a:defRPr/>
            </a:pPr>
            <a:r>
              <a:rPr lang="zh-CN" altLang="en-US">
                <a:ea typeface="宋体" panose="02010600030101010101" pitchFamily="2" charset="-122"/>
              </a:rPr>
              <a:t>将原来的队列的查看队列头元素的代码写完</a:t>
            </a:r>
            <a:r>
              <a:rPr lang="en-US" altLang="zh-CN">
                <a:ea typeface="宋体" panose="02010600030101010101" pitchFamily="2" charset="-122"/>
              </a:rPr>
              <a:t>.</a:t>
            </a:r>
            <a:endParaRPr lang="en-US" altLang="zh-CN"/>
          </a:p>
          <a:p>
            <a:endParaRPr lang="en-US" altLang="zh-CN"/>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a:solidFill>
                  <a:srgbClr val="0070C0"/>
                </a:solidFill>
              </a:rPr>
              <a:t>数组模拟环形队列</a:t>
            </a:r>
            <a:endParaRPr lang="en-US" altLang="zh-CN" sz="2000" b="1">
              <a:solidFill>
                <a:srgbClr val="0070C0"/>
              </a:solidFill>
            </a:endParaRPr>
          </a:p>
          <a:p>
            <a:endParaRPr lang="en-US" altLang="zh-CN" sz="2000"/>
          </a:p>
          <a:p>
            <a:pPr>
              <a:defRPr/>
            </a:pPr>
            <a:r>
              <a:rPr lang="zh-CN" altLang="en-US"/>
              <a:t>对前面的数组模拟队列的优化，充分利用数组</a:t>
            </a:r>
            <a:r>
              <a:rPr lang="en-US" altLang="zh-CN"/>
              <a:t>. </a:t>
            </a:r>
            <a:br>
              <a:rPr lang="en-US" altLang="zh-CN"/>
            </a:br>
            <a:r>
              <a:rPr lang="zh-CN" altLang="en-US"/>
              <a:t>因此将数组看做是一个环形的。</a:t>
            </a:r>
            <a:r>
              <a:rPr lang="en-US" altLang="zh-CN"/>
              <a:t>(</a:t>
            </a:r>
            <a:r>
              <a:rPr lang="zh-CN" altLang="en-US"/>
              <a:t>通过取模的方</a:t>
            </a:r>
            <a:br>
              <a:rPr lang="en-US" altLang="zh-CN"/>
            </a:br>
            <a:r>
              <a:rPr lang="zh-CN" altLang="en-US"/>
              <a:t>式来实现即可</a:t>
            </a:r>
            <a:r>
              <a:rPr lang="en-US" altLang="zh-CN"/>
              <a:t>)</a:t>
            </a:r>
            <a:endParaRPr lang="en-US" altLang="zh-CN"/>
          </a:p>
          <a:p>
            <a:pPr>
              <a:defRPr/>
            </a:pPr>
            <a:endParaRPr lang="en-US" altLang="zh-CN"/>
          </a:p>
          <a:p>
            <a:pPr>
              <a:defRPr/>
            </a:pPr>
            <a:r>
              <a:rPr lang="zh-CN" altLang="en-US"/>
              <a:t>分析说明：</a:t>
            </a:r>
            <a:endParaRPr lang="en-US" altLang="zh-CN"/>
          </a:p>
          <a:p>
            <a:pPr marL="342900" indent="-342900">
              <a:buAutoNum type="arabicParenR"/>
              <a:defRPr/>
            </a:pPr>
            <a:r>
              <a:rPr lang="zh-CN" altLang="en-US" sz="1600"/>
              <a:t>尾索引的下一个为头索引时表示队列满，即将</a:t>
            </a:r>
            <a:r>
              <a:rPr lang="zh-CN" altLang="en-US" sz="1600" b="1"/>
              <a:t>队</a:t>
            </a:r>
            <a:br>
              <a:rPr lang="en-US" altLang="zh-CN" sz="1600" b="1"/>
            </a:br>
            <a:r>
              <a:rPr lang="zh-CN" altLang="en-US" sz="1600" b="1"/>
              <a:t>列容量空出一个作为约定</a:t>
            </a:r>
            <a:r>
              <a:rPr lang="en-US" altLang="zh-CN" sz="1600"/>
              <a:t>,</a:t>
            </a:r>
            <a:r>
              <a:rPr lang="zh-CN" altLang="en-US" sz="1600"/>
              <a:t>这个在做判断队列满的</a:t>
            </a:r>
            <a:br>
              <a:rPr lang="en-US" altLang="zh-CN" sz="1600"/>
            </a:br>
            <a:r>
              <a:rPr lang="zh-CN" altLang="en-US" sz="1600"/>
              <a:t>时候需要注意 </a:t>
            </a:r>
            <a:r>
              <a:rPr lang="en-US" altLang="zh-CN" sz="1600"/>
              <a:t>(rear + 1) % maxSize == front </a:t>
            </a:r>
            <a:r>
              <a:rPr lang="zh-CN" altLang="en-US" sz="1600"/>
              <a:t>满</a:t>
            </a:r>
            <a:r>
              <a:rPr lang="en-US" altLang="zh-CN" sz="1600"/>
              <a:t>] </a:t>
            </a:r>
            <a:endParaRPr lang="en-US" altLang="zh-CN" sz="1600"/>
          </a:p>
          <a:p>
            <a:pPr marL="342900" indent="-342900">
              <a:buAutoNum type="arabicParenR"/>
              <a:defRPr/>
            </a:pPr>
            <a:r>
              <a:rPr lang="en-US" altLang="zh-CN" sz="1600"/>
              <a:t>rear == front [</a:t>
            </a:r>
            <a:r>
              <a:rPr lang="zh-CN" altLang="en-US" sz="1600"/>
              <a:t>空</a:t>
            </a:r>
            <a:r>
              <a:rPr lang="en-US" altLang="zh-CN" sz="1600"/>
              <a:t>]</a:t>
            </a:r>
            <a:endParaRPr lang="en-US" altLang="zh-CN" sz="1600"/>
          </a:p>
          <a:p>
            <a:pPr marL="342900" indent="-342900">
              <a:buAutoNum type="arabicParenR"/>
              <a:defRPr/>
            </a:pPr>
            <a:r>
              <a:rPr lang="zh-CN" altLang="en-US" sz="1600"/>
              <a:t>测试示意图</a:t>
            </a:r>
            <a:r>
              <a:rPr lang="en-US" altLang="zh-CN" sz="1600"/>
              <a:t>:</a:t>
            </a:r>
            <a:endParaRPr lang="en-US" altLang="zh-CN"/>
          </a:p>
          <a:p>
            <a:pPr>
              <a:defRPr/>
            </a:pPr>
            <a:r>
              <a:rPr lang="zh-CN" altLang="en-US" b="1">
                <a:solidFill>
                  <a:srgbClr val="EA0000"/>
                </a:solidFill>
              </a:rPr>
              <a:t>课堂练习</a:t>
            </a:r>
            <a:r>
              <a:rPr lang="zh-CN" altLang="en-US"/>
              <a:t>：</a:t>
            </a:r>
            <a:endParaRPr lang="en-US" altLang="zh-CN"/>
          </a:p>
          <a:p>
            <a:pPr>
              <a:defRPr/>
            </a:pPr>
            <a:r>
              <a:rPr lang="zh-CN" altLang="en-US"/>
              <a:t>同学们完成环形数组模拟的队列的输出</a:t>
            </a:r>
            <a:endParaRPr lang="en-US" altLang="zh-CN"/>
          </a:p>
          <a:p>
            <a:pPr>
              <a:defRPr/>
            </a:pPr>
            <a:r>
              <a:rPr lang="en-US" altLang="zh-CN" b="1"/>
              <a:t>(cq.rear + cq.maxSize – cq.front) % cq.maxSize</a:t>
            </a:r>
            <a:endParaRPr lang="en-US" altLang="zh-CN" b="1"/>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class CircleQueue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private int 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private int[] arr; // </a:t>
            </a:r>
            <a:r>
              <a:rPr lang="zh-CN" altLang="en-US" sz="1100">
                <a:latin typeface="Arial" panose="020B0604020202020204" pitchFamily="34" charset="0"/>
                <a:cs typeface="Arial" panose="020B0604020202020204" pitchFamily="34" charset="0"/>
              </a:rPr>
              <a:t>该数组存放数据，模拟队列</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private int front; // </a:t>
            </a:r>
            <a:r>
              <a:rPr lang="zh-CN" altLang="en-US" sz="1100">
                <a:latin typeface="Arial" panose="020B0604020202020204" pitchFamily="34" charset="0"/>
                <a:cs typeface="Arial" panose="020B0604020202020204" pitchFamily="34" charset="0"/>
              </a:rPr>
              <a:t>指向队列头部</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private int rear; // </a:t>
            </a:r>
            <a:r>
              <a:rPr lang="zh-CN" altLang="en-US" sz="1100">
                <a:latin typeface="Arial" panose="020B0604020202020204" pitchFamily="34" charset="0"/>
                <a:cs typeface="Arial" panose="020B0604020202020204" pitchFamily="34" charset="0"/>
              </a:rPr>
              <a:t>指向队列的尾部</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public CircleArrayQueue(int arrMaxSize)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maxSize = arrMaxSize;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arr = new int[maxSize];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public boolean isFull()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尾索引的下一个为头索引时表示队列满，即将队列容量空出一个作为约定</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+ 1) % maxSize == front;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public boolean isEmpty()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this.tail == this.head }</a:t>
            </a:r>
            <a:endParaRPr lang="en-US" altLang="zh-CN" sz="110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public void addQueue(int n)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(isFull())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System.out.println("</a:t>
            </a:r>
            <a:r>
              <a:rPr lang="zh-CN" altLang="en-US" sz="1100">
                <a:latin typeface="Arial" panose="020B0604020202020204" pitchFamily="34" charset="0"/>
                <a:cs typeface="Arial" panose="020B0604020202020204" pitchFamily="34" charset="0"/>
              </a:rPr>
              <a:t>队列满，无法加入</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arr[rear] = n;</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rear = (rear + 1) % maxSize;}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public int getQueue()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(isEmpty())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throw new RuntimeException("</a:t>
            </a:r>
            <a:r>
              <a:rPr lang="zh-CN" altLang="en-US" sz="1100">
                <a:latin typeface="Arial" panose="020B0604020202020204" pitchFamily="34" charset="0"/>
                <a:cs typeface="Arial" panose="020B0604020202020204" pitchFamily="34" charset="0"/>
              </a:rPr>
              <a:t>队列空</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int value = arr[front];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front = (front + 1) % 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计算队列有多个元素</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public int size()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maxSize - front) % maxSize;}}</a:t>
            </a:r>
            <a:endParaRPr lang="zh-CN" altLang="en-US" sz="1100">
              <a:latin typeface="Arial" panose="020B0604020202020204" pitchFamily="34" charset="0"/>
              <a:cs typeface="Arial" panose="020B0604020202020204"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sz="2000" b="1">
              <a:solidFill>
                <a:srgbClr val="0070C0"/>
              </a:solidFill>
            </a:endParaRPr>
          </a:p>
          <a:p>
            <a:endParaRPr lang="en-US" altLang="zh-CN"/>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endParaRPr lang="en-US" altLang="zh-CN"/>
          </a:p>
          <a:p>
            <a:pPr marL="342900" indent="-342900">
              <a:buAutoNum type="arabicParenR"/>
            </a:pPr>
            <a:r>
              <a:rPr lang="zh-CN" altLang="en-US"/>
              <a:t>要求用最快的速度来完成匹配</a:t>
            </a:r>
            <a:endParaRPr lang="en-US" altLang="zh-CN"/>
          </a:p>
          <a:p>
            <a:pPr marL="342900" indent="-342900">
              <a:buAutoNum type="arabicParenR"/>
            </a:pPr>
            <a:r>
              <a:rPr lang="zh-CN" altLang="en-US"/>
              <a:t>你的思路是什么？ </a:t>
            </a:r>
            <a:endParaRPr lang="en-US" altLang="zh-CN"/>
          </a:p>
          <a:p>
            <a:endParaRPr lang="en-US" altLang="zh-CN"/>
          </a:p>
          <a:p>
            <a:pPr marL="285750" indent="-285750">
              <a:buFont typeface="Arial" panose="020B0604020202020204" pitchFamily="34" charset="0"/>
              <a:buChar char="•"/>
            </a:pPr>
            <a:r>
              <a:rPr lang="zh-CN" altLang="en-US"/>
              <a:t>暴力匹配</a:t>
            </a:r>
            <a:endParaRPr lang="en-US" altLang="zh-CN"/>
          </a:p>
          <a:p>
            <a:pPr marL="285750" indent="-285750">
              <a:buFont typeface="Arial" panose="020B0604020202020204" pitchFamily="34" charset="0"/>
              <a:buChar char="•"/>
            </a:pPr>
            <a:r>
              <a:rPr lang="en-US" altLang="zh-CN"/>
              <a:t>KMP</a:t>
            </a:r>
            <a:r>
              <a:rPr lang="zh-CN" altLang="en-US"/>
              <a:t>算法</a:t>
            </a:r>
            <a:r>
              <a:rPr lang="en-US" altLang="zh-CN"/>
              <a:t>《</a:t>
            </a:r>
            <a:r>
              <a:rPr lang="zh-CN" altLang="en-US"/>
              <a:t>部分匹配表</a:t>
            </a:r>
            <a:r>
              <a:rPr lang="en-US" altLang="zh-CN"/>
              <a:t>》</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链表</a:t>
            </a:r>
            <a:r>
              <a:rPr lang="en-US" altLang="zh-CN" sz="2200" b="1"/>
              <a:t>(Linked List)</a:t>
            </a:r>
            <a:r>
              <a:rPr lang="zh-CN" altLang="en-US" sz="2200" b="1"/>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a:t>结合一个实际的工作案例</a:t>
            </a:r>
            <a:r>
              <a:rPr lang="en-US" altLang="zh-CN" sz="1400"/>
              <a:t>, </a:t>
            </a:r>
            <a:r>
              <a:rPr lang="zh-CN" altLang="en-US" sz="1400"/>
              <a:t>说明链表的实用价值</a:t>
            </a:r>
            <a:endParaRPr lang="zh-CN" altLang="en-US" sz="1400"/>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a:t>链表是有序的列表，但是它在内存中是存储如下</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5" name="包装程序外壳对象" showAsIcon="1" r:id="rId2" imgW="609600" imgH="523875" progId="Package">
                  <p:embed/>
                </p:oleObj>
              </mc:Choice>
              <mc:Fallback>
                <p:oleObj name="包装程序外壳对象" showAsIcon="1" r:id="rId2" imgW="609600" imgH="523875" progId="Package">
                  <p:embed/>
                  <p:pic>
                    <p:nvPicPr>
                      <p:cNvPr id="0" name="图片 146514"/>
                      <p:cNvPicPr/>
                      <p:nvPr/>
                    </p:nvPicPr>
                    <p:blipFill>
                      <a:blip r:embed="rId3"/>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小结</a:t>
            </a:r>
            <a:r>
              <a:rPr lang="en-US" altLang="zh-CN"/>
              <a:t>:</a:t>
            </a:r>
            <a:endParaRPr lang="en-US" altLang="zh-CN"/>
          </a:p>
          <a:p>
            <a:pPr marL="342900" indent="-342900">
              <a:buAutoNum type="arabicParenR"/>
            </a:pPr>
            <a:r>
              <a:rPr lang="zh-CN" altLang="en-US"/>
              <a:t>链表是以节点的方式来存储</a:t>
            </a:r>
            <a:r>
              <a:rPr lang="en-US" altLang="zh-CN"/>
              <a:t>,</a:t>
            </a:r>
            <a:r>
              <a:rPr lang="zh-CN" altLang="en-US"/>
              <a:t>是链式存储</a:t>
            </a:r>
            <a:endParaRPr lang="en-US" altLang="zh-CN"/>
          </a:p>
          <a:p>
            <a:pPr marL="342900" indent="-342900">
              <a:buAutoNum type="arabicParenR"/>
            </a:pPr>
            <a:r>
              <a:rPr lang="zh-CN" altLang="en-US"/>
              <a:t>每个节点包含 </a:t>
            </a:r>
            <a:r>
              <a:rPr lang="en-US" altLang="zh-CN"/>
              <a:t>data </a:t>
            </a:r>
            <a:r>
              <a:rPr lang="zh-CN" altLang="en-US"/>
              <a:t>域， </a:t>
            </a:r>
            <a:r>
              <a:rPr lang="en-US" altLang="zh-CN"/>
              <a:t>next </a:t>
            </a:r>
            <a:r>
              <a:rPr lang="zh-CN" altLang="en-US"/>
              <a:t>域：指向下一个节点</a:t>
            </a:r>
            <a:r>
              <a:rPr lang="en-US" altLang="zh-CN"/>
              <a:t>.</a:t>
            </a:r>
            <a:endParaRPr lang="en-US" altLang="zh-CN"/>
          </a:p>
          <a:p>
            <a:pPr marL="342900" indent="-342900">
              <a:buAutoNum type="arabicParenR"/>
            </a:pPr>
            <a:r>
              <a:rPr lang="zh-CN" altLang="en-US"/>
              <a:t>如图：发现链表的</a:t>
            </a:r>
            <a:r>
              <a:rPr lang="zh-CN" altLang="en-US" b="1"/>
              <a:t>各个节点不一定是连续存储</a:t>
            </a:r>
            <a:r>
              <a:rPr lang="en-US" altLang="zh-CN"/>
              <a:t>.</a:t>
            </a:r>
            <a:endParaRPr lang="en-US" altLang="zh-CN"/>
          </a:p>
          <a:p>
            <a:pPr marL="342900" indent="-342900">
              <a:buAutoNum type="arabicParenR"/>
            </a:pPr>
            <a:r>
              <a:rPr lang="zh-CN" altLang="en-US"/>
              <a:t>链表分带头节点的链表和没有头节点的链表，根据实际的需求来确定</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单链表介绍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a:t>单链表</a:t>
            </a:r>
            <a:r>
              <a:rPr lang="en-US" altLang="zh-CN"/>
              <a:t>(</a:t>
            </a:r>
            <a:r>
              <a:rPr lang="zh-CN" altLang="en-US"/>
              <a:t>带头结点</a:t>
            </a:r>
            <a:r>
              <a:rPr lang="en-US" altLang="zh-CN"/>
              <a:t>) </a:t>
            </a:r>
            <a:r>
              <a:rPr lang="zh-CN" altLang="en-US" b="1"/>
              <a:t>逻辑结构</a:t>
            </a:r>
            <a:r>
              <a:rPr lang="zh-CN" altLang="en-US"/>
              <a:t>示意图如下</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a:p>
          <a:p>
            <a:r>
              <a:rPr lang="zh-CN" altLang="en-US"/>
              <a:t>使用带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水浒英雄排行榜管理</a:t>
            </a:r>
            <a:endParaRPr lang="en-US" altLang="zh-CN"/>
          </a:p>
          <a:p>
            <a:pPr marL="342900" indent="-342900">
              <a:buAutoNum type="arabicParenR"/>
            </a:pPr>
            <a:r>
              <a:rPr lang="zh-CN" altLang="en-US" sz="1600"/>
              <a:t>完成对英雄人物的</a:t>
            </a:r>
            <a:r>
              <a:rPr lang="zh-CN" altLang="en-US" sz="1600" b="1"/>
              <a:t>增删改查</a:t>
            </a:r>
            <a:r>
              <a:rPr lang="zh-CN" altLang="en-US" sz="1600"/>
              <a:t>操作， 注</a:t>
            </a:r>
            <a:r>
              <a:rPr lang="en-US" altLang="zh-CN" sz="1600"/>
              <a:t>: </a:t>
            </a:r>
            <a:r>
              <a:rPr lang="zh-CN" altLang="en-US" sz="1600" b="1">
                <a:solidFill>
                  <a:srgbClr val="FF0000"/>
                </a:solidFill>
              </a:rPr>
              <a:t>删除和修改</a:t>
            </a:r>
            <a:r>
              <a:rPr lang="en-US" altLang="zh-CN" sz="1600" b="1">
                <a:solidFill>
                  <a:srgbClr val="FF0000"/>
                </a:solidFill>
              </a:rPr>
              <a:t>,</a:t>
            </a:r>
            <a:r>
              <a:rPr lang="zh-CN" altLang="en-US" sz="1600" b="1">
                <a:solidFill>
                  <a:srgbClr val="FF0000"/>
                </a:solidFill>
              </a:rPr>
              <a:t>查找</a:t>
            </a:r>
            <a:br>
              <a:rPr lang="en-US" altLang="zh-CN" sz="1600" b="1">
                <a:solidFill>
                  <a:srgbClr val="FF0000"/>
                </a:solidFill>
              </a:rPr>
            </a:br>
            <a:r>
              <a:rPr lang="zh-CN" altLang="en-US" sz="1600" b="1"/>
              <a:t>可以考虑学员独立完成，也可带学员完成</a:t>
            </a:r>
            <a:endParaRPr lang="en-US" altLang="zh-CN" sz="1600" b="1"/>
          </a:p>
          <a:p>
            <a:pPr marL="342900" indent="-342900">
              <a:buAutoNum type="arabicParenR"/>
            </a:pPr>
            <a:r>
              <a:rPr lang="zh-CN" altLang="en-US" sz="1600"/>
              <a:t>第一种方法在添加英雄时，直接添加到链表的尾部</a:t>
            </a:r>
            <a:endParaRPr lang="en-US" altLang="zh-CN" sz="1600"/>
          </a:p>
          <a:p>
            <a:pPr marL="342900" indent="-342900">
              <a:buAutoNum type="arabicParenR"/>
            </a:pPr>
            <a:r>
              <a:rPr lang="zh-CN" altLang="en-US" sz="1600" b="1"/>
              <a:t>第二种方式在添加英雄时</a:t>
            </a:r>
            <a:r>
              <a:rPr lang="zh-CN" altLang="en-US" sz="1600"/>
              <a:t>，根据排名将英雄插入到指定位置</a:t>
            </a:r>
            <a:br>
              <a:rPr lang="en-US" altLang="zh-CN" sz="1600"/>
            </a:br>
            <a:r>
              <a:rPr lang="en-US" altLang="zh-CN" sz="1600"/>
              <a:t>(</a:t>
            </a:r>
            <a:r>
              <a:rPr lang="zh-CN" altLang="en-US" sz="1600"/>
              <a:t>如果有这个排名，则添加失败，并给出提示</a:t>
            </a:r>
            <a:r>
              <a:rPr lang="en-US" altLang="zh-CN" sz="1600"/>
              <a:t>)</a:t>
            </a:r>
            <a:endParaRPr lang="en-US" altLang="zh-CN" sz="1600"/>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为方便学员理解，可画出示意图</a:t>
            </a:r>
            <a:endParaRPr lang="zh-CN" altLang="en-US" sz="1400"/>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 next; // next </a:t>
            </a:r>
            <a:r>
              <a:rPr lang="zh-CN" altLang="en-US" sz="1000">
                <a:latin typeface="Arial" panose="020B0604020202020204" pitchFamily="34" charset="0"/>
                <a:cs typeface="Arial" panose="020B0604020202020204" pitchFamily="34" charset="0"/>
              </a:rPr>
              <a:t>默认为</a:t>
            </a:r>
            <a:r>
              <a:rPr lang="en-US" altLang="zh-CN" sz="1000">
                <a:latin typeface="Arial" panose="020B0604020202020204" pitchFamily="34" charset="0"/>
                <a:cs typeface="Arial" panose="020B0604020202020204" pitchFamily="34" charset="0"/>
              </a:rPr>
              <a:t>null</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String hNickname)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nickname = hNickname;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SingleLinkedList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初始化一个头节点</a:t>
            </a:r>
            <a:endParaRPr lang="zh-CN" altLang="en-US" sz="1000">
              <a:latin typeface="Arial" panose="020B0604020202020204" pitchFamily="34" charset="0"/>
              <a:cs typeface="Arial" panose="020B0604020202020204" pitchFamily="34" charset="0"/>
            </a:endParaRPr>
          </a:p>
          <a:p>
            <a:r>
              <a:rPr lang="zh-CN" altLang="en-US" sz="10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private HeroNode head = new HeroNode(0, "",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HeroNode temp = head.next;}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del(int no)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temp = head;</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boolean flag = false; // </a:t>
            </a:r>
            <a:r>
              <a:rPr lang="zh-CN" altLang="en-US" sz="1000">
                <a:latin typeface="Arial" panose="020B0604020202020204" pitchFamily="34" charset="0"/>
                <a:cs typeface="Arial" panose="020B0604020202020204" pitchFamily="34" charset="0"/>
              </a:rPr>
              <a:t>标志变量用于确定是否有要删除的节点</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p:txBody>
      </p:sp>
      <p:pic>
        <p:nvPicPr>
          <p:cNvPr id="10379" name="Picture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63" name="包装程序外壳对象" showAsIcon="1" r:id="rId4" imgW="609600" imgH="523875" progId="Package">
                  <p:embed/>
                </p:oleObj>
              </mc:Choice>
              <mc:Fallback>
                <p:oleObj name="包装程序外壳对象" showAsIcon="1" r:id="rId4" imgW="609600" imgH="523875" progId="Package">
                  <p:embed/>
                  <p:pic>
                    <p:nvPicPr>
                      <p:cNvPr id="0" name="图片 10762"/>
                      <p:cNvPicPr/>
                      <p:nvPr/>
                    </p:nvPicPr>
                    <p:blipFill>
                      <a:blip r:embed="rId5"/>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4" name="包装程序外壳对象" showAsIcon="1" r:id="rId6" imgW="609600" imgH="523875" progId="Package">
                  <p:embed/>
                </p:oleObj>
              </mc:Choice>
              <mc:Fallback>
                <p:oleObj name="包装程序外壳对象" showAsIcon="1" r:id="rId6" imgW="609600" imgH="523875" progId="Package">
                  <p:embed/>
                  <p:pic>
                    <p:nvPicPr>
                      <p:cNvPr id="0" name="图片 10763"/>
                      <p:cNvPicPr/>
                      <p:nvPr/>
                    </p:nvPicPr>
                    <p:blipFill>
                      <a:blip r:embed="rId7"/>
                      <a:stretch>
                        <a:fillRect/>
                      </a:stretch>
                    </p:blipFill>
                    <p:spPr>
                      <a:xfrm>
                        <a:off x="9644766" y="3070374"/>
                        <a:ext cx="486242" cy="418916"/>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单链表面试题</a:t>
            </a:r>
            <a:r>
              <a:rPr lang="en-US" altLang="zh-CN" sz="2200" b="1"/>
              <a:t>(</a:t>
            </a:r>
            <a:r>
              <a:rPr lang="zh-CN" altLang="en-US" sz="2200" b="1"/>
              <a:t>新浪、百度、腾讯</a:t>
            </a:r>
            <a:r>
              <a:rPr lang="en-US" altLang="zh-CN" sz="2200" b="1"/>
              <a:t>)</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a:p>
          <a:p>
            <a:endParaRPr lang="en-US" altLang="zh-CN"/>
          </a:p>
          <a:p>
            <a:r>
              <a:rPr lang="zh-CN" altLang="en-US"/>
              <a:t>单链表的常见面试题有如下</a:t>
            </a:r>
            <a:r>
              <a:rPr lang="en-US" altLang="zh-CN"/>
              <a:t>:</a:t>
            </a:r>
            <a:endParaRPr lang="en-US" altLang="zh-CN"/>
          </a:p>
          <a:p>
            <a:pPr marL="342900" indent="-342900">
              <a:buAutoNum type="arabicParenR"/>
            </a:pPr>
            <a:r>
              <a:rPr lang="zh-CN" altLang="en-US"/>
              <a:t>求单链表中有效节点的个数</a:t>
            </a:r>
            <a:endParaRPr lang="en-US" altLang="zh-CN"/>
          </a:p>
          <a:p>
            <a:pPr marL="342900" indent="-342900">
              <a:buAutoNum type="arabicParenR"/>
            </a:pPr>
            <a:r>
              <a:rPr lang="zh-CN" altLang="en-US"/>
              <a:t>查找单链表中的倒数第</a:t>
            </a:r>
            <a:r>
              <a:rPr lang="en-US" altLang="zh-CN"/>
              <a:t>k</a:t>
            </a:r>
            <a:r>
              <a:rPr lang="zh-CN" altLang="en-US"/>
              <a:t>个结点 </a:t>
            </a:r>
            <a:r>
              <a:rPr lang="en-US" altLang="zh-CN"/>
              <a:t>【</a:t>
            </a:r>
            <a:r>
              <a:rPr lang="zh-CN" altLang="en-US"/>
              <a:t>新浪面试题</a:t>
            </a:r>
            <a:r>
              <a:rPr lang="en-US" altLang="zh-CN"/>
              <a:t>】</a:t>
            </a:r>
            <a:endParaRPr lang="en-US" altLang="zh-CN"/>
          </a:p>
          <a:p>
            <a:pPr marL="342900" indent="-342900">
              <a:buAutoNum type="arabicParenR"/>
            </a:pPr>
            <a:r>
              <a:rPr lang="zh-CN" altLang="en-US"/>
              <a:t>单链表的反转</a:t>
            </a:r>
            <a:r>
              <a:rPr lang="en-US" altLang="zh-CN"/>
              <a:t>【</a:t>
            </a:r>
            <a:r>
              <a:rPr lang="zh-CN" altLang="en-US"/>
              <a:t>腾讯面试题，有点难度</a:t>
            </a:r>
            <a:r>
              <a:rPr lang="en-US" altLang="zh-CN"/>
              <a:t>】</a:t>
            </a:r>
            <a:endParaRPr lang="en-US" altLang="zh-CN"/>
          </a:p>
          <a:p>
            <a:pPr marL="342900" indent="-342900">
              <a:buAutoNum type="arabicParenR"/>
            </a:pPr>
            <a:r>
              <a:rPr lang="zh-CN" altLang="en-US"/>
              <a:t>从尾到头打印单链表 </a:t>
            </a:r>
            <a:r>
              <a:rPr lang="en-US" altLang="zh-CN"/>
              <a:t>【</a:t>
            </a:r>
            <a:r>
              <a:rPr lang="zh-CN" altLang="en-US"/>
              <a:t>百度，要求方式</a:t>
            </a:r>
            <a:r>
              <a:rPr lang="en-US" altLang="zh-CN"/>
              <a:t>1</a:t>
            </a:r>
            <a:r>
              <a:rPr lang="zh-CN" altLang="en-US"/>
              <a:t>：反向遍历 。</a:t>
            </a:r>
            <a:r>
              <a:rPr lang="en-US" altLang="zh-CN"/>
              <a:t> </a:t>
            </a:r>
            <a:r>
              <a:rPr lang="zh-CN" altLang="en-US"/>
              <a:t>方式</a:t>
            </a:r>
            <a:r>
              <a:rPr lang="en-US" altLang="zh-CN"/>
              <a:t>2</a:t>
            </a:r>
            <a:r>
              <a:rPr lang="zh-CN" altLang="en-US"/>
              <a:t>：</a:t>
            </a:r>
            <a:r>
              <a:rPr lang="en-US" altLang="zh-CN"/>
              <a:t>Stack</a:t>
            </a:r>
            <a:r>
              <a:rPr lang="zh-CN" altLang="en-US"/>
              <a:t>栈</a:t>
            </a:r>
            <a:r>
              <a:rPr lang="en-US" altLang="zh-CN"/>
              <a:t>】</a:t>
            </a:r>
            <a:endParaRPr lang="en-US" altLang="zh-CN"/>
          </a:p>
          <a:p>
            <a:pPr marL="342900" indent="-342900">
              <a:buFontTx/>
              <a:buAutoNum type="arabicParenR"/>
            </a:pPr>
            <a:r>
              <a:rPr lang="zh-CN" altLang="en-US"/>
              <a:t>合并两个有序的单链表，合并之后的链表依然有序</a:t>
            </a:r>
            <a:r>
              <a:rPr lang="en-US" altLang="zh-CN"/>
              <a:t>【</a:t>
            </a:r>
            <a:r>
              <a:rPr lang="zh-CN" altLang="en-US"/>
              <a:t>课后练习</a:t>
            </a:r>
            <a:r>
              <a:rPr lang="en-US" altLang="zh-CN"/>
              <a:t>.】</a:t>
            </a:r>
            <a:endParaRPr lang="zh-CN" altLang="en-US"/>
          </a:p>
          <a:p>
            <a:endParaRPr lang="en-US" altLang="zh-CN"/>
          </a:p>
          <a:p>
            <a:r>
              <a:rPr lang="zh-CN" altLang="en-US"/>
              <a:t>直接看老师代码演示。</a:t>
            </a:r>
            <a:endParaRPr lang="en-US" altLang="zh-CN"/>
          </a:p>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双向链表应用实例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a:t>使用带</a:t>
            </a:r>
            <a:r>
              <a:rPr lang="en-US" altLang="zh-CN"/>
              <a:t>head</a:t>
            </a:r>
            <a:r>
              <a:rPr lang="zh-CN" altLang="en-US"/>
              <a:t>头的</a:t>
            </a:r>
            <a:r>
              <a:rPr lang="zh-CN" altLang="en-US" sz="2000" b="1">
                <a:solidFill>
                  <a:srgbClr val="FF0000"/>
                </a:solidFill>
              </a:rPr>
              <a:t>双向链表</a:t>
            </a:r>
            <a:r>
              <a:rPr lang="zh-CN" altLang="en-US"/>
              <a:t>实现 </a:t>
            </a:r>
            <a:r>
              <a:rPr lang="en-US" altLang="zh-CN"/>
              <a:t>–</a:t>
            </a:r>
            <a:r>
              <a:rPr lang="zh-CN" altLang="en-US"/>
              <a:t>水浒英雄排行榜</a:t>
            </a:r>
            <a:endParaRPr lang="en-US" altLang="zh-CN"/>
          </a:p>
          <a:p>
            <a:r>
              <a:rPr lang="zh-CN" altLang="en-US"/>
              <a:t>管理单向链表的缺点分析</a:t>
            </a:r>
            <a:r>
              <a:rPr lang="en-US" altLang="zh-CN"/>
              <a:t>:</a:t>
            </a:r>
            <a:r>
              <a:rPr lang="zh-CN" altLang="en-US"/>
              <a:t> </a:t>
            </a:r>
            <a:endParaRPr lang="en-US" altLang="zh-CN"/>
          </a:p>
          <a:p>
            <a:pPr marL="342900" indent="-342900">
              <a:buAutoNum type="arabicParenR"/>
            </a:pPr>
            <a:r>
              <a:rPr lang="zh-CN" altLang="en-US" sz="1600"/>
              <a:t>单向链表，</a:t>
            </a:r>
            <a:r>
              <a:rPr lang="zh-CN" altLang="en-US" sz="1600" b="1"/>
              <a:t>查找的方向只能是一个方向</a:t>
            </a:r>
            <a:r>
              <a:rPr lang="zh-CN" altLang="en-US" sz="1600"/>
              <a:t>，而双向链</a:t>
            </a:r>
            <a:br>
              <a:rPr lang="en-US" altLang="zh-CN" sz="1600"/>
            </a:br>
            <a:r>
              <a:rPr lang="zh-CN" altLang="en-US" sz="1600"/>
              <a:t>表可以向前或者向后查找。</a:t>
            </a:r>
            <a:endParaRPr lang="en-US" altLang="zh-CN" sz="1600"/>
          </a:p>
          <a:p>
            <a:pPr marL="342900" indent="-342900">
              <a:buAutoNum type="arabicParenR"/>
            </a:pPr>
            <a:r>
              <a:rPr lang="zh-CN" altLang="en-US" sz="1600"/>
              <a:t>单向链表不能自我删除，需要靠辅助节点 ，而双向</a:t>
            </a:r>
            <a:br>
              <a:rPr lang="en-US" altLang="zh-CN" sz="1600"/>
            </a:br>
            <a:r>
              <a:rPr lang="zh-CN" altLang="en-US" sz="1600"/>
              <a:t>链表，则可以</a:t>
            </a:r>
            <a:r>
              <a:rPr lang="zh-CN" altLang="en-US" sz="1600" b="1">
                <a:solidFill>
                  <a:srgbClr val="EA0000"/>
                </a:solidFill>
              </a:rPr>
              <a:t>自我删除</a:t>
            </a:r>
            <a:r>
              <a:rPr lang="zh-CN" altLang="en-US" sz="1600"/>
              <a:t>，所以前面我们单链表删除</a:t>
            </a:r>
            <a:br>
              <a:rPr lang="en-US" altLang="zh-CN" sz="1600"/>
            </a:br>
            <a:r>
              <a:rPr lang="zh-CN" altLang="en-US" sz="1600"/>
              <a:t>时节点，总是找到</a:t>
            </a:r>
            <a:r>
              <a:rPr lang="en-US" altLang="zh-CN" sz="1600"/>
              <a:t>temp,temp</a:t>
            </a:r>
            <a:r>
              <a:rPr lang="zh-CN" altLang="en-US" sz="1600"/>
              <a:t>是待删除节点的前一</a:t>
            </a:r>
            <a:br>
              <a:rPr lang="en-US" altLang="zh-CN" sz="1600"/>
            </a:br>
            <a:r>
              <a:rPr lang="zh-CN" altLang="en-US" sz="1600"/>
              <a:t>个节点</a:t>
            </a:r>
            <a:r>
              <a:rPr lang="en-US" altLang="zh-CN" sz="1600"/>
              <a:t>(</a:t>
            </a:r>
            <a:r>
              <a:rPr lang="zh-CN" altLang="en-US" sz="1600">
                <a:solidFill>
                  <a:srgbClr val="FF0000"/>
                </a:solidFill>
              </a:rPr>
              <a:t>认真体会</a:t>
            </a:r>
            <a:r>
              <a:rPr lang="en-US" altLang="zh-CN" sz="1600"/>
              <a:t>)</a:t>
            </a:r>
            <a:r>
              <a:rPr lang="en-US" altLang="zh-CN"/>
              <a:t>.</a:t>
            </a:r>
            <a:endParaRPr lang="en-US" altLang="zh-CN"/>
          </a:p>
          <a:p>
            <a:pPr marL="342900" indent="-342900">
              <a:buAutoNum type="arabicParenR"/>
            </a:pPr>
            <a:r>
              <a:rPr lang="zh-CN" altLang="en-US"/>
              <a:t>示意图帮助理解删除 </a:t>
            </a:r>
            <a:endParaRPr lang="en-US" altLang="zh-CN"/>
          </a:p>
          <a:p>
            <a:endParaRPr lang="en-US" altLang="zh-CN"/>
          </a:p>
          <a:p>
            <a:r>
              <a:rPr lang="zh-CN" altLang="en-US" b="1"/>
              <a:t>课堂作业和思路提示</a:t>
            </a:r>
            <a:r>
              <a:rPr lang="en-US" altLang="zh-CN"/>
              <a:t>:</a:t>
            </a:r>
            <a:br>
              <a:rPr lang="en-US" altLang="zh-CN"/>
            </a:br>
            <a:r>
              <a:rPr lang="zh-CN" altLang="en-US"/>
              <a:t>双向链表的第二种添加方式</a:t>
            </a:r>
            <a:r>
              <a:rPr lang="en-US" altLang="zh-CN"/>
              <a:t>,</a:t>
            </a:r>
            <a:r>
              <a:rPr lang="zh-CN" altLang="en-US"/>
              <a:t>按照编号顺序 </a:t>
            </a:r>
            <a:r>
              <a:rPr lang="en-US" altLang="zh-CN"/>
              <a:t>[</a:t>
            </a:r>
            <a:r>
              <a:rPr lang="zh-CN" altLang="en-US" sz="1100"/>
              <a:t>示意图</a:t>
            </a:r>
            <a:r>
              <a:rPr lang="en-US" altLang="zh-CN"/>
              <a:t>]</a:t>
            </a:r>
            <a:endParaRPr lang="en-US" altLang="zh-CN"/>
          </a:p>
          <a:p>
            <a:r>
              <a:rPr lang="zh-CN" altLang="en-US"/>
              <a:t>按照单链表的顺序添加，稍作修改即可</a:t>
            </a:r>
            <a:r>
              <a:rPr lang="en-US" altLang="zh-CN"/>
              <a:t>.</a:t>
            </a:r>
            <a:endParaRPr lang="en-US" altLang="zh-CN"/>
          </a:p>
          <a:p>
            <a:endParaRPr lang="en-US" altLang="zh-CN"/>
          </a:p>
          <a:p>
            <a:endParaRPr lang="en-US" altLang="zh-CN"/>
          </a:p>
          <a:p>
            <a:endParaRPr lang="en-US" altLang="zh-CN"/>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public void del(int no) {</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(head.next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System.out.println("</a:t>
            </a:r>
            <a:r>
              <a:rPr lang="zh-CN" altLang="en-US" sz="1100">
                <a:latin typeface="Arial" panose="020B0604020202020204" pitchFamily="34" charset="0"/>
                <a:cs typeface="Arial" panose="020B0604020202020204" pitchFamily="34" charset="0"/>
              </a:rPr>
              <a:t>链表空</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HeroNode2 temp = head.next;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boolean flag = false; // </a:t>
            </a:r>
            <a:r>
              <a:rPr lang="zh-CN" altLang="en-US" sz="1100">
                <a:latin typeface="Arial" panose="020B0604020202020204" pitchFamily="34" charset="0"/>
                <a:cs typeface="Arial" panose="020B0604020202020204" pitchFamily="34" charset="0"/>
              </a:rPr>
              <a:t>标志变量用于确定是否有要删除的节点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while (true)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(temp.no == no) {//</a:t>
            </a:r>
            <a:r>
              <a:rPr lang="zh-CN" altLang="en-US" sz="1100">
                <a:latin typeface="Arial" panose="020B0604020202020204" pitchFamily="34" charset="0"/>
                <a:cs typeface="Arial" panose="020B0604020202020204" pitchFamily="34" charset="0"/>
              </a:rPr>
              <a:t>找到了</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flag = true;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 = temp.next; // temp</a:t>
            </a:r>
            <a:r>
              <a:rPr lang="zh-CN" altLang="en-US" sz="1100">
                <a:latin typeface="Arial" panose="020B0604020202020204" pitchFamily="34" charset="0"/>
                <a:cs typeface="Arial" panose="020B0604020202020204" pitchFamily="34" charset="0"/>
              </a:rPr>
              <a:t>后移</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(flag) { // </a:t>
            </a:r>
            <a:r>
              <a:rPr lang="zh-CN" altLang="en-US" sz="1100">
                <a:latin typeface="Arial" panose="020B0604020202020204" pitchFamily="34" charset="0"/>
                <a:cs typeface="Arial" panose="020B0604020202020204" pitchFamily="34" charset="0"/>
              </a:rPr>
              <a:t>可以删除</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temp.next = temp.next.next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temp.pre.next = temp.next;</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if (temp.next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temp.next.pre = temp.pre;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System.out.printf("</a:t>
            </a:r>
            <a:r>
              <a:rPr lang="zh-CN" altLang="en-US" sz="1100">
                <a:latin typeface="Arial" panose="020B0604020202020204" pitchFamily="34" charset="0"/>
                <a:cs typeface="Arial" panose="020B0604020202020204" pitchFamily="34" charset="0"/>
              </a:rPr>
              <a:t>要删除的</a:t>
            </a:r>
            <a:r>
              <a:rPr lang="en-US" altLang="zh-CN" sz="1100">
                <a:latin typeface="Arial" panose="020B0604020202020204" pitchFamily="34" charset="0"/>
                <a:cs typeface="Arial" panose="020B0604020202020204" pitchFamily="34" charset="0"/>
              </a:rPr>
              <a:t>no=%d </a:t>
            </a:r>
            <a:r>
              <a:rPr lang="zh-CN" altLang="en-US" sz="1100">
                <a:latin typeface="Arial" panose="020B0604020202020204" pitchFamily="34" charset="0"/>
                <a:cs typeface="Arial" panose="020B0604020202020204" pitchFamily="34" charset="0"/>
              </a:rPr>
              <a:t>不存在</a:t>
            </a:r>
            <a:r>
              <a:rPr lang="en-US" altLang="zh-CN" sz="1100">
                <a:latin typeface="Arial" panose="020B0604020202020204" pitchFamily="34" charset="0"/>
                <a:cs typeface="Arial" panose="020B0604020202020204" pitchFamily="34" charset="0"/>
              </a:rPr>
              <a:t>\n", no);</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丢手帕问题</a:t>
            </a:r>
            <a:endParaRPr lang="zh-CN" altLang="en-US" sz="1400"/>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a:ea typeface="宋体" panose="02010600030101010101" pitchFamily="2" charset="-122"/>
              </a:rPr>
              <a:t>Josephu(</a:t>
            </a:r>
            <a:r>
              <a:rPr lang="zh-CN" altLang="en-US" b="1">
                <a:ea typeface="宋体" panose="02010600030101010101" pitchFamily="2" charset="-122"/>
              </a:rPr>
              <a:t>约瑟夫、约瑟夫环</a:t>
            </a:r>
            <a:r>
              <a:rPr lang="en-US" altLang="zh-CN" b="1">
                <a:ea typeface="宋体" panose="02010600030101010101" pitchFamily="2" charset="-122"/>
              </a:rPr>
              <a:t>)  </a:t>
            </a:r>
            <a:r>
              <a:rPr lang="zh-CN" altLang="en-US" b="1">
                <a:ea typeface="宋体" panose="02010600030101010101" pitchFamily="2" charset="-122"/>
              </a:rPr>
              <a:t>问题</a:t>
            </a:r>
            <a:endParaRPr lang="zh-CN" altLang="en-US" b="1">
              <a:ea typeface="宋体" panose="02010600030101010101" pitchFamily="2" charset="-122"/>
            </a:endParaRPr>
          </a:p>
          <a:p>
            <a:r>
              <a:rPr lang="en-US" altLang="zh-CN" sz="1400">
                <a:ea typeface="宋体" panose="02010600030101010101" pitchFamily="2" charset="-122"/>
              </a:rPr>
              <a:t>Josephu  </a:t>
            </a:r>
            <a:r>
              <a:rPr lang="zh-CN" altLang="en-US" sz="1400">
                <a:ea typeface="宋体" panose="02010600030101010101" pitchFamily="2" charset="-122"/>
              </a:rPr>
              <a:t>问题为：设编号为</a:t>
            </a:r>
            <a:r>
              <a:rPr lang="en-US" altLang="zh-CN" sz="1400">
                <a:ea typeface="宋体" panose="02010600030101010101" pitchFamily="2" charset="-122"/>
              </a:rPr>
              <a:t>1</a:t>
            </a:r>
            <a:r>
              <a:rPr lang="zh-CN" altLang="en-US" sz="1400">
                <a:ea typeface="宋体" panose="02010600030101010101" pitchFamily="2" charset="-122"/>
              </a:rPr>
              <a:t>，</a:t>
            </a:r>
            <a:r>
              <a:rPr lang="en-US" altLang="zh-CN" sz="1400">
                <a:ea typeface="宋体" panose="02010600030101010101" pitchFamily="2" charset="-122"/>
              </a:rPr>
              <a:t>2</a:t>
            </a:r>
            <a:r>
              <a:rPr lang="zh-CN" altLang="en-US" sz="1400">
                <a:ea typeface="宋体" panose="02010600030101010101" pitchFamily="2" charset="-122"/>
              </a:rPr>
              <a:t>，</a:t>
            </a:r>
            <a:r>
              <a:rPr lang="en-US" altLang="zh-CN" sz="1400">
                <a:ea typeface="宋体" panose="02010600030101010101" pitchFamily="2" charset="-122"/>
              </a:rPr>
              <a:t>… n</a:t>
            </a:r>
            <a:r>
              <a:rPr lang="zh-CN" altLang="en-US" sz="1400">
                <a:ea typeface="宋体" panose="02010600030101010101" pitchFamily="2" charset="-122"/>
              </a:rPr>
              <a:t>的</a:t>
            </a:r>
            <a:r>
              <a:rPr lang="en-US" altLang="zh-CN" sz="1400">
                <a:ea typeface="宋体" panose="02010600030101010101" pitchFamily="2" charset="-122"/>
              </a:rPr>
              <a:t>n</a:t>
            </a:r>
            <a:r>
              <a:rPr lang="zh-CN" altLang="en-US" sz="1400">
                <a:ea typeface="宋体" panose="02010600030101010101" pitchFamily="2" charset="-122"/>
              </a:rPr>
              <a:t>个人围坐一圈，约定编号为</a:t>
            </a:r>
            <a:r>
              <a:rPr lang="en-US" altLang="zh-CN" sz="1400">
                <a:ea typeface="宋体" panose="02010600030101010101" pitchFamily="2" charset="-122"/>
              </a:rPr>
              <a:t>k</a:t>
            </a:r>
            <a:r>
              <a:rPr lang="zh-CN" altLang="en-US" sz="1400">
                <a:ea typeface="宋体" panose="02010600030101010101" pitchFamily="2" charset="-122"/>
              </a:rPr>
              <a:t>（</a:t>
            </a:r>
            <a:r>
              <a:rPr lang="en-US" altLang="zh-CN" sz="1400">
                <a:ea typeface="宋体" panose="02010600030101010101" pitchFamily="2" charset="-122"/>
              </a:rPr>
              <a:t>1&lt;=k&lt;=n</a:t>
            </a:r>
            <a:r>
              <a:rPr lang="zh-CN" altLang="en-US" sz="1400">
                <a:ea typeface="宋体" panose="02010600030101010101" pitchFamily="2" charset="-122"/>
              </a:rPr>
              <a:t>）的人从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 </a:t>
            </a:r>
            <a:r>
              <a:rPr lang="zh-CN" altLang="en-US" sz="1400">
                <a:ea typeface="宋体" panose="02010600030101010101" pitchFamily="2" charset="-122"/>
              </a:rPr>
              <a:t>的那个人出列，它的下一位又从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a:t>
            </a:r>
            <a:r>
              <a:rPr lang="zh-CN" altLang="en-US" sz="1400">
                <a:ea typeface="宋体" panose="02010600030101010101" pitchFamily="2" charset="-122"/>
              </a:rPr>
              <a:t>的那个人又出列，依次类推，直到所有人出列为止，由此产生一个出队编号的序列。</a:t>
            </a:r>
            <a:endParaRPr lang="en-US" altLang="zh-CN" sz="1400">
              <a:ea typeface="宋体" panose="02010600030101010101" pitchFamily="2" charset="-122"/>
            </a:endParaRPr>
          </a:p>
          <a:p>
            <a:endParaRPr lang="zh-CN" altLang="en-US" sz="1400">
              <a:ea typeface="宋体" panose="02010600030101010101" pitchFamily="2" charset="-122"/>
            </a:endParaRPr>
          </a:p>
          <a:p>
            <a:r>
              <a:rPr lang="zh-CN" altLang="en-US" sz="1400" b="1">
                <a:ea typeface="宋体" panose="02010600030101010101" pitchFamily="2" charset="-122"/>
              </a:rPr>
              <a:t>提示</a:t>
            </a:r>
            <a:r>
              <a:rPr lang="zh-CN" altLang="en-US" sz="1400">
                <a:ea typeface="宋体" panose="02010600030101010101" pitchFamily="2" charset="-122"/>
              </a:rPr>
              <a:t>：用一个不带头结点的循环链表来处理</a:t>
            </a:r>
            <a:r>
              <a:rPr lang="en-US" altLang="zh-CN" sz="1400">
                <a:ea typeface="宋体" panose="02010600030101010101" pitchFamily="2" charset="-122"/>
              </a:rPr>
              <a:t>Josephu </a:t>
            </a:r>
            <a:r>
              <a:rPr lang="zh-CN" altLang="en-US" sz="1400">
                <a:ea typeface="宋体" panose="02010600030101010101" pitchFamily="2" charset="-122"/>
              </a:rPr>
              <a:t>问题：先构成一个有</a:t>
            </a:r>
            <a:r>
              <a:rPr lang="en-US" altLang="zh-CN" sz="1400">
                <a:ea typeface="宋体" panose="02010600030101010101" pitchFamily="2" charset="-122"/>
              </a:rPr>
              <a:t>n</a:t>
            </a:r>
            <a:r>
              <a:rPr lang="zh-CN" altLang="en-US" sz="1400">
                <a:ea typeface="宋体" panose="02010600030101010101" pitchFamily="2" charset="-122"/>
              </a:rPr>
              <a:t>个结点的单循环链表，然后由</a:t>
            </a:r>
            <a:r>
              <a:rPr lang="en-US" altLang="zh-CN" sz="1400">
                <a:ea typeface="宋体" panose="02010600030101010101" pitchFamily="2" charset="-122"/>
              </a:rPr>
              <a:t>k</a:t>
            </a:r>
            <a:r>
              <a:rPr lang="zh-CN" altLang="en-US" sz="1400">
                <a:ea typeface="宋体" panose="02010600030101010101" pitchFamily="2" charset="-122"/>
              </a:rPr>
              <a:t>结点起从</a:t>
            </a:r>
            <a:r>
              <a:rPr lang="en-US" altLang="zh-CN" sz="1400">
                <a:ea typeface="宋体" panose="02010600030101010101" pitchFamily="2" charset="-122"/>
              </a:rPr>
              <a:t>1</a:t>
            </a:r>
            <a:r>
              <a:rPr lang="zh-CN" altLang="en-US" sz="1400">
                <a:ea typeface="宋体" panose="02010600030101010101" pitchFamily="2" charset="-122"/>
              </a:rPr>
              <a:t>开始计数，计到</a:t>
            </a:r>
            <a:r>
              <a:rPr lang="en-US" altLang="zh-CN" sz="1400">
                <a:ea typeface="宋体" panose="02010600030101010101" pitchFamily="2" charset="-122"/>
              </a:rPr>
              <a:t>m</a:t>
            </a:r>
            <a:r>
              <a:rPr lang="zh-CN" altLang="en-US" sz="1400">
                <a:ea typeface="宋体" panose="02010600030101010101" pitchFamily="2" charset="-122"/>
              </a:rPr>
              <a:t>时，对应结点从链表中删除，然后再从被删除结点的下一个结点又从</a:t>
            </a:r>
            <a:r>
              <a:rPr lang="en-US" altLang="zh-CN" sz="1400">
                <a:ea typeface="宋体" panose="02010600030101010101" pitchFamily="2" charset="-122"/>
              </a:rPr>
              <a:t>1</a:t>
            </a:r>
            <a:r>
              <a:rPr lang="zh-CN" altLang="en-US" sz="1400">
                <a:ea typeface="宋体" panose="02010600030101010101" pitchFamily="2" charset="-122"/>
              </a:rPr>
              <a:t>开始计数，直到最后一个结点从链表中删除算法结束。</a:t>
            </a:r>
            <a:endParaRPr lang="zh-CN" alt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单向环形链表介绍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为方便学员理解，可画出示意图</a:t>
            </a:r>
            <a:endParaRPr lang="zh-CN" altLang="en-US" sz="140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7" name="包装程序外壳对象" showAsIcon="1" r:id="rId2" imgW="609600" imgH="523875" progId="Package">
                  <p:embed/>
                </p:oleObj>
              </mc:Choice>
              <mc:Fallback>
                <p:oleObj name="包装程序外壳对象" showAsIcon="1" r:id="rId2" imgW="609600" imgH="523875" progId="Package">
                  <p:embed/>
                  <p:pic>
                    <p:nvPicPr>
                      <p:cNvPr id="0" name="图片 41146"/>
                      <p:cNvPicPr/>
                      <p:nvPr/>
                    </p:nvPicPr>
                    <p:blipFill>
                      <a:blip r:embed="rId3"/>
                      <a:stretch>
                        <a:fillRect/>
                      </a:stretch>
                    </p:blipFill>
                    <p:spPr>
                      <a:xfrm>
                        <a:off x="770968" y="4832167"/>
                        <a:ext cx="504056" cy="434264"/>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altLang="zh-CN" sz="1600" b="1">
                <a:ea typeface="宋体" panose="02010600030101010101" pitchFamily="2" charset="-122"/>
              </a:rPr>
              <a:t>Josephu  </a:t>
            </a:r>
            <a:r>
              <a:rPr lang="zh-CN" altLang="en-US" sz="1600" b="1">
                <a:ea typeface="宋体" panose="02010600030101010101" pitchFamily="2" charset="-122"/>
              </a:rPr>
              <a:t>问题</a:t>
            </a:r>
            <a:endParaRPr lang="zh-CN" altLang="en-US" sz="1600" b="1">
              <a:ea typeface="宋体" panose="02010600030101010101" pitchFamily="2" charset="-122"/>
            </a:endParaRPr>
          </a:p>
          <a:p>
            <a:r>
              <a:rPr lang="en-US" altLang="zh-CN" sz="1600">
                <a:ea typeface="宋体" panose="02010600030101010101" pitchFamily="2" charset="-122"/>
              </a:rPr>
              <a:t>Josephu  </a:t>
            </a:r>
            <a:r>
              <a:rPr lang="zh-CN" altLang="en-US" sz="1600">
                <a:ea typeface="宋体" panose="02010600030101010101" pitchFamily="2" charset="-122"/>
              </a:rPr>
              <a:t>问题为：设编号为</a:t>
            </a:r>
            <a:r>
              <a:rPr lang="en-US" altLang="zh-CN" sz="1600">
                <a:ea typeface="宋体" panose="02010600030101010101" pitchFamily="2" charset="-122"/>
              </a:rPr>
              <a:t>1</a:t>
            </a:r>
            <a:r>
              <a:rPr lang="zh-CN" altLang="en-US" sz="1600">
                <a:ea typeface="宋体" panose="02010600030101010101" pitchFamily="2" charset="-122"/>
              </a:rPr>
              <a:t>，</a:t>
            </a:r>
            <a:r>
              <a:rPr lang="en-US" altLang="zh-CN" sz="1600">
                <a:ea typeface="宋体" panose="02010600030101010101" pitchFamily="2" charset="-122"/>
              </a:rPr>
              <a:t>2</a:t>
            </a:r>
            <a:r>
              <a:rPr lang="zh-CN" altLang="en-US" sz="1600">
                <a:ea typeface="宋体" panose="02010600030101010101" pitchFamily="2" charset="-122"/>
              </a:rPr>
              <a:t>，</a:t>
            </a:r>
            <a:r>
              <a:rPr lang="en-US" altLang="zh-CN" sz="1600">
                <a:ea typeface="宋体" panose="02010600030101010101" pitchFamily="2" charset="-122"/>
              </a:rPr>
              <a:t>… n</a:t>
            </a:r>
            <a:r>
              <a:rPr lang="zh-CN" altLang="en-US" sz="1600">
                <a:ea typeface="宋体" panose="02010600030101010101" pitchFamily="2" charset="-122"/>
              </a:rPr>
              <a:t>的</a:t>
            </a:r>
            <a:r>
              <a:rPr lang="en-US" altLang="zh-CN" sz="1600">
                <a:ea typeface="宋体" panose="02010600030101010101" pitchFamily="2" charset="-122"/>
              </a:rPr>
              <a:t>n</a:t>
            </a:r>
            <a:r>
              <a:rPr lang="zh-CN" altLang="en-US" sz="1600">
                <a:ea typeface="宋体" panose="02010600030101010101" pitchFamily="2" charset="-122"/>
              </a:rPr>
              <a:t>个人围坐一圈，约定编号为</a:t>
            </a:r>
            <a:r>
              <a:rPr lang="en-US" altLang="zh-CN" sz="1600">
                <a:ea typeface="宋体" panose="02010600030101010101" pitchFamily="2" charset="-122"/>
              </a:rPr>
              <a:t>k</a:t>
            </a:r>
            <a:r>
              <a:rPr lang="zh-CN" altLang="en-US" sz="1600">
                <a:ea typeface="宋体" panose="02010600030101010101" pitchFamily="2" charset="-122"/>
              </a:rPr>
              <a:t>（</a:t>
            </a:r>
            <a:r>
              <a:rPr lang="en-US" altLang="zh-CN" sz="1600">
                <a:ea typeface="宋体" panose="02010600030101010101" pitchFamily="2" charset="-122"/>
              </a:rPr>
              <a:t>1&lt;=k&lt;=n</a:t>
            </a:r>
            <a:r>
              <a:rPr lang="zh-CN" altLang="en-US" sz="1600">
                <a:ea typeface="宋体" panose="02010600030101010101" pitchFamily="2" charset="-122"/>
              </a:rPr>
              <a:t>）的人从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 </a:t>
            </a:r>
            <a:r>
              <a:rPr lang="zh-CN" altLang="en-US" sz="1600">
                <a:ea typeface="宋体" panose="02010600030101010101" pitchFamily="2" charset="-122"/>
              </a:rPr>
              <a:t>的那个人出列，它的下一位又从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a:t>
            </a:r>
            <a:r>
              <a:rPr lang="zh-CN" altLang="en-US" sz="1600">
                <a:ea typeface="宋体" panose="02010600030101010101" pitchFamily="2" charset="-122"/>
              </a:rPr>
              <a:t>的那个人又出列，依次类推，直到所有人出列为止，由此产生一个出队编号的序列。</a:t>
            </a:r>
            <a:endParaRPr lang="en-US" altLang="zh-CN" sz="1600">
              <a:ea typeface="宋体" panose="02010600030101010101" pitchFamily="2" charset="-122"/>
            </a:endParaRPr>
          </a:p>
          <a:p>
            <a:endParaRPr lang="zh-CN" altLang="en-US" sz="1600">
              <a:ea typeface="宋体" panose="02010600030101010101" pitchFamily="2" charset="-122"/>
            </a:endParaRPr>
          </a:p>
          <a:p>
            <a:pPr marL="285750" indent="-285750">
              <a:buFont typeface="Wingdings" panose="05000000000000000000" pitchFamily="2" charset="2"/>
              <a:buChar char="Ø"/>
            </a:pPr>
            <a:r>
              <a:rPr lang="zh-CN" altLang="en-US" sz="1600" b="1">
                <a:ea typeface="宋体" panose="02010600030101010101" pitchFamily="2" charset="-122"/>
              </a:rPr>
              <a:t>提示</a:t>
            </a:r>
            <a:endParaRPr lang="en-US" altLang="zh-CN" sz="1600">
              <a:ea typeface="宋体" panose="02010600030101010101" pitchFamily="2" charset="-122"/>
            </a:endParaRPr>
          </a:p>
          <a:p>
            <a:r>
              <a:rPr lang="zh-CN" altLang="en-US" sz="1600">
                <a:ea typeface="宋体" panose="02010600030101010101" pitchFamily="2" charset="-122"/>
              </a:rPr>
              <a:t>用一个不带头结点的循环链表来处理</a:t>
            </a:r>
            <a:r>
              <a:rPr lang="en-US" altLang="zh-CN" sz="1600">
                <a:ea typeface="宋体" panose="02010600030101010101" pitchFamily="2" charset="-122"/>
              </a:rPr>
              <a:t>Josephu </a:t>
            </a:r>
            <a:r>
              <a:rPr lang="zh-CN" altLang="en-US" sz="1600">
                <a:ea typeface="宋体" panose="02010600030101010101" pitchFamily="2" charset="-122"/>
              </a:rPr>
              <a:t>问题：先构成一个有</a:t>
            </a:r>
            <a:r>
              <a:rPr lang="en-US" altLang="zh-CN" sz="1600">
                <a:ea typeface="宋体" panose="02010600030101010101" pitchFamily="2" charset="-122"/>
              </a:rPr>
              <a:t>n</a:t>
            </a:r>
            <a:r>
              <a:rPr lang="zh-CN" altLang="en-US" sz="1600">
                <a:ea typeface="宋体" panose="02010600030101010101" pitchFamily="2" charset="-122"/>
              </a:rPr>
              <a:t>个结点的单循环链表，然后由</a:t>
            </a:r>
            <a:r>
              <a:rPr lang="en-US" altLang="zh-CN" sz="1600">
                <a:ea typeface="宋体" panose="02010600030101010101" pitchFamily="2" charset="-122"/>
              </a:rPr>
              <a:t>k</a:t>
            </a:r>
            <a:r>
              <a:rPr lang="zh-CN" altLang="en-US" sz="1600">
                <a:ea typeface="宋体" panose="02010600030101010101" pitchFamily="2" charset="-122"/>
              </a:rPr>
              <a:t>结点起从</a:t>
            </a:r>
            <a:r>
              <a:rPr lang="en-US" altLang="zh-CN" sz="1600">
                <a:ea typeface="宋体" panose="02010600030101010101" pitchFamily="2" charset="-122"/>
              </a:rPr>
              <a:t>1</a:t>
            </a:r>
            <a:r>
              <a:rPr lang="zh-CN" altLang="en-US" sz="1600">
                <a:ea typeface="宋体" panose="02010600030101010101" pitchFamily="2" charset="-122"/>
              </a:rPr>
              <a:t>开始计数，计到</a:t>
            </a:r>
            <a:r>
              <a:rPr lang="en-US" altLang="zh-CN" sz="1600">
                <a:ea typeface="宋体" panose="02010600030101010101" pitchFamily="2" charset="-122"/>
              </a:rPr>
              <a:t>m</a:t>
            </a:r>
            <a:r>
              <a:rPr lang="zh-CN" altLang="en-US" sz="1600">
                <a:ea typeface="宋体" panose="02010600030101010101" pitchFamily="2" charset="-122"/>
              </a:rPr>
              <a:t>时，对应结点从链表中删除，然后再从被删除结点的下一个结点又从</a:t>
            </a:r>
            <a:r>
              <a:rPr lang="en-US" altLang="zh-CN" sz="1600">
                <a:ea typeface="宋体" panose="02010600030101010101" pitchFamily="2" charset="-122"/>
              </a:rPr>
              <a:t>1</a:t>
            </a:r>
            <a:r>
              <a:rPr lang="zh-CN" altLang="en-US" sz="1600">
                <a:ea typeface="宋体" panose="02010600030101010101" pitchFamily="2" charset="-122"/>
              </a:rPr>
              <a:t>开始计数，直到最后一个结点从链表中删除算法结束。</a:t>
            </a:r>
            <a:endParaRPr lang="en-US" altLang="zh-CN" sz="1600">
              <a:ea typeface="宋体" panose="02010600030101010101" pitchFamily="2" charset="-122"/>
            </a:endParaRPr>
          </a:p>
          <a:p>
            <a:endParaRPr lang="en-US" altLang="zh-CN" sz="1600">
              <a:ea typeface="宋体" panose="02010600030101010101" pitchFamily="2" charset="-122"/>
            </a:endParaRPr>
          </a:p>
          <a:p>
            <a:pPr marL="285750" indent="-285750">
              <a:buFont typeface="Wingdings" panose="05000000000000000000" pitchFamily="2" charset="2"/>
              <a:buChar char="Ø"/>
            </a:pPr>
            <a:r>
              <a:rPr lang="zh-CN" altLang="en-US" sz="1600" b="1"/>
              <a:t>示意图说明</a:t>
            </a:r>
            <a:endParaRPr lang="zh-CN" altLang="en-US" sz="16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a:t>使用环形单向链表来解决</a:t>
            </a:r>
            <a:r>
              <a:rPr lang="en-US" altLang="zh-CN"/>
              <a:t>, </a:t>
            </a:r>
            <a:r>
              <a:rPr lang="en-US" altLang="zh-CN" b="1">
                <a:ea typeface="宋体" panose="02010600030101010101" pitchFamily="2" charset="-122"/>
              </a:rPr>
              <a:t>Josephu</a:t>
            </a:r>
            <a:r>
              <a:rPr lang="zh-CN" altLang="en-US" b="1">
                <a:ea typeface="宋体" panose="02010600030101010101" pitchFamily="2" charset="-122"/>
              </a:rPr>
              <a:t>问题</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945" name="Picture 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86" name="包装程序外壳对象" showAsIcon="1" r:id="rId6" imgW="609600" imgH="523875" progId="Package">
                  <p:embed/>
                </p:oleObj>
              </mc:Choice>
              <mc:Fallback>
                <p:oleObj name="包装程序外壳对象" showAsIcon="1" r:id="rId6" imgW="609600" imgH="523875" progId="Package">
                  <p:embed/>
                  <p:pic>
                    <p:nvPicPr>
                      <p:cNvPr id="0" name="图片 99885"/>
                      <p:cNvPicPr/>
                      <p:nvPr/>
                    </p:nvPicPr>
                    <p:blipFill>
                      <a:blip r:embed="rId7"/>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87" name="包装程序外壳对象" showAsIcon="1" r:id="rId8" imgW="609600" imgH="523875" progId="Package">
                  <p:embed/>
                </p:oleObj>
              </mc:Choice>
              <mc:Fallback>
                <p:oleObj name="包装程序外壳对象" showAsIcon="1" r:id="rId8" imgW="609600" imgH="523875" progId="Package">
                  <p:embed/>
                  <p:pic>
                    <p:nvPicPr>
                      <p:cNvPr id="0" name="图片 99886"/>
                      <p:cNvPicPr/>
                      <p:nvPr/>
                    </p:nvPicPr>
                    <p:blipFill>
                      <a:blip r:embed="rId9"/>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88" name="包装程序外壳对象" showAsIcon="1" r:id="rId10" imgW="609600" imgH="523875" progId="Package">
                  <p:embed/>
                </p:oleObj>
              </mc:Choice>
              <mc:Fallback>
                <p:oleObj name="包装程序外壳对象" showAsIcon="1" r:id="rId10" imgW="609600" imgH="523875" progId="Package">
                  <p:embed/>
                  <p:pic>
                    <p:nvPicPr>
                      <p:cNvPr id="0" name="图片 99887"/>
                      <p:cNvPicPr/>
                      <p:nvPr/>
                    </p:nvPicPr>
                    <p:blipFill>
                      <a:blip r:embed="rId11"/>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89" name="包装程序外壳对象" showAsIcon="1" r:id="rId12" imgW="609600" imgH="523875" progId="Package">
                  <p:embed/>
                </p:oleObj>
              </mc:Choice>
              <mc:Fallback>
                <p:oleObj name="包装程序外壳对象" showAsIcon="1" r:id="rId12" imgW="609600" imgH="523875" progId="Package">
                  <p:embed/>
                  <p:pic>
                    <p:nvPicPr>
                      <p:cNvPr id="0" name="图片 99888"/>
                      <p:cNvPicPr/>
                      <p:nvPr/>
                    </p:nvPicPr>
                    <p:blipFill>
                      <a:blip r:embed="rId13"/>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90" name="包装程序外壳对象" showAsIcon="1" r:id="rId14" imgW="609600" imgH="523875" progId="Package">
                  <p:embed/>
                </p:oleObj>
              </mc:Choice>
              <mc:Fallback>
                <p:oleObj name="包装程序外壳对象" showAsIcon="1" r:id="rId14" imgW="609600" imgH="523875" progId="Package">
                  <p:embed/>
                  <p:pic>
                    <p:nvPicPr>
                      <p:cNvPr id="0" name="图片 99889"/>
                      <p:cNvPicPr/>
                      <p:nvPr/>
                    </p:nvPicPr>
                    <p:blipFill>
                      <a:blip r:embed="rId15"/>
                      <a:stretch>
                        <a:fillRect/>
                      </a:stretch>
                    </p:blipFill>
                    <p:spPr>
                      <a:xfrm>
                        <a:off x="10183713" y="4608487"/>
                        <a:ext cx="556765" cy="479674"/>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r>
              <a:rPr lang="zh-CN" altLang="en-US"/>
              <a:t>汉诺塔游戏</a:t>
            </a:r>
            <a:r>
              <a:rPr lang="en-US" altLang="zh-CN"/>
              <a:t>, </a:t>
            </a:r>
            <a:r>
              <a:rPr lang="zh-CN" altLang="en-US" b="1"/>
              <a:t>请完成汉诺塔游戏的代码</a:t>
            </a:r>
            <a:r>
              <a:rPr lang="en-US" altLang="zh-CN"/>
              <a:t>: </a:t>
            </a:r>
            <a:r>
              <a:rPr lang="zh-CN" altLang="en-US"/>
              <a:t>要求：</a:t>
            </a:r>
            <a:r>
              <a:rPr lang="en-US" altLang="zh-CN"/>
              <a:t>1) </a:t>
            </a:r>
            <a:r>
              <a:rPr lang="zh-CN" altLang="en-US">
                <a:solidFill>
                  <a:prstClr val="black"/>
                </a:solidFill>
              </a:rPr>
              <a:t>将</a:t>
            </a:r>
            <a:r>
              <a:rPr lang="en-US" altLang="zh-CN">
                <a:solidFill>
                  <a:prstClr val="black"/>
                </a:solidFill>
              </a:rPr>
              <a:t>A</a:t>
            </a:r>
            <a:r>
              <a:rPr lang="zh-CN" altLang="en-US">
                <a:solidFill>
                  <a:prstClr val="black"/>
                </a:solidFill>
              </a:rPr>
              <a:t>塔的所有圆盘移动到</a:t>
            </a:r>
            <a:r>
              <a:rPr lang="en-US" altLang="zh-CN">
                <a:solidFill>
                  <a:prstClr val="black"/>
                </a:solidFill>
              </a:rPr>
              <a:t>C</a:t>
            </a:r>
            <a:r>
              <a:rPr lang="zh-CN" altLang="en-US">
                <a:solidFill>
                  <a:prstClr val="black"/>
                </a:solidFill>
              </a:rPr>
              <a:t>塔。并且规定，在</a:t>
            </a:r>
            <a:r>
              <a:rPr lang="en-US" altLang="zh-CN">
                <a:solidFill>
                  <a:prstClr val="black"/>
                </a:solidFill>
              </a:rPr>
              <a:t>2) </a:t>
            </a:r>
            <a:r>
              <a:rPr lang="zh-CN" altLang="en-US">
                <a:solidFill>
                  <a:prstClr val="black"/>
                </a:solidFill>
              </a:rPr>
              <a:t>小圆盘上不能放大圆盘，</a:t>
            </a:r>
            <a:r>
              <a:rPr lang="en-US" altLang="zh-CN">
                <a:solidFill>
                  <a:prstClr val="black"/>
                </a:solidFill>
              </a:rPr>
              <a:t>3)</a:t>
            </a:r>
            <a:r>
              <a:rPr lang="zh-CN" altLang="en-US">
                <a:solidFill>
                  <a:prstClr val="black"/>
                </a:solidFill>
              </a:rPr>
              <a:t>在三根柱子之间一次只能移动一个圆盘</a:t>
            </a:r>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r>
              <a:rPr lang="zh-CN" altLang="en-US">
                <a:solidFill>
                  <a:prstClr val="black"/>
                </a:solidFill>
              </a:rPr>
              <a:t>使用到分治算法</a:t>
            </a:r>
            <a:r>
              <a:rPr lang="en-US" altLang="zh-CN">
                <a:solidFill>
                  <a:prstClr val="black"/>
                </a:solidFill>
              </a:rPr>
              <a:t>.</a:t>
            </a:r>
            <a:endParaRPr lang="en-US" altLang="zh-CN"/>
          </a:p>
        </p:txBody>
      </p:sp>
      <p:pic>
        <p:nvPicPr>
          <p:cNvPr id="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6" name="包装程序外壳对象" showAsIcon="1" r:id="rId2" imgW="609600" imgH="523875" progId="Package">
                  <p:embed/>
                </p:oleObj>
              </mc:Choice>
              <mc:Fallback>
                <p:oleObj name="包装程序外壳对象" showAsIcon="1" r:id="rId2" imgW="609600" imgH="523875" progId="Package">
                  <p:embed/>
                  <p:pic>
                    <p:nvPicPr>
                      <p:cNvPr id="0" name="图片 147535"/>
                      <p:cNvPicPr/>
                      <p:nvPr/>
                    </p:nvPicPr>
                    <p:blipFill>
                      <a:blip r:embed="rId3"/>
                      <a:stretch>
                        <a:fillRect/>
                      </a:stretch>
                    </p:blipFill>
                    <p:spPr>
                      <a:xfrm>
                        <a:off x="5058469" y="4372024"/>
                        <a:ext cx="523935" cy="451390"/>
                      </a:xfrm>
                      <a:prstGeom prst="rect">
                        <a:avLst/>
                      </a:prstGeom>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a:t>请输入一个表达式</a:t>
            </a:r>
            <a:endParaRPr lang="en-US" altLang="zh-CN"/>
          </a:p>
          <a:p>
            <a:r>
              <a:rPr lang="zh-CN" altLang="en-US"/>
              <a:t>计算式</a:t>
            </a:r>
            <a:r>
              <a:rPr lang="en-US" altLang="zh-CN"/>
              <a:t>:[</a:t>
            </a:r>
            <a:r>
              <a:rPr lang="en-US" altLang="zh-CN" b="1"/>
              <a:t>7*2*2-5+1-5+3-3</a:t>
            </a:r>
            <a:r>
              <a:rPr lang="en-US" altLang="zh-CN"/>
              <a:t>] </a:t>
            </a:r>
            <a:r>
              <a:rPr lang="zh-CN" altLang="en-US" b="1">
                <a:solidFill>
                  <a:srgbClr val="0070C0"/>
                </a:solidFill>
              </a:rPr>
              <a:t>点击计算</a:t>
            </a:r>
            <a:r>
              <a:rPr lang="en-US" altLang="zh-CN" b="1">
                <a:solidFill>
                  <a:srgbClr val="0070C0"/>
                </a:solidFill>
              </a:rPr>
              <a:t>【</a:t>
            </a:r>
            <a:r>
              <a:rPr lang="zh-CN" altLang="en-US" b="1">
                <a:solidFill>
                  <a:srgbClr val="0070C0"/>
                </a:solidFill>
              </a:rPr>
              <a:t>如下图</a:t>
            </a:r>
            <a:r>
              <a:rPr lang="en-US" altLang="zh-CN" b="1">
                <a:solidFill>
                  <a:srgbClr val="0070C0"/>
                </a:solidFill>
              </a:rPr>
              <a:t>】</a:t>
            </a:r>
            <a:endParaRPr lang="en-US" altLang="zh-CN" b="1">
              <a:solidFill>
                <a:srgbClr val="0070C0"/>
              </a:solidFill>
            </a:endParaRPr>
          </a:p>
          <a:p>
            <a:endParaRPr lang="en-US" altLang="zh-CN"/>
          </a:p>
          <a:p>
            <a:endParaRPr lang="en-US" altLang="zh-CN"/>
          </a:p>
          <a:p>
            <a:endParaRPr lang="en-US" altLang="zh-CN"/>
          </a:p>
          <a:p>
            <a:endParaRPr lang="en-US" altLang="zh-CN"/>
          </a:p>
          <a:p>
            <a:endParaRPr lang="en-US" altLang="zh-CN"/>
          </a:p>
          <a:p>
            <a:endParaRPr lang="en-US" altLang="zh-CN"/>
          </a:p>
          <a:p>
            <a:r>
              <a:rPr lang="zh-CN" altLang="en-US"/>
              <a:t>请问</a:t>
            </a:r>
            <a:r>
              <a:rPr lang="en-US" altLang="zh-CN"/>
              <a:t>: </a:t>
            </a:r>
            <a:r>
              <a:rPr lang="zh-CN" altLang="en-US"/>
              <a:t>计算机底层是如何运算得到结果的？ 注意不是简单的把算式列出运算</a:t>
            </a:r>
            <a:r>
              <a:rPr lang="en-US" altLang="zh-CN"/>
              <a:t>,</a:t>
            </a:r>
            <a:r>
              <a:rPr lang="zh-CN" altLang="en-US"/>
              <a:t>因为我们看这个算式 </a:t>
            </a:r>
            <a:r>
              <a:rPr lang="en-US" altLang="zh-CN"/>
              <a:t>7 * 2 * 2 - 5, </a:t>
            </a:r>
            <a:r>
              <a:rPr lang="zh-CN" altLang="en-US" b="1"/>
              <a:t>但是计算机怎么理解这个算式的</a:t>
            </a:r>
            <a:r>
              <a:rPr lang="en-US" altLang="zh-CN" b="1"/>
              <a:t>(</a:t>
            </a:r>
            <a:r>
              <a:rPr lang="zh-CN" altLang="en-US" b="1">
                <a:solidFill>
                  <a:srgbClr val="FF0000"/>
                </a:solidFill>
              </a:rPr>
              <a:t>对计算机而言，它接收到的就是一个</a:t>
            </a:r>
            <a:r>
              <a:rPr lang="zh-CN" altLang="en-US" sz="2400" b="1">
                <a:solidFill>
                  <a:srgbClr val="0070C0"/>
                </a:solidFill>
              </a:rPr>
              <a:t>字符串</a:t>
            </a:r>
            <a:r>
              <a:rPr lang="en-US" altLang="zh-CN" b="1"/>
              <a:t>)</a:t>
            </a:r>
            <a:r>
              <a:rPr lang="zh-CN" altLang="en-US" b="1"/>
              <a:t>，我们讨论的是这个问题</a:t>
            </a:r>
            <a:r>
              <a:rPr lang="zh-CN" altLang="en-US"/>
              <a:t>。</a:t>
            </a:r>
            <a:r>
              <a:rPr lang="en-US" altLang="zh-CN"/>
              <a:t>-&gt; </a:t>
            </a:r>
            <a:r>
              <a:rPr lang="zh-CN" altLang="en-US" b="1"/>
              <a:t>栈</a:t>
            </a:r>
            <a:endParaRPr lang="en-US" altLang="zh-CN" b="1"/>
          </a:p>
          <a:p>
            <a:endParaRPr lang="en-US" altLang="zh-CN"/>
          </a:p>
        </p:txBody>
      </p:sp>
      <p:pic>
        <p:nvPicPr>
          <p:cNvPr id="4" name="Picture 8"/>
          <p:cNvPicPr>
            <a:picLocks noChangeAspect="1"/>
          </p:cNvPicPr>
          <p:nvPr/>
        </p:nvPicPr>
        <p:blipFill>
          <a:blip r:embed="rId1"/>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8" name="包装程序外壳对象" showAsIcon="1" r:id="rId2" imgW="609600" imgH="523875" progId="Package">
                  <p:embed/>
                </p:oleObj>
              </mc:Choice>
              <mc:Fallback>
                <p:oleObj name="包装程序外壳对象" showAsIcon="1" r:id="rId2" imgW="609600" imgH="523875" progId="Package">
                  <p:embed/>
                  <p:pic>
                    <p:nvPicPr>
                      <p:cNvPr id="0" name="图片 15667"/>
                      <p:cNvPicPr/>
                      <p:nvPr/>
                    </p:nvPicPr>
                    <p:blipFill>
                      <a:blip r:embed="rId3"/>
                      <a:stretch>
                        <a:fillRect/>
                      </a:stretch>
                    </p:blipFill>
                    <p:spPr>
                      <a:xfrm>
                        <a:off x="4986461" y="3270825"/>
                        <a:ext cx="648072" cy="558339"/>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a:t>栈的英文为</a:t>
            </a:r>
            <a:r>
              <a:rPr lang="en-US" altLang="zh-CN"/>
              <a:t>(stack)</a:t>
            </a:r>
            <a:endParaRPr lang="en-US" altLang="zh-CN"/>
          </a:p>
          <a:p>
            <a:pPr marL="342900" indent="-342900">
              <a:buAutoNum type="arabicParenR"/>
            </a:pPr>
            <a:r>
              <a:rPr lang="zh-CN" altLang="en-US"/>
              <a:t>栈是一个</a:t>
            </a:r>
            <a:r>
              <a:rPr lang="zh-CN" altLang="en-US" b="1"/>
              <a:t>先入后出</a:t>
            </a:r>
            <a:r>
              <a:rPr lang="en-US" altLang="zh-CN"/>
              <a:t>(FILO-First In Last Out)</a:t>
            </a:r>
            <a:r>
              <a:rPr lang="zh-CN" altLang="en-US"/>
              <a:t>的有序列表。</a:t>
            </a:r>
            <a:endParaRPr lang="en-US" altLang="zh-CN"/>
          </a:p>
          <a:p>
            <a:pPr marL="342900" indent="-342900">
              <a:buAutoNum type="arabicParenR"/>
            </a:pPr>
            <a:r>
              <a:rPr lang="zh-CN" altLang="en-US"/>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a:t>。</a:t>
            </a:r>
            <a:endParaRPr lang="en-US" altLang="zh-CN"/>
          </a:p>
          <a:p>
            <a:pPr marL="342900" indent="-342900">
              <a:buAutoNum type="arabicParenR"/>
            </a:pPr>
            <a:r>
              <a:rPr lang="zh-CN" altLang="en-US"/>
              <a:t>根据栈的定义可知，最先放入栈中元素在栈底，最后放入的元素在栈顶，而删除元素刚好相反，最后放入的元素最先删除，最先放入的元素最后删除</a:t>
            </a:r>
            <a:endParaRPr lang="en-US" altLang="zh-CN"/>
          </a:p>
          <a:p>
            <a:endParaRPr lang="en-US" altLang="zh-CN"/>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a:t>出栈</a:t>
            </a:r>
            <a:r>
              <a:rPr lang="en-US" altLang="zh-CN"/>
              <a:t>(pop)</a:t>
            </a:r>
            <a:r>
              <a:rPr lang="zh-CN" altLang="en-US"/>
              <a:t>和入栈</a:t>
            </a:r>
            <a:r>
              <a:rPr lang="en-US" altLang="zh-CN"/>
              <a:t>(push)</a:t>
            </a:r>
            <a:r>
              <a:rPr lang="zh-CN" altLang="en-US"/>
              <a:t>的概念</a:t>
            </a:r>
            <a:r>
              <a:rPr lang="en-US" altLang="zh-CN"/>
              <a:t>(</a:t>
            </a:r>
            <a:r>
              <a:rPr lang="zh-CN" altLang="en-US"/>
              <a:t>如图所示</a:t>
            </a:r>
            <a:r>
              <a:rPr lang="en-US" altLang="zh-CN"/>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50" name="包装程序外壳对象" showAsIcon="1" r:id="rId3" imgW="685800" imgH="523875" progId="Package">
                  <p:embed/>
                </p:oleObj>
              </mc:Choice>
              <mc:Fallback>
                <p:oleObj name="包装程序外壳对象" showAsIcon="1" r:id="rId3" imgW="685800" imgH="523875" progId="Package">
                  <p:embed/>
                  <p:pic>
                    <p:nvPicPr>
                      <p:cNvPr id="0" name="图片 42349"/>
                      <p:cNvPicPr/>
                      <p:nvPr/>
                    </p:nvPicPr>
                    <p:blipFill>
                      <a:blip r:embed="rId4"/>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51" name="包装程序外壳对象" showAsIcon="1" r:id="rId5" imgW="685800" imgH="523875" progId="Package">
                  <p:embed/>
                </p:oleObj>
              </mc:Choice>
              <mc:Fallback>
                <p:oleObj name="包装程序外壳对象" showAsIcon="1" r:id="rId5" imgW="685800" imgH="523875" progId="Package">
                  <p:embed/>
                  <p:pic>
                    <p:nvPicPr>
                      <p:cNvPr id="0" name="图片 42350"/>
                      <p:cNvPicPr/>
                      <p:nvPr/>
                    </p:nvPicPr>
                    <p:blipFill>
                      <a:blip r:embed="rId6"/>
                      <a:stretch>
                        <a:fillRect/>
                      </a:stretch>
                    </p:blipFill>
                    <p:spPr>
                      <a:xfrm>
                        <a:off x="8792094" y="4269206"/>
                        <a:ext cx="631663" cy="483735"/>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a:t>子程序的调用：在跳往子程序前，会先将下个指令的地址存到堆栈中，直到子程序执行完后再将地址取出，以回到原来的程序中。 	</a:t>
            </a:r>
            <a:endParaRPr lang="en-US" altLang="zh-CN"/>
          </a:p>
          <a:p>
            <a:pPr marL="342900" indent="-342900">
              <a:buAutoNum type="arabicParenR"/>
            </a:pPr>
            <a:r>
              <a:rPr lang="zh-CN" altLang="en-US"/>
              <a:t>处理递归调用：和子程序的调用类似，只是除了储存下一个指令的地址外，也将参数、区域变量等数据存入堆栈中。</a:t>
            </a:r>
            <a:endParaRPr lang="en-US" altLang="zh-CN"/>
          </a:p>
          <a:p>
            <a:pPr marL="342900" indent="-342900">
              <a:buAutoNum type="arabicParenR"/>
            </a:pPr>
            <a:r>
              <a:rPr lang="zh-CN" altLang="en-US"/>
              <a:t>表达式的转换</a:t>
            </a:r>
            <a:r>
              <a:rPr lang="en-US" altLang="zh-CN"/>
              <a:t>[</a:t>
            </a:r>
            <a:r>
              <a:rPr lang="zh-CN" altLang="en-US"/>
              <a:t>中缀表达式转后缀表达式</a:t>
            </a:r>
            <a:r>
              <a:rPr lang="en-US" altLang="zh-CN"/>
              <a:t>]</a:t>
            </a:r>
            <a:r>
              <a:rPr lang="zh-CN" altLang="en-US"/>
              <a:t>与求值</a:t>
            </a:r>
            <a:r>
              <a:rPr lang="en-US" altLang="zh-CN"/>
              <a:t>(</a:t>
            </a:r>
            <a:r>
              <a:rPr lang="zh-CN" altLang="en-US"/>
              <a:t>实际解决</a:t>
            </a:r>
            <a:r>
              <a:rPr lang="en-US" altLang="zh-CN"/>
              <a:t>)</a:t>
            </a:r>
            <a:r>
              <a:rPr lang="zh-CN" altLang="en-US"/>
              <a:t>。</a:t>
            </a:r>
            <a:endParaRPr lang="en-US" altLang="zh-CN"/>
          </a:p>
          <a:p>
            <a:pPr marL="342900" indent="-342900">
              <a:buAutoNum type="arabicParenR"/>
            </a:pPr>
            <a:r>
              <a:rPr lang="zh-CN" altLang="en-US"/>
              <a:t>二叉树的遍历。</a:t>
            </a:r>
            <a:endParaRPr lang="en-US" altLang="zh-CN"/>
          </a:p>
          <a:p>
            <a:pPr marL="342900" indent="-342900">
              <a:buAutoNum type="arabicParenR"/>
            </a:pPr>
            <a:r>
              <a:rPr lang="zh-CN" altLang="en-US"/>
              <a:t>图形的深度优先</a:t>
            </a:r>
            <a:r>
              <a:rPr lang="en-US" altLang="zh-CN"/>
              <a:t>(depth</a:t>
            </a:r>
            <a:r>
              <a:rPr lang="zh-CN" altLang="en-US"/>
              <a:t>一</a:t>
            </a:r>
            <a:r>
              <a:rPr lang="en-US" altLang="zh-CN"/>
              <a:t>first)</a:t>
            </a:r>
            <a:r>
              <a:rPr lang="zh-CN" altLang="en-US"/>
              <a:t>搜索法。</a:t>
            </a:r>
            <a:endParaRPr lang="zh-CN" altLang="en-US"/>
          </a:p>
          <a:p>
            <a:endParaRPr lang="en-US" altLang="zh-CN"/>
          </a:p>
          <a:p>
            <a:endParaRPr lang="en-US" altLang="zh-CN"/>
          </a:p>
          <a:p>
            <a:endParaRPr lang="en-US" altLang="zh-CN"/>
          </a:p>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a:p>
          <a:p>
            <a:pPr marL="342900" indent="-342900">
              <a:buAutoNum type="arabicParenR"/>
            </a:pPr>
            <a:r>
              <a:rPr lang="zh-CN" altLang="en-US"/>
              <a:t>用</a:t>
            </a:r>
            <a:r>
              <a:rPr lang="zh-CN" altLang="en-US" b="1"/>
              <a:t>数组模拟栈</a:t>
            </a:r>
            <a:r>
              <a:rPr lang="zh-CN" altLang="en-US"/>
              <a:t>的使用，由于栈是一种有序列表，</a:t>
            </a:r>
            <a:br>
              <a:rPr lang="en-US" altLang="zh-CN"/>
            </a:br>
            <a:r>
              <a:rPr lang="zh-CN" altLang="en-US"/>
              <a:t>当然可以使用数组的结构来储存栈的数据内容，</a:t>
            </a:r>
            <a:br>
              <a:rPr lang="en-US" altLang="zh-CN"/>
            </a:br>
            <a:r>
              <a:rPr lang="zh-CN" altLang="en-US"/>
              <a:t>下面我们就用数组模拟栈的</a:t>
            </a:r>
            <a:r>
              <a:rPr lang="zh-CN" altLang="en-US" b="1"/>
              <a:t>出栈</a:t>
            </a:r>
            <a:r>
              <a:rPr lang="zh-CN" altLang="en-US"/>
              <a:t>，</a:t>
            </a:r>
            <a:r>
              <a:rPr lang="zh-CN" altLang="en-US" b="1"/>
              <a:t>入栈</a:t>
            </a:r>
            <a:r>
              <a:rPr lang="zh-CN" altLang="en-US"/>
              <a:t>等操作。</a:t>
            </a:r>
            <a:endParaRPr lang="en-US" altLang="zh-CN"/>
          </a:p>
          <a:p>
            <a:pPr marL="342900" indent="-342900">
              <a:buAutoNum type="arabicParenR"/>
            </a:pPr>
            <a:endParaRPr lang="en-US" altLang="zh-CN"/>
          </a:p>
          <a:p>
            <a:pPr marL="342900" indent="-342900">
              <a:buAutoNum type="arabicParenR"/>
            </a:pPr>
            <a:r>
              <a:rPr lang="zh-CN" altLang="en-US"/>
              <a:t>实现思路分析</a:t>
            </a:r>
            <a:r>
              <a:rPr lang="en-US" altLang="zh-CN"/>
              <a:t>,</a:t>
            </a:r>
            <a:r>
              <a:rPr lang="zh-CN" altLang="en-US"/>
              <a:t>并画出示意图</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对同学们加深栈的理解非常有帮助</a:t>
            </a:r>
            <a:endParaRPr lang="en-US" altLang="zh-CN"/>
          </a:p>
          <a:p>
            <a:pPr marL="342900" indent="-342900">
              <a:buAutoNum type="arabicParenR"/>
            </a:pPr>
            <a:r>
              <a:rPr lang="zh-CN" altLang="en-US" b="1"/>
              <a:t>课堂练习</a:t>
            </a:r>
            <a:r>
              <a:rPr lang="zh-CN" altLang="en-US"/>
              <a:t>，将老师写的程序改成使用</a:t>
            </a:r>
            <a:r>
              <a:rPr lang="zh-CN" altLang="en-US" b="1"/>
              <a:t>链表来模拟栈</a:t>
            </a:r>
            <a:r>
              <a:rPr lang="en-US" altLang="zh-CN"/>
              <a:t>.</a:t>
            </a:r>
            <a:endParaRPr lang="zh-CN" altLang="en-US"/>
          </a:p>
        </p:txBody>
      </p:sp>
      <p:pic>
        <p:nvPicPr>
          <p:cNvPr id="4" name="Picture 8"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8" name="包装程序外壳对象" showAsIcon="1" r:id="rId4" imgW="685800" imgH="523875" progId="Package">
                  <p:embed/>
                </p:oleObj>
              </mc:Choice>
              <mc:Fallback>
                <p:oleObj name="包装程序外壳对象" showAsIcon="1" r:id="rId4" imgW="685800" imgH="523875" progId="Package">
                  <p:embed/>
                  <p:pic>
                    <p:nvPicPr>
                      <p:cNvPr id="0" name="图片 17197"/>
                      <p:cNvPicPr/>
                      <p:nvPr/>
                    </p:nvPicPr>
                    <p:blipFill>
                      <a:blip r:embed="rId5"/>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9" name="包装程序外壳对象" showAsIcon="1" r:id="rId6" imgW="685800" imgH="523875" progId="Package">
                  <p:embed/>
                </p:oleObj>
              </mc:Choice>
              <mc:Fallback>
                <p:oleObj name="包装程序外壳对象" showAsIcon="1" r:id="rId6" imgW="685800" imgH="523875" progId="Package">
                  <p:embed/>
                  <p:pic>
                    <p:nvPicPr>
                      <p:cNvPr id="0" name="图片 17198"/>
                      <p:cNvPicPr/>
                      <p:nvPr/>
                    </p:nvPicPr>
                    <p:blipFill>
                      <a:blip r:embed="rId7"/>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200" name="包装程序外壳对象" showAsIcon="1" r:id="rId8" imgW="685800" imgH="523875" progId="Package">
                  <p:embed/>
                </p:oleObj>
              </mc:Choice>
              <mc:Fallback>
                <p:oleObj name="包装程序外壳对象" showAsIcon="1" r:id="rId8" imgW="685800" imgH="523875" progId="Package">
                  <p:embed/>
                  <p:pic>
                    <p:nvPicPr>
                      <p:cNvPr id="0" name="图片 17199"/>
                      <p:cNvPicPr/>
                      <p:nvPr/>
                    </p:nvPicPr>
                    <p:blipFill>
                      <a:blip r:embed="rId9"/>
                      <a:stretch>
                        <a:fillRect/>
                      </a:stretch>
                    </p:blipFill>
                    <p:spPr>
                      <a:xfrm>
                        <a:off x="9288847" y="4699393"/>
                        <a:ext cx="504056" cy="386012"/>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栈实现综合计算器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a:p>
          <a:p>
            <a:r>
              <a:rPr lang="zh-CN" altLang="en-US"/>
              <a:t>使用栈来实现综合计算器</a:t>
            </a:r>
            <a:r>
              <a:rPr lang="en-US" altLang="zh-CN"/>
              <a:t>-</a:t>
            </a:r>
            <a:r>
              <a:rPr lang="zh-CN" altLang="en-US"/>
              <a:t>自定义优先级</a:t>
            </a:r>
            <a:r>
              <a:rPr lang="en-US" altLang="zh-CN"/>
              <a:t>[priority]</a:t>
            </a:r>
            <a:endParaRPr lang="zh-CN" altLang="en-US"/>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285750" indent="-285750">
              <a:buFont typeface="Wingdings" panose="05000000000000000000" pitchFamily="2" charset="2"/>
              <a:buChar char="Ø"/>
            </a:pPr>
            <a:r>
              <a:rPr lang="zh-CN" altLang="en-US" b="1"/>
              <a:t>简化思路</a:t>
            </a:r>
            <a:r>
              <a:rPr lang="en-US" altLang="zh-CN"/>
              <a:t>:</a:t>
            </a:r>
            <a:endParaRPr lang="en-US" altLang="zh-CN"/>
          </a:p>
          <a:p>
            <a:pPr marL="342900" indent="-342900">
              <a:buAutoNum type="arabicParenR"/>
            </a:pPr>
            <a:r>
              <a:rPr lang="en-US" altLang="zh-CN"/>
              <a:t>3+2*6-2  </a:t>
            </a:r>
            <a:endParaRPr lang="en-US" altLang="zh-CN"/>
          </a:p>
          <a:p>
            <a:pPr marL="342900" indent="-342900">
              <a:buAutoNum type="arabicParenR"/>
            </a:pPr>
            <a:r>
              <a:rPr lang="en-US" altLang="zh-CN"/>
              <a:t>30+2*6-2 </a:t>
            </a:r>
            <a:endParaRPr lang="en-US" altLang="zh-CN"/>
          </a:p>
          <a:p>
            <a:pPr marL="342900" indent="-342900">
              <a:buAutoNum type="arabicParenR"/>
            </a:pPr>
            <a:r>
              <a:rPr lang="en-US" altLang="zh-CN" b="1"/>
              <a:t>7*2*2-5+1-5+3-4</a:t>
            </a:r>
            <a:endParaRPr lang="en-US" altLang="zh-CN" b="1"/>
          </a:p>
          <a:p>
            <a:pPr marL="342900" indent="-342900">
              <a:buAutoNum type="arabicParenR"/>
            </a:pPr>
            <a:endParaRPr lang="en-US" altLang="zh-CN" b="1"/>
          </a:p>
          <a:p>
            <a:pPr marL="285750" indent="-285750">
              <a:buFont typeface="Wingdings" panose="05000000000000000000" pitchFamily="2" charset="2"/>
              <a:buChar char="Ø"/>
            </a:pPr>
            <a:r>
              <a:rPr lang="zh-CN" altLang="en-US" b="1"/>
              <a:t>课后练习题</a:t>
            </a:r>
            <a:endParaRPr lang="en-US" altLang="zh-CN" b="1"/>
          </a:p>
          <a:p>
            <a:r>
              <a:rPr lang="en-US" altLang="zh-CN" b="1"/>
              <a:t>      </a:t>
            </a:r>
            <a:r>
              <a:rPr lang="zh-CN" altLang="en-US" b="1"/>
              <a:t>加入小括号</a:t>
            </a:r>
            <a:r>
              <a:rPr lang="en-US" altLang="zh-CN" b="1"/>
              <a:t>.	</a:t>
            </a:r>
            <a:endParaRPr lang="en-US" altLang="zh-CN"/>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31" name="包装程序外壳对象" showAsIcon="1" r:id="rId6" imgW="685800" imgH="523875" progId="Package">
                  <p:embed/>
                </p:oleObj>
              </mc:Choice>
              <mc:Fallback>
                <p:oleObj name="包装程序外壳对象" showAsIcon="1" r:id="rId6" imgW="685800" imgH="523875" progId="Package">
                  <p:embed/>
                  <p:pic>
                    <p:nvPicPr>
                      <p:cNvPr id="0" name="图片 155730"/>
                      <p:cNvPicPr/>
                      <p:nvPr/>
                    </p:nvPicPr>
                    <p:blipFill>
                      <a:blip r:embed="rId7"/>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32" name="包装程序外壳对象" showAsIcon="1" r:id="rId8" imgW="685800" imgH="523875" progId="Package">
                  <p:embed/>
                </p:oleObj>
              </mc:Choice>
              <mc:Fallback>
                <p:oleObj name="包装程序外壳对象" showAsIcon="1" r:id="rId8" imgW="685800" imgH="523875" progId="Package">
                  <p:embed/>
                  <p:pic>
                    <p:nvPicPr>
                      <p:cNvPr id="0" name="图片 155731"/>
                      <p:cNvPicPr/>
                      <p:nvPr/>
                    </p:nvPicPr>
                    <p:blipFill>
                      <a:blip r:embed="rId9"/>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33" name="包装程序外壳对象" showAsIcon="1" r:id="rId10" imgW="685800" imgH="523875" progId="Package">
                  <p:embed/>
                </p:oleObj>
              </mc:Choice>
              <mc:Fallback>
                <p:oleObj name="包装程序外壳对象" showAsIcon="1" r:id="rId10" imgW="685800" imgH="523875" progId="Package">
                  <p:embed/>
                  <p:pic>
                    <p:nvPicPr>
                      <p:cNvPr id="0" name="图片 155732"/>
                      <p:cNvPicPr/>
                      <p:nvPr/>
                    </p:nvPicPr>
                    <p:blipFill>
                      <a:blip r:embed="rId11"/>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34" name="包装程序外壳对象" showAsIcon="1" r:id="rId12" imgW="685800" imgH="523875" progId="Package">
                  <p:embed/>
                </p:oleObj>
              </mc:Choice>
              <mc:Fallback>
                <p:oleObj name="包装程序外壳对象" showAsIcon="1" r:id="rId12" imgW="685800" imgH="523875" progId="Package">
                  <p:embed/>
                  <p:pic>
                    <p:nvPicPr>
                      <p:cNvPr id="0" name="图片 155733"/>
                      <p:cNvPicPr/>
                      <p:nvPr/>
                    </p:nvPicPr>
                    <p:blipFill>
                      <a:blip r:embed="rId13"/>
                      <a:stretch>
                        <a:fillRect/>
                      </a:stretch>
                    </p:blipFill>
                    <p:spPr>
                      <a:xfrm>
                        <a:off x="8960290" y="5256559"/>
                        <a:ext cx="441204" cy="337879"/>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前缀、中缀、后缀表达式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a:solidFill>
                  <a:srgbClr val="0070C0"/>
                </a:solidFill>
              </a:rPr>
              <a:t>前缀表达式</a:t>
            </a:r>
            <a:r>
              <a:rPr lang="en-US" altLang="zh-CN" sz="2000" b="1">
                <a:solidFill>
                  <a:srgbClr val="0070C0"/>
                </a:solidFill>
              </a:rPr>
              <a:t>(</a:t>
            </a:r>
            <a:r>
              <a:rPr lang="zh-CN" altLang="en-US" sz="2000" b="1">
                <a:solidFill>
                  <a:srgbClr val="0070C0"/>
                </a:solidFill>
              </a:rPr>
              <a:t>波兰表达式</a:t>
            </a:r>
            <a:r>
              <a:rPr lang="en-US" altLang="zh-CN" sz="2000" b="1">
                <a:solidFill>
                  <a:srgbClr val="0070C0"/>
                </a:solidFill>
              </a:rPr>
              <a:t>)</a:t>
            </a:r>
            <a:endParaRPr lang="en-US" altLang="zh-CN"/>
          </a:p>
          <a:p>
            <a:endParaRPr lang="en-US" altLang="zh-CN"/>
          </a:p>
          <a:p>
            <a:pPr marL="342900" indent="-342900">
              <a:buAutoNum type="arabicParenR"/>
            </a:pPr>
            <a:r>
              <a:rPr lang="zh-CN" altLang="en-US"/>
              <a:t>前缀表达式又称波兰式，</a:t>
            </a:r>
            <a:r>
              <a:rPr lang="zh-CN" altLang="en-US" b="1"/>
              <a:t>前缀表达式的运算符位于操作数之前</a:t>
            </a:r>
            <a:endParaRPr lang="en-US" altLang="zh-CN" b="1"/>
          </a:p>
          <a:p>
            <a:pPr marL="342900" indent="-342900">
              <a:buAutoNum type="arabicParenR"/>
            </a:pPr>
            <a:r>
              <a:rPr lang="zh-CN" altLang="en-US" b="1"/>
              <a:t>举例说明： </a:t>
            </a:r>
            <a:r>
              <a:rPr lang="en-US" altLang="zh-CN"/>
              <a:t>(3+4)×5-6 </a:t>
            </a:r>
            <a:r>
              <a:rPr lang="zh-CN" altLang="en-US"/>
              <a:t>对应的前缀表达式就是 </a:t>
            </a:r>
            <a:r>
              <a:rPr lang="en-US" altLang="zh-CN" b="1"/>
              <a:t>- × + 3 4 5 6</a:t>
            </a:r>
            <a:endParaRPr lang="en-US" altLang="zh-CN" b="1"/>
          </a:p>
          <a:p>
            <a:endParaRPr lang="en-US" altLang="zh-CN" b="1"/>
          </a:p>
          <a:p>
            <a:endParaRPr lang="en-US" altLang="zh-CN" b="1"/>
          </a:p>
          <a:p>
            <a:endParaRPr lang="zh-CN" altLang="en-US"/>
          </a:p>
          <a:p>
            <a:r>
              <a:rPr lang="en-US" altLang="zh-CN" b="1"/>
              <a:t>	</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前缀、中缀、后缀表达式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a:solidFill>
                  <a:srgbClr val="0070C0"/>
                </a:solidFill>
              </a:rPr>
              <a:t>前缀表达式的计算机求值</a:t>
            </a:r>
            <a:endParaRPr lang="zh-CN" altLang="en-US" sz="2000" b="1">
              <a:solidFill>
                <a:srgbClr val="0070C0"/>
              </a:solidFill>
            </a:endParaRPr>
          </a:p>
          <a:p>
            <a:endParaRPr lang="en-US" altLang="zh-CN"/>
          </a:p>
          <a:p>
            <a:r>
              <a:rPr lang="zh-CN" altLang="en-US"/>
              <a:t>从右至左扫描表达式，遇到数字时，将数字压入堆栈，遇到运算符时，弹出栈顶的两个数，用运算符对它们做相应的计算（栈顶元素 和</a:t>
            </a:r>
            <a:r>
              <a:rPr lang="en-US" altLang="zh-CN"/>
              <a:t> </a:t>
            </a:r>
            <a:r>
              <a:rPr lang="zh-CN" altLang="en-US"/>
              <a:t>次顶元素），并将结果入栈；重复上述过程直到表达式最左端，最后运算得出的值即为表达式的结果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对应的前缀表达式就是 </a:t>
            </a:r>
            <a:r>
              <a:rPr lang="en-US" altLang="zh-CN" b="1"/>
              <a:t>- × + 3 4 5 6 , </a:t>
            </a:r>
            <a:r>
              <a:rPr lang="zh-CN" altLang="en-US" b="1"/>
              <a:t>针对前缀表达式求值步骤如下</a:t>
            </a:r>
            <a:r>
              <a:rPr lang="en-US" altLang="zh-CN" b="1"/>
              <a:t>:</a:t>
            </a:r>
            <a:endParaRPr lang="en-US" altLang="zh-CN" b="1"/>
          </a:p>
          <a:p>
            <a:endParaRPr lang="en-US" altLang="zh-CN" b="1"/>
          </a:p>
          <a:p>
            <a:pPr marL="342900" indent="-342900">
              <a:buAutoNum type="arabicParenR"/>
            </a:pPr>
            <a:r>
              <a:rPr lang="zh-CN" altLang="en-US"/>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压入堆栈</a:t>
            </a:r>
            <a:endParaRPr lang="en-US" altLang="zh-CN"/>
          </a:p>
          <a:p>
            <a:pPr marL="342900" indent="-342900">
              <a:buAutoNum type="arabicParenR"/>
            </a:pPr>
            <a:r>
              <a:rPr lang="zh-CN" altLang="en-US"/>
              <a:t>遇到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为次顶元素），计算出</a:t>
            </a:r>
            <a:r>
              <a:rPr lang="en-US" altLang="zh-CN"/>
              <a:t>3+4</a:t>
            </a:r>
            <a:r>
              <a:rPr lang="zh-CN" altLang="en-US"/>
              <a:t>的值，得</a:t>
            </a:r>
            <a:r>
              <a:rPr lang="en-US" altLang="zh-CN"/>
              <a:t>7</a:t>
            </a:r>
            <a:r>
              <a:rPr lang="zh-CN" altLang="en-US"/>
              <a:t>，再将</a:t>
            </a:r>
            <a:r>
              <a:rPr lang="en-US" altLang="zh-CN"/>
              <a:t>7</a:t>
            </a:r>
            <a:r>
              <a:rPr lang="zh-CN" altLang="en-US"/>
              <a:t>入栈</a:t>
            </a:r>
            <a:endParaRPr lang="en-US" altLang="zh-CN"/>
          </a:p>
          <a:p>
            <a:pPr marL="342900" indent="-342900">
              <a:buAutoNum type="arabicParenR"/>
            </a:pPr>
            <a:r>
              <a:rPr lang="zh-CN" altLang="en-US"/>
              <a:t>接下来是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入栈</a:t>
            </a:r>
            <a:endParaRPr lang="en-US" altLang="zh-CN"/>
          </a:p>
          <a:p>
            <a:pPr marL="342900" indent="-342900">
              <a:buAutoNum type="arabicParenR"/>
            </a:pPr>
            <a:r>
              <a:rPr lang="zh-CN" altLang="en-US"/>
              <a:t>最后是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endParaRPr lang="zh-CN" altLang="en-US"/>
          </a:p>
          <a:p>
            <a:endParaRPr lang="zh-CN" altLang="en-US"/>
          </a:p>
          <a:p>
            <a:r>
              <a:rPr lang="en-US" altLang="zh-CN" b="1"/>
              <a:t>	</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前缀、中缀、后缀表达式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a:solidFill>
                  <a:srgbClr val="0070C0"/>
                </a:solidFill>
              </a:rPr>
              <a:t>中缀表达式</a:t>
            </a:r>
            <a:endParaRPr lang="zh-CN" altLang="en-US" sz="2000" b="1">
              <a:solidFill>
                <a:srgbClr val="0070C0"/>
              </a:solidFill>
            </a:endParaRPr>
          </a:p>
          <a:p>
            <a:endParaRPr lang="en-US" altLang="zh-CN"/>
          </a:p>
          <a:p>
            <a:pPr marL="342900" indent="-342900">
              <a:buAutoNum type="arabicParenR"/>
            </a:pPr>
            <a:r>
              <a:rPr lang="zh-CN" altLang="en-US"/>
              <a:t>中缀表达式就是</a:t>
            </a:r>
            <a:r>
              <a:rPr lang="zh-CN" altLang="en-US" b="1"/>
              <a:t>常见的运算表达式</a:t>
            </a:r>
            <a:r>
              <a:rPr lang="zh-CN" altLang="en-US"/>
              <a:t>，如</a:t>
            </a:r>
            <a:r>
              <a:rPr lang="en-US" altLang="zh-CN"/>
              <a:t>(3+4)×5-6</a:t>
            </a:r>
            <a:endParaRPr lang="en-US" altLang="zh-CN"/>
          </a:p>
          <a:p>
            <a:pPr marL="342900" indent="-342900">
              <a:buAutoNum type="arabicParenR"/>
            </a:pPr>
            <a:endParaRPr lang="en-US" altLang="zh-CN"/>
          </a:p>
          <a:p>
            <a:pPr marL="342900" indent="-342900">
              <a:buAutoNum type="arabicParenR"/>
            </a:pPr>
            <a:r>
              <a:rPr lang="zh-CN" altLang="en-US"/>
              <a:t>中缀表达式的求值是我们人最熟悉的，但是对计算机来说却不好操作</a:t>
            </a:r>
            <a:r>
              <a:rPr lang="en-US" altLang="zh-CN"/>
              <a:t>(</a:t>
            </a:r>
            <a:r>
              <a:rPr lang="zh-CN" altLang="en-US" sz="1400"/>
              <a:t>前面我们讲的案例就能看的这个问题</a:t>
            </a:r>
            <a:r>
              <a:rPr lang="en-US" altLang="zh-CN"/>
              <a:t>)</a:t>
            </a:r>
            <a:r>
              <a:rPr lang="zh-CN" altLang="en-US"/>
              <a:t>，因此，在计算结果时，往往会将中缀表达式转成其它表达式来操作</a:t>
            </a:r>
            <a:r>
              <a:rPr lang="en-US" altLang="zh-CN"/>
              <a:t>(</a:t>
            </a:r>
            <a:r>
              <a:rPr lang="zh-CN" altLang="en-US"/>
              <a:t>一般转成后缀表达式</a:t>
            </a:r>
            <a:r>
              <a:rPr lang="en-US" altLang="zh-CN"/>
              <a:t>.)</a:t>
            </a:r>
            <a:endParaRPr lang="en-US" altLang="zh-CN"/>
          </a:p>
          <a:p>
            <a:endParaRPr lang="zh-CN" altLang="en-US"/>
          </a:p>
          <a:p>
            <a:r>
              <a:rPr lang="en-US" altLang="zh-CN" b="1"/>
              <a:t>	</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前缀、中缀、后缀表达式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后缀表达式</a:t>
            </a:r>
            <a:endParaRPr lang="zh-CN" altLang="en-US" sz="2000" b="1">
              <a:solidFill>
                <a:srgbClr val="0070C0"/>
              </a:solidFill>
            </a:endParaRPr>
          </a:p>
          <a:p>
            <a:endParaRPr lang="en-US" altLang="zh-CN"/>
          </a:p>
          <a:p>
            <a:pPr marL="342900" indent="-342900">
              <a:buAutoNum type="arabicParenR"/>
            </a:pPr>
            <a:r>
              <a:rPr lang="zh-CN" altLang="en-US"/>
              <a:t>后缀表达式又称</a:t>
            </a:r>
            <a:r>
              <a:rPr lang="zh-CN" altLang="en-US" b="1"/>
              <a:t>逆波兰表达式</a:t>
            </a:r>
            <a:r>
              <a:rPr lang="en-US" altLang="zh-CN"/>
              <a:t>,</a:t>
            </a:r>
            <a:r>
              <a:rPr lang="zh-CN" altLang="en-US"/>
              <a:t>与前缀表达式相似，只是运算符位于操作数之后</a:t>
            </a:r>
            <a:endParaRPr lang="en-US" altLang="zh-CN"/>
          </a:p>
          <a:p>
            <a:pPr marL="342900" indent="-342900">
              <a:buAutoNum type="arabicParenR"/>
            </a:pPr>
            <a:endParaRPr lang="en-US" altLang="zh-CN"/>
          </a:p>
          <a:p>
            <a:pPr marL="342900" indent="-342900">
              <a:buAutoNum type="arabicParenR"/>
            </a:pPr>
            <a:r>
              <a:rPr lang="zh-CN" altLang="en-US"/>
              <a:t>中举例说明：</a:t>
            </a:r>
            <a:r>
              <a:rPr lang="en-US" altLang="zh-CN"/>
              <a:t> (3+4)×5-6 </a:t>
            </a:r>
            <a:r>
              <a:rPr lang="zh-CN" altLang="en-US"/>
              <a:t>对应的后缀表达式就是 </a:t>
            </a:r>
            <a:r>
              <a:rPr lang="en-US" altLang="zh-CN" b="1"/>
              <a:t>3 4 + 5 × 6 –</a:t>
            </a:r>
            <a:endParaRPr lang="en-US" altLang="zh-CN" b="1"/>
          </a:p>
          <a:p>
            <a:pPr marL="342900" indent="-342900">
              <a:buAutoNum type="arabicParenR"/>
            </a:pPr>
            <a:endParaRPr lang="en-US" altLang="zh-CN" b="1"/>
          </a:p>
          <a:p>
            <a:pPr marL="342900" indent="-342900">
              <a:buAutoNum type="arabicParenR"/>
            </a:pPr>
            <a:r>
              <a:rPr lang="zh-CN" altLang="en-US" b="1"/>
              <a:t>再比如</a:t>
            </a:r>
            <a:r>
              <a:rPr lang="en-US" altLang="zh-CN" b="1"/>
              <a:t>:</a:t>
            </a:r>
            <a:endParaRPr lang="en-US" altLang="zh-CN" b="1"/>
          </a:p>
          <a:p>
            <a:endParaRPr lang="en-US" altLang="zh-CN" b="1"/>
          </a:p>
          <a:p>
            <a:endParaRPr lang="en-US" altLang="zh-CN"/>
          </a:p>
          <a:p>
            <a:endParaRPr lang="zh-CN" altLang="en-US"/>
          </a:p>
          <a:p>
            <a:r>
              <a:rPr lang="en-US" altLang="zh-CN" b="1"/>
              <a:t>	</a:t>
            </a:r>
            <a:endParaRPr lang="en-US" altLang="zh-CN"/>
          </a:p>
        </p:txBody>
      </p:sp>
      <p:graphicFrame>
        <p:nvGraphicFramePr>
          <p:cNvPr id="4" name="表格 3"/>
          <p:cNvGraphicFramePr>
            <a:graphicFrameLocks noGrp="1"/>
          </p:cNvGraphicFramePr>
          <p:nvPr/>
        </p:nvGraphicFramePr>
        <p:xfrm>
          <a:off x="737988" y="3594645"/>
          <a:ext cx="4320481" cy="1337310"/>
        </p:xfrm>
        <a:graphic>
          <a:graphicData uri="http://schemas.openxmlformats.org/drawingml/2006/table">
            <a:tbl>
              <a:tblPr>
                <a:tableStyleId>{5C22544A-7EE6-4342-B048-85BDC9FD1C3A}</a:tableStyleId>
              </a:tblPr>
              <a:tblGrid>
                <a:gridCol w="1901838"/>
                <a:gridCol w="2418643"/>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a+(b-c)*d</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a+d*(b-c)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a=1+3</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1</a:t>
                      </a:r>
                      <a:r>
                        <a:rPr lang="en-US" sz="1400" u="none" strike="noStrike" baseline="0">
                          <a:effectLst/>
                        </a:rPr>
                        <a:t> </a:t>
                      </a:r>
                      <a:r>
                        <a:rPr lang="en-US" sz="1400" u="none" strike="noStrike">
                          <a:effectLst/>
                        </a:rPr>
                        <a:t>3</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panose="020B0604020202020204"/>
                      </a:endParaRPr>
                    </a:p>
                  </a:txBody>
                  <a:tcPr marL="9525" marR="9525" marT="9525" marB="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a:ea typeface="宋体" panose="02010600030101010101"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r>
              <a:rPr lang="en-US" altLang="zh-CN" sz="1700"/>
              <a:t>【92】</a:t>
            </a:r>
            <a:endParaRPr lang="en-US" altLang="zh-CN" sz="1700"/>
          </a:p>
          <a:p>
            <a:endParaRPr lang="en-US" altLang="zh-CN" sz="1700"/>
          </a:p>
          <a:p>
            <a:r>
              <a:rPr lang="zh-CN" altLang="en-US" sz="1700" b="1">
                <a:solidFill>
                  <a:srgbClr val="DA0000"/>
                </a:solidFill>
              </a:rPr>
              <a:t>使用到回溯算法</a:t>
            </a:r>
            <a:endParaRPr lang="en-US" altLang="zh-CN" sz="1700" b="1">
              <a:solidFill>
                <a:srgbClr val="DA0000"/>
              </a:solidFill>
            </a:endParaRPr>
          </a:p>
          <a:p>
            <a:endParaRPr lang="en-US" altLang="zh-CN" sz="1700" b="1">
              <a:solidFill>
                <a:srgbClr val="DA0000"/>
              </a:solidFill>
            </a:endParaRPr>
          </a:p>
          <a:p>
            <a:r>
              <a:rPr lang="zh-CN" altLang="en-US" sz="1600">
                <a:hlinkClick r:id="rId1"/>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3"/>
              </a:rPr>
              <a:t>http://www.7k7k.com/swf/49842.htm</a:t>
            </a:r>
            <a:r>
              <a:rPr lang="en-US" altLang="zh-CN"/>
              <a:t> </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前缀、中缀、后缀表达式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后缀表达式的计算机求值</a:t>
            </a:r>
            <a:endParaRPr lang="zh-CN" altLang="en-US" sz="2000" b="1">
              <a:solidFill>
                <a:srgbClr val="0070C0"/>
              </a:solidFill>
            </a:endParaRPr>
          </a:p>
          <a:p>
            <a:endParaRPr lang="en-US" altLang="zh-CN"/>
          </a:p>
          <a:p>
            <a:r>
              <a:rPr lang="zh-CN" altLang="en-US" b="1"/>
              <a:t>从左至右</a:t>
            </a:r>
            <a:r>
              <a:rPr lang="zh-CN" altLang="en-US"/>
              <a:t>扫描表达式，遇到数字时，将数字压入堆栈，遇到运算符时，弹出栈顶的两个数，用运算符对它们做相应的计算（次顶元素 和</a:t>
            </a:r>
            <a:r>
              <a:rPr lang="en-US" altLang="zh-CN"/>
              <a:t> </a:t>
            </a:r>
            <a:r>
              <a:rPr lang="zh-CN" altLang="en-US"/>
              <a:t>栈顶元素），并将结果入栈；重复上述过程直到表达式最右端，最后运算得出的值即为表达式的结果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对应的后缀表达式就是 </a:t>
            </a:r>
            <a:r>
              <a:rPr lang="en-US" altLang="zh-CN" b="1"/>
              <a:t>3 4 + 5 × 6 - , </a:t>
            </a:r>
            <a:r>
              <a:rPr lang="zh-CN" altLang="en-US" b="1"/>
              <a:t>针对后缀表达式求值步骤如下</a:t>
            </a:r>
            <a:r>
              <a:rPr lang="en-US" altLang="zh-CN" b="1"/>
              <a:t>:</a:t>
            </a:r>
            <a:endParaRPr lang="en-US" altLang="zh-CN" b="1"/>
          </a:p>
          <a:p>
            <a:endParaRPr lang="en-US" altLang="zh-CN" b="1"/>
          </a:p>
          <a:p>
            <a:pPr marL="342900" indent="-342900">
              <a:buAutoNum type="arabicParenR"/>
            </a:pPr>
            <a:r>
              <a:rPr lang="zh-CN" altLang="en-US" sz="1600"/>
              <a:t>从左至右扫描，将</a:t>
            </a:r>
            <a:r>
              <a:rPr lang="en-US" altLang="zh-CN" sz="1600"/>
              <a:t>3</a:t>
            </a:r>
            <a:r>
              <a:rPr lang="zh-CN" altLang="en-US" sz="1600"/>
              <a:t>和</a:t>
            </a:r>
            <a:r>
              <a:rPr lang="en-US" altLang="zh-CN" sz="1600"/>
              <a:t>4</a:t>
            </a:r>
            <a:r>
              <a:rPr lang="zh-CN" altLang="en-US" sz="1600"/>
              <a:t>压入堆栈；</a:t>
            </a:r>
            <a:endParaRPr lang="en-US" altLang="zh-CN" sz="1600"/>
          </a:p>
          <a:p>
            <a:pPr marL="342900" indent="-342900">
              <a:buAutoNum type="arabicParenR"/>
            </a:pPr>
            <a:r>
              <a:rPr lang="zh-CN" altLang="en-US" sz="1600"/>
              <a:t>遇到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为次顶元素），计算出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endParaRPr lang="en-US" altLang="zh-CN" sz="1600"/>
          </a:p>
          <a:p>
            <a:pPr marL="342900" indent="-342900">
              <a:buAutoNum type="arabicParenR"/>
            </a:pPr>
            <a:r>
              <a:rPr lang="zh-CN" altLang="en-US" sz="1600"/>
              <a:t>将</a:t>
            </a:r>
            <a:r>
              <a:rPr lang="en-US" altLang="zh-CN" sz="1600"/>
              <a:t>5</a:t>
            </a:r>
            <a:r>
              <a:rPr lang="zh-CN" altLang="en-US" sz="1600"/>
              <a:t>入栈；</a:t>
            </a:r>
            <a:endParaRPr lang="en-US" altLang="zh-CN" sz="1600"/>
          </a:p>
          <a:p>
            <a:pPr marL="342900" indent="-342900">
              <a:buAutoNum type="arabicParenR"/>
            </a:pPr>
            <a:r>
              <a:rPr lang="zh-CN" altLang="en-US" sz="1600"/>
              <a:t>接下来是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endParaRPr lang="en-US" altLang="zh-CN" sz="1600"/>
          </a:p>
          <a:p>
            <a:pPr marL="342900" indent="-342900">
              <a:buAutoNum type="arabicParenR"/>
            </a:pPr>
            <a:r>
              <a:rPr lang="zh-CN" altLang="en-US" sz="1600"/>
              <a:t>将</a:t>
            </a:r>
            <a:r>
              <a:rPr lang="en-US" altLang="zh-CN" sz="1600"/>
              <a:t>6</a:t>
            </a:r>
            <a:r>
              <a:rPr lang="zh-CN" altLang="en-US" sz="1600"/>
              <a:t>入栈；</a:t>
            </a:r>
            <a:endParaRPr lang="en-US" altLang="zh-CN" sz="1600"/>
          </a:p>
          <a:p>
            <a:pPr marL="342900" indent="-342900">
              <a:buAutoNum type="arabicParenR"/>
            </a:pPr>
            <a:r>
              <a:rPr lang="zh-CN" altLang="en-US" sz="1600"/>
              <a:t>最后是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，由此得出最终结果</a:t>
            </a:r>
            <a:r>
              <a:rPr lang="en-US" altLang="zh-CN" b="1"/>
              <a:t>	</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逆波兰计算器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a:p>
          <a:p>
            <a:r>
              <a:rPr lang="zh-CN" altLang="en-US" b="1"/>
              <a:t>我们完成一个逆波兰计算器，要求完成如下任务</a:t>
            </a:r>
            <a:r>
              <a:rPr lang="en-US" altLang="zh-CN" b="1"/>
              <a:t>:</a:t>
            </a:r>
            <a:endParaRPr lang="en-US" altLang="zh-CN" b="1"/>
          </a:p>
          <a:p>
            <a:endParaRPr lang="en-US" altLang="zh-CN" b="1"/>
          </a:p>
          <a:p>
            <a:pPr marL="342900" indent="-342900">
              <a:buAutoNum type="arabicParenR"/>
            </a:pPr>
            <a:r>
              <a:rPr lang="zh-CN" altLang="en-US" b="1"/>
              <a:t>输入一个逆波兰表达式</a:t>
            </a:r>
            <a:r>
              <a:rPr lang="en-US" altLang="zh-CN" b="1"/>
              <a:t>(</a:t>
            </a:r>
            <a:r>
              <a:rPr lang="zh-CN" altLang="en-US" b="1"/>
              <a:t>后缀表达式</a:t>
            </a:r>
            <a:r>
              <a:rPr lang="en-US" altLang="zh-CN" b="1"/>
              <a:t>)</a:t>
            </a:r>
            <a:r>
              <a:rPr lang="zh-CN" altLang="en-US" b="1"/>
              <a:t>，使用栈</a:t>
            </a:r>
            <a:r>
              <a:rPr lang="en-US" altLang="zh-CN" b="1"/>
              <a:t>(Stack), </a:t>
            </a:r>
            <a:r>
              <a:rPr lang="zh-CN" altLang="en-US" b="1"/>
              <a:t>计算其结果</a:t>
            </a:r>
            <a:endParaRPr lang="en-US" altLang="zh-CN" b="1"/>
          </a:p>
          <a:p>
            <a:pPr marL="342900" indent="-342900">
              <a:buAutoNum type="arabicParenR"/>
            </a:pPr>
            <a:r>
              <a:rPr lang="zh-CN" altLang="en-US" b="1"/>
              <a:t>支持小括号和多位数整数，因为这里我们主要讲的是数据结构，因此计算器进行简化，只支持对整数的计算。</a:t>
            </a:r>
            <a:endParaRPr lang="en-US" altLang="zh-CN" b="1"/>
          </a:p>
          <a:p>
            <a:pPr marL="342900" indent="-342900">
              <a:buAutoNum type="arabicParenR"/>
            </a:pPr>
            <a:r>
              <a:rPr lang="zh-CN" altLang="en-US" b="1"/>
              <a:t>思路分析</a:t>
            </a:r>
            <a:endParaRPr lang="en-US" altLang="zh-CN" b="1"/>
          </a:p>
          <a:p>
            <a:pPr marL="342900" indent="-342900">
              <a:buAutoNum type="arabicParenR"/>
            </a:pPr>
            <a:r>
              <a:rPr lang="zh-CN" altLang="en-US" b="1"/>
              <a:t>代码完成</a:t>
            </a:r>
            <a:endParaRPr lang="en-US" altLang="zh-CN"/>
          </a:p>
          <a:p>
            <a:r>
              <a:rPr lang="en-US" altLang="zh-CN" b="1"/>
              <a:t>	</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a:p>
          <a:p>
            <a:r>
              <a:rPr lang="zh-CN" altLang="en-US"/>
              <a:t>大家看到，后缀表达式适合计算式进行运算，但是人却不太容易写出来，尤其是表达式很长的情况下，因此在开发中，我们需要将 </a:t>
            </a:r>
            <a:r>
              <a:rPr lang="zh-CN" altLang="en-US" b="1"/>
              <a:t>中缀表达式</a:t>
            </a:r>
            <a:r>
              <a:rPr lang="zh-CN" altLang="en-US"/>
              <a:t>转成</a:t>
            </a:r>
            <a:r>
              <a:rPr lang="zh-CN" altLang="en-US" b="1"/>
              <a:t>后缀表达式</a:t>
            </a:r>
            <a:r>
              <a:rPr lang="zh-CN" altLang="en-US"/>
              <a:t>。</a:t>
            </a:r>
            <a:endParaRPr lang="en-US" altLang="zh-CN"/>
          </a:p>
          <a:p>
            <a:endParaRPr lang="en-US" altLang="zh-CN" b="1"/>
          </a:p>
          <a:p>
            <a:r>
              <a:rPr lang="zh-CN" altLang="en-US" sz="2000" b="1">
                <a:solidFill>
                  <a:srgbClr val="0070C0"/>
                </a:solidFill>
              </a:rPr>
              <a:t>具体步骤如下</a:t>
            </a:r>
            <a:r>
              <a:rPr lang="en-US" altLang="zh-CN" sz="2000" b="1">
                <a:solidFill>
                  <a:srgbClr val="0070C0"/>
                </a:solidFill>
              </a:rPr>
              <a:t>:</a:t>
            </a:r>
            <a:endParaRPr lang="en-US" altLang="zh-CN" sz="2000" b="1">
              <a:solidFill>
                <a:srgbClr val="0070C0"/>
              </a:solidFill>
            </a:endParaRPr>
          </a:p>
          <a:p>
            <a:pPr marL="342900" indent="-342900">
              <a:buAutoNum type="arabicParenR"/>
            </a:pPr>
            <a:r>
              <a:rPr lang="zh-CN" altLang="en-US"/>
              <a:t>初始化两个栈：运算符栈</a:t>
            </a:r>
            <a:r>
              <a:rPr lang="en-US" altLang="zh-CN"/>
              <a:t>s1</a:t>
            </a:r>
            <a:r>
              <a:rPr lang="zh-CN" altLang="en-US"/>
              <a:t>和储存中间结果的栈</a:t>
            </a:r>
            <a:r>
              <a:rPr lang="en-US" altLang="zh-CN"/>
              <a:t>s2</a:t>
            </a:r>
            <a:r>
              <a:rPr lang="zh-CN" altLang="en-US"/>
              <a:t>；</a:t>
            </a:r>
            <a:endParaRPr lang="en-US" altLang="zh-CN"/>
          </a:p>
          <a:p>
            <a:pPr marL="342900" indent="-342900">
              <a:buAutoNum type="arabicParenR"/>
            </a:pPr>
            <a:r>
              <a:rPr lang="zh-CN" altLang="en-US"/>
              <a:t>从左至右扫描中缀表达式；</a:t>
            </a:r>
            <a:endParaRPr lang="en-US" altLang="zh-CN"/>
          </a:p>
          <a:p>
            <a:pPr marL="342900" indent="-342900">
              <a:buAutoNum type="arabicParenR"/>
            </a:pPr>
            <a:r>
              <a:rPr lang="zh-CN" altLang="en-US"/>
              <a:t>遇到操作数时，将其压</a:t>
            </a:r>
            <a:r>
              <a:rPr lang="en-US" altLang="zh-CN"/>
              <a:t>s2</a:t>
            </a:r>
            <a:r>
              <a:rPr lang="zh-CN" altLang="en-US"/>
              <a:t>；</a:t>
            </a:r>
            <a:endParaRPr lang="en-US" altLang="zh-CN"/>
          </a:p>
          <a:p>
            <a:pPr marL="342900" indent="-342900">
              <a:buAutoNum type="arabicParenR"/>
            </a:pPr>
            <a:r>
              <a:rPr lang="zh-CN" altLang="en-US"/>
              <a:t>遇到运算符时，比较其与</a:t>
            </a:r>
            <a:r>
              <a:rPr lang="en-US" altLang="zh-CN"/>
              <a:t>s1</a:t>
            </a:r>
            <a:r>
              <a:rPr lang="zh-CN" altLang="en-US"/>
              <a:t>栈顶运算符的优先级：</a:t>
            </a:r>
            <a:endParaRPr lang="zh-CN" altLang="en-US"/>
          </a:p>
          <a:p>
            <a:pPr marL="800100" lvl="1" indent="-342900">
              <a:buAutoNum type="arabicParenBoth"/>
            </a:pPr>
            <a:r>
              <a:rPr lang="zh-CN" altLang="en-US"/>
              <a:t>如果</a:t>
            </a:r>
            <a:r>
              <a:rPr lang="en-US" altLang="zh-CN"/>
              <a:t>s1</a:t>
            </a:r>
            <a:r>
              <a:rPr lang="zh-CN" altLang="en-US"/>
              <a:t>为空，或栈顶运算符为左括号“</a:t>
            </a:r>
            <a:r>
              <a:rPr lang="en-US" altLang="zh-CN"/>
              <a:t>(”</a:t>
            </a:r>
            <a:r>
              <a:rPr lang="zh-CN" altLang="en-US"/>
              <a:t>，则直接将此运算符入栈；</a:t>
            </a:r>
            <a:endParaRPr lang="en-US" altLang="zh-CN"/>
          </a:p>
          <a:p>
            <a:pPr marL="800100" lvl="1" indent="-342900">
              <a:buAutoNum type="arabicParenBoth"/>
            </a:pPr>
            <a:r>
              <a:rPr lang="zh-CN" altLang="en-US"/>
              <a:t>否则，若优先级比栈顶运算符的高，也将运算符压入</a:t>
            </a:r>
            <a:r>
              <a:rPr lang="en-US" altLang="zh-CN"/>
              <a:t>s1</a:t>
            </a:r>
            <a:r>
              <a:rPr lang="zh-CN" altLang="en-US"/>
              <a:t>；</a:t>
            </a:r>
            <a:endParaRPr lang="en-US" altLang="zh-CN"/>
          </a:p>
          <a:p>
            <a:pPr marL="800100" lvl="1" indent="-342900">
              <a:buAutoNum type="arabicParenBoth"/>
            </a:pPr>
            <a:r>
              <a:rPr lang="zh-CN" altLang="en-US"/>
              <a:t>否则，将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en-US" altLang="zh-CN" b="1"/>
              <a:t>	</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a:p>
          <a:p>
            <a:pPr marL="342900" indent="-342900">
              <a:buAutoNum type="arabicParenR" startAt="5"/>
            </a:pPr>
            <a:r>
              <a:rPr lang="zh-CN" altLang="en-US"/>
              <a:t>遇到括号时：</a:t>
            </a:r>
            <a:br>
              <a:rPr lang="en-US" altLang="zh-CN"/>
            </a:br>
            <a:r>
              <a:rPr lang="en-US" altLang="zh-CN"/>
              <a:t>(1) </a:t>
            </a:r>
            <a:r>
              <a:rPr lang="zh-CN" altLang="en-US"/>
              <a:t>如果是左括号“</a:t>
            </a:r>
            <a:r>
              <a:rPr lang="en-US" altLang="zh-CN"/>
              <a:t>(”</a:t>
            </a:r>
            <a:r>
              <a:rPr lang="zh-CN" altLang="en-US"/>
              <a:t>，则直接压入</a:t>
            </a:r>
            <a:r>
              <a:rPr lang="en-US" altLang="zh-CN"/>
              <a:t>s1</a:t>
            </a:r>
            <a:br>
              <a:rPr lang="en-US" altLang="zh-CN"/>
            </a:br>
            <a:r>
              <a:rPr lang="en-US" altLang="zh-CN"/>
              <a:t>(2) </a:t>
            </a:r>
            <a:r>
              <a:rPr lang="zh-CN" altLang="en-US"/>
              <a:t>如果是右括号“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a:p>
          <a:p>
            <a:pPr marL="342900" indent="-342900">
              <a:buAutoNum type="arabicParenR" startAt="5"/>
            </a:pPr>
            <a:r>
              <a:rPr lang="zh-CN" altLang="en-US"/>
              <a:t>重复步骤</a:t>
            </a:r>
            <a:r>
              <a:rPr lang="en-US" altLang="zh-CN"/>
              <a:t>2</a:t>
            </a:r>
            <a:r>
              <a:rPr lang="zh-CN" altLang="en-US"/>
              <a:t>至</a:t>
            </a:r>
            <a:r>
              <a:rPr lang="en-US" altLang="zh-CN"/>
              <a:t>5</a:t>
            </a:r>
            <a:r>
              <a:rPr lang="zh-CN" altLang="en-US"/>
              <a:t>，直到表达式的最右边</a:t>
            </a:r>
            <a:endParaRPr lang="en-US" altLang="zh-CN"/>
          </a:p>
          <a:p>
            <a:pPr marL="342900" indent="-342900">
              <a:buAutoNum type="arabicParenR" startAt="5"/>
            </a:pPr>
            <a:r>
              <a:rPr lang="zh-CN" altLang="en-US"/>
              <a:t>将</a:t>
            </a:r>
            <a:r>
              <a:rPr lang="en-US" altLang="zh-CN"/>
              <a:t>s1</a:t>
            </a:r>
            <a:r>
              <a:rPr lang="zh-CN" altLang="en-US"/>
              <a:t>中剩余的运算符依次弹出并压入</a:t>
            </a:r>
            <a:r>
              <a:rPr lang="en-US" altLang="zh-CN"/>
              <a:t>s2</a:t>
            </a:r>
            <a:endParaRPr lang="en-US" altLang="zh-CN"/>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结果的逆序即为中缀表达式对应的后缀表达式</a:t>
            </a:r>
            <a:endParaRPr lang="zh-CN" altLang="en-US"/>
          </a:p>
          <a:p>
            <a:pPr marL="342900" indent="-342900">
              <a:buAutoNum type="arabicParenR" startAt="5"/>
            </a:pPr>
            <a:endParaRPr lang="en-US" altLang="zh-CN"/>
          </a:p>
          <a:p>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endParaRPr lang="en-US" altLang="zh-CN" sz="2000" b="1">
              <a:solidFill>
                <a:srgbClr val="0070C0"/>
              </a:solidFill>
            </a:endParaRPr>
          </a:p>
          <a:p>
            <a:r>
              <a:rPr lang="zh-CN" altLang="en-US" b="1"/>
              <a:t>将中缀表达</a:t>
            </a:r>
            <a:br>
              <a:rPr lang="en-US" altLang="zh-CN" b="1"/>
            </a:br>
            <a:r>
              <a:rPr lang="zh-CN" altLang="en-US" b="1"/>
              <a:t>式“</a:t>
            </a:r>
            <a:r>
              <a:rPr lang="en-US" altLang="zh-CN" b="1"/>
              <a:t>1+((2+3)×4)-5”</a:t>
            </a:r>
            <a:r>
              <a:rPr lang="zh-CN" altLang="en-US" b="1"/>
              <a:t>转</a:t>
            </a:r>
            <a:br>
              <a:rPr lang="en-US" altLang="zh-CN" b="1"/>
            </a:br>
            <a:r>
              <a:rPr lang="zh-CN" altLang="en-US" b="1"/>
              <a:t>换为后缀表达式的过</a:t>
            </a:r>
            <a:br>
              <a:rPr lang="en-US" altLang="zh-CN" b="1"/>
            </a:br>
            <a:r>
              <a:rPr lang="zh-CN" altLang="en-US" b="1"/>
              <a:t>程如下</a:t>
            </a:r>
            <a:endParaRPr lang="en-US" altLang="zh-CN" b="1"/>
          </a:p>
          <a:p>
            <a:endParaRPr lang="en-US" altLang="zh-CN" b="1"/>
          </a:p>
          <a:p>
            <a:r>
              <a:rPr lang="zh-CN" altLang="en-US" b="1"/>
              <a:t>因此结果为 </a:t>
            </a:r>
            <a:endParaRPr lang="en-US" altLang="zh-CN" b="1"/>
          </a:p>
          <a:p>
            <a:r>
              <a:rPr lang="en-US" altLang="zh-CN" b="1"/>
              <a:t>"1 2 3 + 4 × + 5 –"</a:t>
            </a:r>
            <a:endParaRPr lang="en-US" altLang="zh-CN" b="1"/>
          </a:p>
          <a:p>
            <a:endParaRPr lang="en-US" altLang="zh-CN"/>
          </a:p>
          <a:p>
            <a:endParaRPr lang="en-US" altLang="zh-CN"/>
          </a:p>
        </p:txBody>
      </p:sp>
      <p:graphicFrame>
        <p:nvGraphicFramePr>
          <p:cNvPr id="3" name="表格 2"/>
          <p:cNvGraphicFramePr>
            <a:graphicFrameLocks noGrp="1"/>
          </p:cNvGraphicFramePr>
          <p:nvPr/>
        </p:nvGraphicFramePr>
        <p:xfrm>
          <a:off x="3258269" y="1311273"/>
          <a:ext cx="6048672" cy="4360220"/>
        </p:xfrm>
        <a:graphic>
          <a:graphicData uri="http://schemas.openxmlformats.org/drawingml/2006/table">
            <a:tbl>
              <a:tblPr/>
              <a:tblGrid>
                <a:gridCol w="1152128"/>
                <a:gridCol w="1224136"/>
                <a:gridCol w="1152128"/>
                <a:gridCol w="2520280"/>
              </a:tblGrid>
              <a:tr h="213401">
                <a:tc>
                  <a:txBody>
                    <a:bodyPr/>
                    <a:lstStyle/>
                    <a:p>
                      <a:r>
                        <a:rPr lang="zh-CN" altLang="en-US" sz="1100">
                          <a:effectLst/>
                        </a:rPr>
                        <a:t>扫描到的元素</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213401">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87772">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zh-CN" altLang="en-US" sz="1100">
                          <a:effectLst/>
                        </a:rPr>
                        <a:t>到达最右端</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endParaRPr lang="en-US" altLang="zh-CN" sz="1100" b="1">
                        <a:solidFill>
                          <a:srgbClr val="DA0000"/>
                        </a:solidFill>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代码实现中缀表达式转为后缀表达式</a:t>
            </a:r>
            <a:endParaRPr lang="en-US" altLang="zh-CN" sz="2000">
              <a:solidFill>
                <a:srgbClr val="0070C0"/>
              </a:solidFill>
            </a:endParaRPr>
          </a:p>
          <a:p>
            <a:endParaRPr lang="en-US" altLang="zh-CN"/>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endParaRPr lang="en-US" altLang="zh-CN" sz="100" b="1"/>
          </a:p>
          <a:p>
            <a:endParaRPr lang="zh-CN" altLang="en-US" sz="100"/>
          </a:p>
          <a:p>
            <a:r>
              <a:rPr lang="en-US" altLang="zh-CN" sz="100" b="1"/>
              <a:t>import java.util.ArrayList;</a:t>
            </a:r>
            <a:endParaRPr lang="en-US" altLang="zh-CN" sz="100" b="1"/>
          </a:p>
          <a:p>
            <a:r>
              <a:rPr lang="en-US" altLang="zh-CN" sz="100" b="1"/>
              <a:t>import java.util.List;</a:t>
            </a:r>
            <a:endParaRPr lang="en-US" altLang="zh-CN" sz="100" b="1"/>
          </a:p>
          <a:p>
            <a:r>
              <a:rPr lang="en-US" altLang="zh-CN" sz="100" b="1"/>
              <a:t>import java.util.Stack;</a:t>
            </a:r>
            <a:endParaRPr lang="en-US" altLang="zh-CN" sz="100" b="1"/>
          </a:p>
          <a:p>
            <a:endParaRPr lang="zh-CN" altLang="en-US" sz="100"/>
          </a:p>
          <a:p>
            <a:endParaRPr lang="zh-CN" altLang="en-US" sz="100"/>
          </a:p>
          <a:p>
            <a:endParaRPr lang="zh-CN" altLang="en-US" sz="100"/>
          </a:p>
          <a:p>
            <a:r>
              <a:rPr lang="en-US" altLang="zh-CN" sz="100" b="1"/>
              <a:t>public class ReversePolishCalCase {</a:t>
            </a:r>
            <a:endParaRPr lang="en-US" altLang="zh-CN" sz="100" b="1"/>
          </a:p>
          <a:p>
            <a:endParaRPr lang="zh-CN" altLang="en-US" sz="100"/>
          </a:p>
          <a:p>
            <a:r>
              <a:rPr lang="en-US" altLang="zh-CN" sz="100" b="1"/>
              <a:t>public static void main(String[] args) {</a:t>
            </a:r>
            <a:endParaRPr lang="en-US" altLang="zh-CN" sz="100" b="1"/>
          </a:p>
          <a:p>
            <a:r>
              <a:rPr lang="en-US" altLang="zh-CN" sz="100"/>
              <a:t>//</a:t>
            </a:r>
            <a:r>
              <a:rPr lang="zh-CN" altLang="en-US" sz="100"/>
              <a:t>举例</a:t>
            </a:r>
            <a:r>
              <a:rPr lang="en-US" altLang="zh-CN" sz="100"/>
              <a:t>1: 2 + (3-4) =&gt; 2 3 4 - +</a:t>
            </a:r>
            <a:endParaRPr lang="en-US" altLang="zh-CN" sz="100"/>
          </a:p>
          <a:p>
            <a:r>
              <a:rPr lang="zh-CN" altLang="en-US" sz="100"/>
              <a:t> </a:t>
            </a:r>
            <a:r>
              <a:rPr lang="en-US" altLang="zh-CN" sz="100"/>
              <a:t>//</a:t>
            </a:r>
            <a:r>
              <a:rPr lang="zh-CN" altLang="en-US" sz="100"/>
              <a:t>举例</a:t>
            </a:r>
            <a:r>
              <a:rPr lang="en-US" altLang="zh-CN" sz="100"/>
              <a:t>2: 4 * 5 - 8 + 60 + 8 / 2 = 4 5 * 8 - 60 + 8 2 / + </a:t>
            </a:r>
            <a:endParaRPr lang="en-US" altLang="zh-CN" sz="100"/>
          </a:p>
          <a:p>
            <a:r>
              <a:rPr lang="zh-CN" altLang="en-US" sz="100"/>
              <a:t> </a:t>
            </a:r>
            <a:r>
              <a:rPr lang="en-US" altLang="zh-CN" sz="100"/>
              <a:t>//</a:t>
            </a:r>
            <a:r>
              <a:rPr lang="zh-CN" altLang="en-US" sz="100"/>
              <a:t>举例</a:t>
            </a:r>
            <a:r>
              <a:rPr lang="en-US" altLang="zh-CN" sz="100"/>
              <a:t>3: (3+4)×5-6 =&gt; 3 4 + 5 * 6 -</a:t>
            </a:r>
            <a:endParaRPr lang="en-US" altLang="zh-CN" sz="100"/>
          </a:p>
          <a:p>
            <a:r>
              <a:rPr lang="en-US" altLang="zh-CN" sz="100"/>
              <a:t>//String suffixExperss = "4 5 * 8 - 60 + 8 2 / +";</a:t>
            </a:r>
            <a:endParaRPr lang="en-US" altLang="zh-CN" sz="100"/>
          </a:p>
          <a:p>
            <a:r>
              <a:rPr lang="en-US" altLang="zh-CN" sz="100"/>
              <a:t>//String suffixExperss = "2 3 4 - +";</a:t>
            </a:r>
            <a:endParaRPr lang="en-US" altLang="zh-CN" sz="100"/>
          </a:p>
          <a:p>
            <a:r>
              <a:rPr lang="en-US" altLang="zh-CN" sz="100"/>
              <a:t>//String suffixExperss = "3 4 + 5 * 6 -";</a:t>
            </a:r>
            <a:endParaRPr lang="en-US" altLang="zh-CN" sz="100"/>
          </a:p>
          <a:p>
            <a:r>
              <a:rPr lang="en-US" altLang="zh-CN" sz="100"/>
              <a:t>//</a:t>
            </a:r>
            <a:endParaRPr lang="en-US" altLang="zh-CN" sz="100"/>
          </a:p>
          <a:p>
            <a:r>
              <a:rPr lang="en-US" altLang="zh-CN" sz="100"/>
              <a:t>ReversePolishCal reversePolishCal = </a:t>
            </a:r>
            <a:r>
              <a:rPr lang="en-US" altLang="zh-CN" sz="100" b="1"/>
              <a:t>new ReversePolishCal();</a:t>
            </a:r>
            <a:endParaRPr lang="en-US" altLang="zh-CN" sz="100" b="1"/>
          </a:p>
          <a:p>
            <a:r>
              <a:rPr lang="en-US" altLang="zh-CN" sz="100"/>
              <a:t>//</a:t>
            </a:r>
            <a:endParaRPr lang="en-US" altLang="zh-CN" sz="100"/>
          </a:p>
          <a:p>
            <a:r>
              <a:rPr lang="en-US" altLang="zh-CN" sz="100"/>
              <a:t>//List &lt;String&gt; suffixExpressionList = reversePolishCal.getListBySuffixExpression(suffixExperss);</a:t>
            </a:r>
            <a:endParaRPr lang="en-US" altLang="zh-CN" sz="100"/>
          </a:p>
          <a:p>
            <a:r>
              <a:rPr lang="en-US" altLang="zh-CN" sz="100"/>
              <a:t>//</a:t>
            </a:r>
            <a:endParaRPr lang="en-US" altLang="zh-CN" sz="100"/>
          </a:p>
          <a:p>
            <a:r>
              <a:rPr lang="en-US" altLang="zh-CN" sz="100"/>
              <a:t>//        System.out.println("</a:t>
            </a:r>
            <a:r>
              <a:rPr lang="zh-CN" altLang="en-US" sz="100"/>
              <a:t>计算结果</a:t>
            </a:r>
            <a:r>
              <a:rPr lang="en-US" altLang="zh-CN" sz="100"/>
              <a:t>:"+ reversePolishCal.calculate(suffixExpressionList));</a:t>
            </a:r>
            <a:endParaRPr lang="en-US" altLang="zh-CN" sz="100"/>
          </a:p>
          <a:p>
            <a:r>
              <a:rPr lang="zh-CN" altLang="en-US" sz="100"/>
              <a:t>        </a:t>
            </a:r>
            <a:endParaRPr lang="zh-CN" altLang="en-US" sz="100"/>
          </a:p>
          <a:p>
            <a:r>
              <a:rPr lang="zh-CN" altLang="en-US" sz="100"/>
              <a:t>        </a:t>
            </a:r>
            <a:r>
              <a:rPr lang="en-US" altLang="zh-CN" sz="100"/>
              <a:t>//</a:t>
            </a:r>
            <a:r>
              <a:rPr lang="zh-CN" altLang="en-US" sz="100"/>
              <a:t>测试输入中缀表达式是否能计算成功</a:t>
            </a:r>
            <a:endParaRPr lang="zh-CN" altLang="en-US" sz="100"/>
          </a:p>
          <a:p>
            <a:r>
              <a:rPr lang="en-US" altLang="zh-CN" sz="100"/>
              <a:t>        String infixExpression = "4*5-8+60+8/2";</a:t>
            </a:r>
            <a:endParaRPr lang="en-US" altLang="zh-CN" sz="100"/>
          </a:p>
          <a:p>
            <a:r>
              <a:rPr lang="zh-CN" altLang="en-US" sz="100"/>
              <a:t>        </a:t>
            </a:r>
            <a:endParaRPr lang="zh-CN" altLang="en-US" sz="100"/>
          </a:p>
          <a:p>
            <a:r>
              <a:rPr lang="zh-CN" altLang="en-US" sz="100"/>
              <a:t>       </a:t>
            </a:r>
            <a:endParaRPr lang="zh-CN" altLang="en-US" sz="100"/>
          </a:p>
          <a:p>
            <a:r>
              <a:rPr lang="en-US" altLang="zh-CN" sz="100"/>
              <a:t>        List&lt;String&gt; infixExpressionList = reversePolishCal.toInfixExpression(infixExpression);</a:t>
            </a:r>
            <a:endParaRPr lang="en-US" altLang="zh-CN" sz="100"/>
          </a:p>
          <a:p>
            <a:r>
              <a:rPr lang="en-US" altLang="zh-CN" sz="100"/>
              <a:t>        List&lt;String&gt; suffixExpressionList2 = reversePolishCal.parseSuffixExpression(infixExpressionList);</a:t>
            </a:r>
            <a:endParaRPr lang="en-US" altLang="zh-CN" sz="100"/>
          </a:p>
          <a:p>
            <a:r>
              <a:rPr lang="zh-CN" altLang="en-US" sz="100"/>
              <a:t>        </a:t>
            </a:r>
            <a:r>
              <a:rPr lang="en-US" altLang="zh-CN" sz="100"/>
              <a:t>//</a:t>
            </a:r>
            <a:r>
              <a:rPr lang="zh-CN" altLang="en-US" sz="100"/>
              <a:t>输出后缀表达式</a:t>
            </a:r>
            <a:endParaRPr lang="zh-CN" altLang="en-US" sz="100"/>
          </a:p>
          <a:p>
            <a:r>
              <a:rPr lang="en-US" altLang="zh-CN" sz="100"/>
              <a:t>        </a:t>
            </a:r>
            <a:r>
              <a:rPr lang="en-US" altLang="zh-CN" sz="100" b="1"/>
              <a:t>for(String ele : suffixExpressionList2) {</a:t>
            </a:r>
            <a:endParaRPr lang="en-US" altLang="zh-CN" sz="100" b="1"/>
          </a:p>
          <a:p>
            <a:r>
              <a:rPr lang="en-US" altLang="zh-CN" sz="100"/>
              <a:t>        System.</a:t>
            </a:r>
            <a:r>
              <a:rPr lang="en-US" altLang="zh-CN" sz="100" b="1" i="1"/>
              <a:t>out.print(ele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a:t>//</a:t>
            </a:r>
            <a:r>
              <a:rPr lang="zh-CN" altLang="en-US" sz="100"/>
              <a:t>输出结果</a:t>
            </a:r>
            <a:endParaRPr lang="zh-CN" altLang="en-US" sz="100"/>
          </a:p>
          <a:p>
            <a:r>
              <a:rPr lang="en-US" altLang="zh-CN" sz="100"/>
              <a:t>        System.</a:t>
            </a:r>
            <a:r>
              <a:rPr lang="en-US" altLang="zh-CN" sz="100" b="1" i="1"/>
              <a:t>out.println("</a:t>
            </a:r>
            <a:r>
              <a:rPr lang="zh-CN" altLang="en-US" sz="100" b="1" i="1"/>
              <a:t>计算结果</a:t>
            </a:r>
            <a:r>
              <a:rPr lang="en-US" altLang="zh-CN" sz="100" b="1" i="1"/>
              <a:t>:"+ reversePolishCal.calculate(suffixExpressionList2));</a:t>
            </a:r>
            <a:endParaRPr lang="en-US" altLang="zh-CN" sz="100" b="1" i="1"/>
          </a:p>
          <a:p>
            <a:r>
              <a:rPr lang="zh-CN" altLang="en-US" sz="100"/>
              <a:t>        </a:t>
            </a:r>
            <a:endParaRPr lang="zh-CN" altLang="en-US"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ReversePolishCal {</a:t>
            </a:r>
            <a:endParaRPr lang="en-US" altLang="zh-CN" sz="100" b="1"/>
          </a:p>
          <a:p>
            <a:endParaRPr lang="zh-CN" altLang="en-US" sz="100"/>
          </a:p>
          <a:p>
            <a:r>
              <a:rPr lang="en-US" altLang="zh-CN" sz="100"/>
              <a:t>/**</a:t>
            </a:r>
            <a:endParaRPr lang="en-US" altLang="zh-CN" sz="100"/>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endParaRPr lang="zh-CN" altLang="en-US" sz="100"/>
          </a:p>
          <a:p>
            <a:r>
              <a:rPr lang="en-US" altLang="zh-CN" sz="100"/>
              <a:t>     * </a:t>
            </a:r>
            <a:r>
              <a:rPr lang="en-US" altLang="zh-CN" sz="100" b="1"/>
              <a:t>@param 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toInfixExpression(String infixExpression) {</a:t>
            </a:r>
            <a:endParaRPr lang="en-US" altLang="zh-CN" sz="100" b="1"/>
          </a:p>
          <a:p>
            <a:r>
              <a:rPr lang="en-US" altLang="zh-CN" sz="100"/>
              <a:t>        List&lt;String&gt; ls = </a:t>
            </a:r>
            <a:r>
              <a:rPr lang="en-US" altLang="zh-CN" sz="100" b="1"/>
              <a:t>new ArrayList&lt;String&gt;();//</a:t>
            </a:r>
            <a:r>
              <a:rPr lang="zh-CN" altLang="en-US" sz="100" b="1"/>
              <a:t>存储中序表达式</a:t>
            </a:r>
            <a:endParaRPr lang="zh-CN" altLang="en-US" sz="100" b="1"/>
          </a:p>
          <a:p>
            <a:r>
              <a:rPr lang="en-US" altLang="zh-CN" sz="100"/>
              <a:t>        </a:t>
            </a:r>
            <a:r>
              <a:rPr lang="en-US" altLang="zh-CN" sz="100" b="1"/>
              <a:t>int i = 0;</a:t>
            </a:r>
            <a:endParaRPr lang="en-US" altLang="zh-CN" sz="100" b="1"/>
          </a:p>
          <a:p>
            <a:r>
              <a:rPr lang="en-US" altLang="zh-CN" sz="100"/>
              <a:t>        String str;</a:t>
            </a:r>
            <a:endParaRPr lang="en-US" altLang="zh-CN" sz="100"/>
          </a:p>
          <a:p>
            <a:r>
              <a:rPr lang="en-US" altLang="zh-CN" sz="100"/>
              <a:t>        </a:t>
            </a:r>
            <a:r>
              <a:rPr lang="en-US" altLang="zh-CN" sz="100" b="1"/>
              <a:t>char c;</a:t>
            </a:r>
            <a:endParaRPr lang="en-US" altLang="zh-CN" sz="100" b="1"/>
          </a:p>
          <a:p>
            <a:r>
              <a:rPr lang="en-US" altLang="zh-CN" sz="100"/>
              <a:t>        </a:t>
            </a:r>
            <a:r>
              <a:rPr lang="en-US" altLang="zh-CN" sz="100" b="1"/>
              <a:t>do {</a:t>
            </a:r>
            <a:endParaRPr lang="en-US" altLang="zh-CN" sz="100" b="1"/>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endParaRPr lang="zh-CN" altLang="en-US" sz="100"/>
          </a:p>
          <a:p>
            <a:r>
              <a:rPr lang="en-US" altLang="zh-CN" sz="100"/>
              <a:t>            </a:t>
            </a:r>
            <a:r>
              <a:rPr lang="en-US" altLang="zh-CN" sz="100" b="1"/>
              <a:t>if ((c = infixExpression.charAt(i)) &lt; 48 || (c = infixExpression.charAt(i)) &gt; 57) {</a:t>
            </a:r>
            <a:endParaRPr lang="en-US" altLang="zh-CN" sz="100" b="1"/>
          </a:p>
          <a:p>
            <a:r>
              <a:rPr lang="en-US" altLang="zh-CN" sz="100"/>
              <a:t>                ls.add("" + c);</a:t>
            </a:r>
            <a:endParaRPr lang="en-US" altLang="zh-CN" sz="100"/>
          </a:p>
          <a:p>
            <a:r>
              <a:rPr lang="en-US" altLang="zh-CN" sz="100"/>
              <a:t>                i++;</a:t>
            </a:r>
            <a:endParaRPr lang="en-US" altLang="zh-CN" sz="100"/>
          </a:p>
          <a:p>
            <a:r>
              <a:rPr lang="en-US" altLang="zh-CN" sz="100"/>
              <a:t>            } </a:t>
            </a:r>
            <a:r>
              <a:rPr lang="en-US" altLang="zh-CN" sz="100" b="1"/>
              <a:t>else { // </a:t>
            </a:r>
            <a:r>
              <a:rPr lang="zh-CN" altLang="en-US" sz="100" b="1"/>
              <a:t>说明是数字，要进行拼接处理</a:t>
            </a:r>
            <a:endParaRPr lang="zh-CN" altLang="en-US" sz="100" b="1"/>
          </a:p>
          <a:p>
            <a:r>
              <a:rPr lang="en-US" altLang="zh-CN" sz="100"/>
              <a:t>                str = "";</a:t>
            </a:r>
            <a:endParaRPr lang="en-US" altLang="zh-CN" sz="100"/>
          </a:p>
          <a:p>
            <a:r>
              <a:rPr lang="en-US" altLang="zh-CN" sz="100"/>
              <a:t>                </a:t>
            </a:r>
            <a:r>
              <a:rPr lang="en-US" altLang="zh-CN" sz="100" b="1"/>
              <a:t>while (i &lt; infixExpression.length() &amp;&amp; (c = infixExpression.charAt(i)) &gt;= 48</a:t>
            </a:r>
            <a:endParaRPr lang="en-US" altLang="zh-CN" sz="100" b="1"/>
          </a:p>
          <a:p>
            <a:r>
              <a:rPr lang="en-US" altLang="zh-CN" sz="100"/>
              <a:t>                        &amp;&amp; (c = infixExpression.charAt(i)) &lt;= 57) {</a:t>
            </a:r>
            <a:endParaRPr lang="en-US" altLang="zh-CN" sz="100"/>
          </a:p>
          <a:p>
            <a:r>
              <a:rPr lang="en-US" altLang="zh-CN" sz="100"/>
              <a:t>                    str += c;</a:t>
            </a:r>
            <a:endParaRPr lang="en-US" altLang="zh-CN" sz="100"/>
          </a:p>
          <a:p>
            <a:r>
              <a:rPr lang="en-US" altLang="zh-CN" sz="100"/>
              <a:t>                    i++;</a:t>
            </a:r>
            <a:endParaRPr lang="en-US" altLang="zh-CN" sz="100"/>
          </a:p>
          <a:p>
            <a:r>
              <a:rPr lang="zh-CN" altLang="en-US" sz="100"/>
              <a:t>                </a:t>
            </a:r>
            <a:r>
              <a:rPr lang="en-US" altLang="zh-CN" sz="100"/>
              <a:t>}</a:t>
            </a:r>
            <a:endParaRPr lang="en-US" altLang="zh-CN" sz="100"/>
          </a:p>
          <a:p>
            <a:r>
              <a:rPr lang="en-US" altLang="zh-CN" sz="100"/>
              <a:t>                ls.add(str);</a:t>
            </a:r>
            <a:endParaRPr lang="en-US" altLang="zh-CN" sz="100"/>
          </a:p>
          <a:p>
            <a:r>
              <a:rPr lang="zh-CN" altLang="en-US" sz="100"/>
              <a:t>            </a:t>
            </a:r>
            <a:r>
              <a:rPr lang="en-US" altLang="zh-CN" sz="100"/>
              <a:t>}</a:t>
            </a:r>
            <a:endParaRPr lang="en-US" altLang="zh-CN" sz="100"/>
          </a:p>
          <a:p>
            <a:endParaRPr lang="zh-CN" altLang="en-US" sz="100"/>
          </a:p>
          <a:p>
            <a:r>
              <a:rPr lang="en-US" altLang="zh-CN" sz="100"/>
              <a:t>        } </a:t>
            </a:r>
            <a:r>
              <a:rPr lang="en-US" altLang="zh-CN" sz="100" b="1"/>
              <a:t>while (i &lt; infixExpression.length());</a:t>
            </a:r>
            <a:endParaRPr lang="en-US" altLang="zh-CN" sz="100" b="1"/>
          </a:p>
          <a:p>
            <a:r>
              <a:rPr lang="en-US" altLang="zh-CN" sz="100"/>
              <a:t>        </a:t>
            </a:r>
            <a:r>
              <a:rPr lang="en-US" altLang="zh-CN" sz="100" b="1"/>
              <a:t>return ls;</a:t>
            </a:r>
            <a:endParaRPr lang="en-US" altLang="zh-CN" sz="100" b="1"/>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endParaRPr lang="zh-CN" altLang="en-US" sz="100"/>
          </a:p>
          <a:p>
            <a:r>
              <a:rPr lang="en-US" altLang="zh-CN" sz="100"/>
              <a:t>     * </a:t>
            </a:r>
            <a:r>
              <a:rPr lang="en-US" altLang="zh-CN" sz="100" b="1"/>
              <a:t>@param ls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parseSuffixExpression(List&lt;String&gt; ls) {</a:t>
            </a:r>
            <a:endParaRPr lang="en-US" altLang="zh-CN" sz="100" b="1"/>
          </a:p>
          <a:p>
            <a:r>
              <a:rPr lang="en-US" altLang="zh-CN" sz="100"/>
              <a:t>        Stack&lt;String&gt; s1=</a:t>
            </a:r>
            <a:r>
              <a:rPr lang="en-US" altLang="zh-CN" sz="100" b="1"/>
              <a:t>new Stack&lt;String&gt;();</a:t>
            </a:r>
            <a:endParaRPr lang="en-US" altLang="zh-CN" sz="100" b="1"/>
          </a:p>
          <a:p>
            <a:r>
              <a:rPr lang="en-US" altLang="zh-CN" sz="100"/>
              <a:t>        Stack&lt;String&gt; </a:t>
            </a:r>
            <a:r>
              <a:rPr lang="en-US" altLang="zh-CN" sz="100" u="sng"/>
              <a:t>s2=</a:t>
            </a:r>
            <a:r>
              <a:rPr lang="en-US" altLang="zh-CN" sz="100" b="1" u="sng"/>
              <a:t>new Stack&lt;String&gt;();</a:t>
            </a:r>
            <a:endParaRPr lang="en-US" altLang="zh-CN" sz="100" b="1" u="sng"/>
          </a:p>
          <a:p>
            <a:r>
              <a:rPr lang="en-US" altLang="zh-CN" sz="100"/>
              <a:t>        List&lt;String&gt; lss = </a:t>
            </a:r>
            <a:r>
              <a:rPr lang="en-US" altLang="zh-CN" sz="100" b="1"/>
              <a:t>new ArrayList&lt;String&gt;();</a:t>
            </a:r>
            <a:endParaRPr lang="en-US" altLang="zh-CN" sz="100" b="1"/>
          </a:p>
          <a:p>
            <a:r>
              <a:rPr lang="en-US" altLang="zh-CN" sz="100"/>
              <a:t>        </a:t>
            </a:r>
            <a:r>
              <a:rPr lang="en-US" altLang="zh-CN" sz="100" b="1"/>
              <a:t>for (String ss : ls) {</a:t>
            </a:r>
            <a:endParaRPr lang="en-US" altLang="zh-CN" sz="100" b="1"/>
          </a:p>
          <a:p>
            <a:r>
              <a:rPr lang="en-US" altLang="zh-CN" sz="100"/>
              <a:t>            </a:t>
            </a:r>
            <a:r>
              <a:rPr lang="en-US" altLang="zh-CN" sz="100" b="1"/>
              <a:t>if (ss.matches("\\d+")) {</a:t>
            </a:r>
            <a:endParaRPr lang="en-US" altLang="zh-CN" sz="100" b="1"/>
          </a:p>
          <a:p>
            <a:r>
              <a:rPr lang="en-US" altLang="zh-CN" sz="100"/>
              <a:t>                lss.add(ss);</a:t>
            </a:r>
            <a:endParaRPr lang="en-US" altLang="zh-CN" sz="100"/>
          </a:p>
          <a:p>
            <a:r>
              <a:rPr lang="en-US" altLang="zh-CN" sz="100"/>
              <a:t>            } </a:t>
            </a:r>
            <a:r>
              <a:rPr lang="en-US" altLang="zh-CN" sz="100" b="1"/>
              <a:t>else if (ss.equals("(")) {</a:t>
            </a:r>
            <a:endParaRPr lang="en-US" altLang="zh-CN" sz="100" b="1"/>
          </a:p>
          <a:p>
            <a:r>
              <a:rPr lang="en-US" altLang="zh-CN" sz="100"/>
              <a:t>                s1.push(ss);</a:t>
            </a:r>
            <a:endParaRPr lang="en-US" altLang="zh-CN" sz="100"/>
          </a:p>
          <a:p>
            <a:r>
              <a:rPr lang="en-US" altLang="zh-CN" sz="100"/>
              <a:t>            } </a:t>
            </a:r>
            <a:r>
              <a:rPr lang="en-US" altLang="zh-CN" sz="100" b="1"/>
              <a:t>else if (ss.equals(")")) {</a:t>
            </a:r>
            <a:endParaRPr lang="en-US" altLang="zh-CN" sz="100" b="1"/>
          </a:p>
          <a:p>
            <a:endParaRPr lang="zh-CN" altLang="en-US" sz="100"/>
          </a:p>
          <a:p>
            <a:r>
              <a:rPr lang="en-US" altLang="zh-CN" sz="100"/>
              <a:t>                </a:t>
            </a:r>
            <a:r>
              <a:rPr lang="en-US" altLang="zh-CN" sz="100" b="1"/>
              <a:t>while (!s1.peek().equals("("))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s1.pop();</a:t>
            </a:r>
            <a:endParaRPr lang="en-US" altLang="zh-CN" sz="100"/>
          </a:p>
          <a:p>
            <a:r>
              <a:rPr lang="en-US" altLang="zh-CN" sz="100"/>
              <a:t>            } </a:t>
            </a:r>
            <a:r>
              <a:rPr lang="en-US" altLang="zh-CN" sz="100" b="1"/>
              <a:t>else {</a:t>
            </a:r>
            <a:endParaRPr lang="en-US" altLang="zh-CN" sz="100" b="1"/>
          </a:p>
          <a:p>
            <a:r>
              <a:rPr lang="en-US" altLang="zh-CN" sz="100"/>
              <a:t>                </a:t>
            </a:r>
            <a:r>
              <a:rPr lang="en-US" altLang="zh-CN" sz="100" b="1"/>
              <a:t>while (s1.size() != 0 &amp;&amp; Operation.</a:t>
            </a:r>
            <a:r>
              <a:rPr lang="en-US" altLang="zh-CN" sz="100" b="1" i="1"/>
              <a:t>getValue(s1.peek()) &gt;= Operation.getValue(ss)) {</a:t>
            </a:r>
            <a:endParaRPr lang="en-US" altLang="zh-CN" sz="100" b="1" i="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s1.push(ss);</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while (s1.size() != 0)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a:t>
            </a:r>
            <a:r>
              <a:rPr lang="en-US" altLang="zh-CN" sz="100" b="1"/>
              <a:t>return lss;</a:t>
            </a:r>
            <a:endParaRPr lang="en-US" altLang="zh-CN" sz="100" b="1"/>
          </a:p>
          <a:p>
            <a:r>
              <a:rPr lang="zh-CN" altLang="en-US" sz="100"/>
              <a:t>    </a:t>
            </a:r>
            <a:r>
              <a:rPr lang="en-US" altLang="zh-CN" sz="100"/>
              <a:t>}</a:t>
            </a:r>
            <a:endParaRPr lang="en-US" altLang="zh-CN" sz="100"/>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endParaRPr lang="zh-CN" altLang="en-US" sz="100"/>
          </a:p>
          <a:p>
            <a:r>
              <a:rPr lang="en-US" altLang="zh-CN" sz="100" b="1"/>
              <a:t>public List&lt;String&gt; getListBySuffixExpression(String suffixExpression) {</a:t>
            </a:r>
            <a:endParaRPr lang="en-US" altLang="zh-CN" sz="100" b="1"/>
          </a:p>
          <a:p>
            <a:r>
              <a:rPr lang="en-US" altLang="zh-CN" sz="100"/>
              <a:t>String[] split = suffixExpression.split(" ");</a:t>
            </a:r>
            <a:endParaRPr lang="en-US" altLang="zh-CN" sz="100"/>
          </a:p>
          <a:p>
            <a:r>
              <a:rPr lang="en-US" altLang="zh-CN" sz="100"/>
              <a:t>List&lt;String&gt; list = </a:t>
            </a:r>
            <a:r>
              <a:rPr lang="en-US" altLang="zh-CN" sz="100" b="1"/>
              <a:t>new ArrayList&lt;String&gt;();</a:t>
            </a:r>
            <a:endParaRPr lang="en-US" altLang="zh-CN" sz="100" b="1"/>
          </a:p>
          <a:p>
            <a:r>
              <a:rPr lang="en-US" altLang="zh-CN" sz="100" b="1"/>
              <a:t>for (String element : split) {</a:t>
            </a:r>
            <a:endParaRPr lang="en-US" altLang="zh-CN" sz="100" b="1"/>
          </a:p>
          <a:p>
            <a:r>
              <a:rPr lang="en-US" altLang="zh-CN" sz="100"/>
              <a:t>list.add(element);</a:t>
            </a:r>
            <a:endParaRPr lang="en-US" altLang="zh-CN" sz="100"/>
          </a:p>
          <a:p>
            <a:r>
              <a:rPr lang="en-US" altLang="zh-CN" sz="100"/>
              <a:t>}</a:t>
            </a:r>
            <a:endParaRPr lang="en-US" altLang="zh-CN" sz="100"/>
          </a:p>
          <a:p>
            <a:r>
              <a:rPr lang="en-US" altLang="zh-CN" sz="100" b="1"/>
              <a:t>return list;</a:t>
            </a:r>
            <a:endParaRPr lang="en-US" altLang="zh-CN" sz="100" b="1"/>
          </a:p>
          <a:p>
            <a:r>
              <a:rPr lang="en-US" altLang="zh-CN" sz="100"/>
              <a:t>}</a:t>
            </a:r>
            <a:endParaRPr lang="en-US" altLang="zh-CN" sz="100"/>
          </a:p>
          <a:p>
            <a:endParaRPr lang="zh-CN" altLang="en-US" sz="100"/>
          </a:p>
          <a:p>
            <a:r>
              <a:rPr lang="en-US" altLang="zh-CN" sz="100"/>
              <a:t>/**</a:t>
            </a:r>
            <a:endParaRPr lang="en-US" altLang="zh-CN" sz="100"/>
          </a:p>
          <a:p>
            <a:r>
              <a:rPr lang="zh-CN" altLang="en-US" sz="100"/>
              <a:t> * </a:t>
            </a:r>
            <a:endParaRPr lang="zh-CN" altLang="en-US" sz="100"/>
          </a:p>
          <a:p>
            <a:r>
              <a:rPr lang="en-US" altLang="zh-CN" sz="100"/>
              <a:t> * </a:t>
            </a:r>
            <a:r>
              <a:rPr lang="en-US" altLang="zh-CN" sz="100" b="1"/>
              <a:t>@param ls </a:t>
            </a:r>
            <a:r>
              <a:rPr lang="zh-CN" altLang="en-US" sz="100" b="1"/>
              <a:t>是一个按照逆波兰表达式得到衣蛾</a:t>
            </a:r>
            <a:r>
              <a:rPr lang="en-US" altLang="zh-CN" sz="100" b="1"/>
              <a:t>List </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int calculate(List&lt;String&gt; ls) {</a:t>
            </a:r>
            <a:endParaRPr lang="en-US" altLang="zh-CN" sz="100" b="1"/>
          </a:p>
          <a:p>
            <a:r>
              <a:rPr lang="en-US" altLang="zh-CN" sz="100"/>
              <a:t>    Stack&lt;String&gt; s=</a:t>
            </a:r>
            <a:r>
              <a:rPr lang="en-US" altLang="zh-CN" sz="100" b="1"/>
              <a:t>new Stack&lt;String&gt;();</a:t>
            </a:r>
            <a:endParaRPr lang="en-US" altLang="zh-CN" sz="100" b="1"/>
          </a:p>
          <a:p>
            <a:r>
              <a:rPr lang="en-US" altLang="zh-CN" sz="100"/>
              <a:t>        </a:t>
            </a:r>
            <a:r>
              <a:rPr lang="en-US" altLang="zh-CN" sz="100" b="1"/>
              <a:t>for (String str : ls) {</a:t>
            </a:r>
            <a:endParaRPr lang="en-US" altLang="zh-CN" sz="100" b="1"/>
          </a:p>
          <a:p>
            <a:r>
              <a:rPr lang="en-US" altLang="zh-CN" sz="100"/>
              <a:t>            </a:t>
            </a:r>
            <a:r>
              <a:rPr lang="en-US" altLang="zh-CN" sz="100" b="1"/>
              <a:t>if (str.matches("\\d+")) {</a:t>
            </a:r>
            <a:endParaRPr lang="en-US" altLang="zh-CN" sz="100" b="1"/>
          </a:p>
          <a:p>
            <a:r>
              <a:rPr lang="en-US" altLang="zh-CN" sz="100"/>
              <a:t>                s.push(str);</a:t>
            </a:r>
            <a:endParaRPr lang="en-US" altLang="zh-CN" sz="100"/>
          </a:p>
          <a:p>
            <a:r>
              <a:rPr lang="en-US" altLang="zh-CN" sz="100"/>
              <a:t>            } </a:t>
            </a:r>
            <a:r>
              <a:rPr lang="en-US" altLang="zh-CN" sz="100" b="1"/>
              <a:t>else {</a:t>
            </a:r>
            <a:endParaRPr lang="en-US" altLang="zh-CN" sz="100" b="1"/>
          </a:p>
          <a:p>
            <a:r>
              <a:rPr lang="en-US" altLang="zh-CN" sz="100"/>
              <a:t>                </a:t>
            </a:r>
            <a:r>
              <a:rPr lang="en-US" altLang="zh-CN" sz="100" b="1"/>
              <a:t>int b = Integer.</a:t>
            </a:r>
            <a:r>
              <a:rPr lang="en-US" altLang="zh-CN" sz="100" b="1" i="1"/>
              <a:t>parseInt(s.pop());</a:t>
            </a:r>
            <a:endParaRPr lang="en-US" altLang="zh-CN" sz="100" b="1" i="1"/>
          </a:p>
          <a:p>
            <a:r>
              <a:rPr lang="en-US" altLang="zh-CN" sz="100"/>
              <a:t>                </a:t>
            </a:r>
            <a:r>
              <a:rPr lang="en-US" altLang="zh-CN" sz="100" b="1"/>
              <a:t>int a = Integer.</a:t>
            </a:r>
            <a:r>
              <a:rPr lang="en-US" altLang="zh-CN" sz="100" b="1" i="1"/>
              <a:t>parseInt(s.pop());</a:t>
            </a:r>
            <a:endParaRPr lang="en-US" altLang="zh-CN" sz="100" b="1" i="1"/>
          </a:p>
          <a:p>
            <a:r>
              <a:rPr lang="en-US" altLang="zh-CN" sz="100"/>
              <a:t>                </a:t>
            </a:r>
            <a:r>
              <a:rPr lang="en-US" altLang="zh-CN" sz="100" b="1"/>
              <a:t>int result=0;</a:t>
            </a:r>
            <a:endParaRPr lang="en-US" altLang="zh-CN" sz="100" b="1"/>
          </a:p>
          <a:p>
            <a:r>
              <a:rPr lang="en-US" altLang="zh-CN" sz="100"/>
              <a:t>                </a:t>
            </a:r>
            <a:r>
              <a:rPr lang="en-US" altLang="zh-CN" sz="100" b="1"/>
              <a:t>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a:t>
            </a:r>
            <a:endParaRPr lang="en-US" altLang="zh-CN" sz="100" b="1"/>
          </a:p>
          <a:p>
            <a:r>
              <a:rPr lang="en-US" altLang="zh-CN" sz="100"/>
              <a:t>                </a:t>
            </a:r>
            <a:r>
              <a:rPr lang="en-US" altLang="zh-CN" sz="100" b="1"/>
              <a:t>throw new RuntimeException("</a:t>
            </a:r>
            <a:r>
              <a:rPr lang="zh-CN" altLang="en-US" sz="100" b="1"/>
              <a:t>符号错误</a:t>
            </a:r>
            <a:r>
              <a:rPr lang="en-US" altLang="zh-CN" sz="100" b="1"/>
              <a:t>");</a:t>
            </a:r>
            <a:endParaRPr lang="en-US" altLang="zh-CN" sz="100" b="1"/>
          </a:p>
          <a:p>
            <a:r>
              <a:rPr lang="zh-CN" altLang="en-US" sz="100"/>
              <a:t>                </a:t>
            </a:r>
            <a:r>
              <a:rPr lang="en-US" altLang="zh-CN" sz="100"/>
              <a:t>}</a:t>
            </a:r>
            <a:endParaRPr lang="en-US" altLang="zh-CN" sz="100"/>
          </a:p>
          <a:p>
            <a:r>
              <a:rPr lang="en-US" altLang="zh-CN" sz="100"/>
              <a:t>                s.push("" + result);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//System.out.println(s.peek()); </a:t>
            </a:r>
            <a:endParaRPr lang="en-US" altLang="zh-CN" sz="100"/>
          </a:p>
          <a:p>
            <a:r>
              <a:rPr lang="en-US" altLang="zh-CN" sz="100"/>
              <a:t>        </a:t>
            </a:r>
            <a:r>
              <a:rPr lang="en-US" altLang="zh-CN" sz="100" b="1"/>
              <a:t>return Integer.</a:t>
            </a:r>
            <a:r>
              <a:rPr lang="en-US" altLang="zh-CN" sz="100" b="1" i="1"/>
              <a:t>parseInt(s.pop());</a:t>
            </a:r>
            <a:endParaRPr lang="en-US" altLang="zh-CN" sz="100" b="1" i="1"/>
          </a:p>
          <a:p>
            <a:r>
              <a:rPr lang="zh-CN" altLang="en-US" sz="100"/>
              <a:t>    </a:t>
            </a:r>
            <a:r>
              <a:rPr lang="en-US" altLang="zh-CN" sz="100"/>
              <a:t>}</a:t>
            </a:r>
            <a:endParaRPr lang="en-US" altLang="zh-CN" sz="100"/>
          </a:p>
          <a:p>
            <a:endParaRPr lang="zh-CN" altLang="en-US" sz="100"/>
          </a:p>
          <a:p>
            <a:endParaRPr lang="zh-CN" altLang="en-US" sz="100"/>
          </a:p>
          <a:p>
            <a:r>
              <a:rPr lang="en-US" altLang="zh-CN" sz="100"/>
              <a:t>}</a:t>
            </a:r>
            <a:endParaRPr lang="en-US" altLang="zh-CN" sz="100"/>
          </a:p>
          <a:p>
            <a:endParaRPr lang="zh-CN" altLang="en-US" sz="100"/>
          </a:p>
          <a:p>
            <a:endParaRPr lang="zh-CN" altLang="en-US" sz="100"/>
          </a:p>
          <a:p>
            <a:r>
              <a:rPr lang="en-US" altLang="zh-CN" sz="100" b="1"/>
              <a:t>class Operation {</a:t>
            </a:r>
            <a:endParaRPr lang="en-US" altLang="zh-CN" sz="100" b="1"/>
          </a:p>
          <a:p>
            <a:r>
              <a:rPr lang="en-US" altLang="zh-CN" sz="100"/>
              <a:t>    </a:t>
            </a:r>
            <a:r>
              <a:rPr lang="en-US" altLang="zh-CN" sz="100" b="1"/>
              <a:t>private static int </a:t>
            </a:r>
            <a:r>
              <a:rPr lang="en-US" altLang="zh-CN" sz="100" b="1" i="1"/>
              <a:t>ADDITION=1;</a:t>
            </a:r>
            <a:endParaRPr lang="en-US" altLang="zh-CN" sz="100" b="1" i="1"/>
          </a:p>
          <a:p>
            <a:r>
              <a:rPr lang="en-US" altLang="zh-CN" sz="100"/>
              <a:t>    </a:t>
            </a:r>
            <a:r>
              <a:rPr lang="en-US" altLang="zh-CN" sz="100" b="1"/>
              <a:t>private static int </a:t>
            </a:r>
            <a:r>
              <a:rPr lang="en-US" altLang="zh-CN" sz="100" b="1" i="1"/>
              <a:t>SUBTRACTION=1;</a:t>
            </a:r>
            <a:endParaRPr lang="en-US" altLang="zh-CN" sz="100" b="1" i="1"/>
          </a:p>
          <a:p>
            <a:r>
              <a:rPr lang="en-US" altLang="zh-CN" sz="100"/>
              <a:t>    </a:t>
            </a:r>
            <a:r>
              <a:rPr lang="en-US" altLang="zh-CN" sz="100" b="1"/>
              <a:t>private static int </a:t>
            </a:r>
            <a:r>
              <a:rPr lang="en-US" altLang="zh-CN" sz="100" b="1" i="1"/>
              <a:t>MULTIPLICATION=2;</a:t>
            </a:r>
            <a:endParaRPr lang="en-US" altLang="zh-CN" sz="100" b="1" i="1"/>
          </a:p>
          <a:p>
            <a:r>
              <a:rPr lang="en-US" altLang="zh-CN" sz="100"/>
              <a:t>    </a:t>
            </a:r>
            <a:r>
              <a:rPr lang="en-US" altLang="zh-CN" sz="100" b="1"/>
              <a:t>private static int </a:t>
            </a:r>
            <a:r>
              <a:rPr lang="en-US" altLang="zh-CN" sz="100" b="1" i="1"/>
              <a:t>DIVISION=2;</a:t>
            </a:r>
            <a:endParaRPr lang="en-US" altLang="zh-CN" sz="100" b="1" i="1"/>
          </a:p>
          <a:p>
            <a:endParaRPr lang="zh-CN" altLang="en-US" sz="100"/>
          </a:p>
          <a:p>
            <a:r>
              <a:rPr lang="en-US" altLang="zh-CN" sz="100"/>
              <a:t>    </a:t>
            </a:r>
            <a:r>
              <a:rPr lang="en-US" altLang="zh-CN" sz="100" b="1"/>
              <a:t>public static int getValue(String operation){</a:t>
            </a:r>
            <a:endParaRPr lang="en-US" altLang="zh-CN" sz="100" b="1"/>
          </a:p>
          <a:p>
            <a:r>
              <a:rPr lang="en-US" altLang="zh-CN" sz="100"/>
              <a:t>        </a:t>
            </a:r>
            <a:r>
              <a:rPr lang="en-US" altLang="zh-CN" sz="100" b="1"/>
              <a:t>int result;</a:t>
            </a:r>
            <a:endParaRPr lang="en-US" altLang="zh-CN" sz="100" b="1"/>
          </a:p>
          <a:p>
            <a:r>
              <a:rPr lang="en-US" altLang="zh-CN" sz="100"/>
              <a:t>        </a:t>
            </a:r>
            <a:r>
              <a:rPr lang="en-US" altLang="zh-CN" sz="100" b="1"/>
              <a:t>switch (operation){</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ADDITION;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SUBTRACTION;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MULTIPLICATION;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DIVISION;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default:</a:t>
            </a:r>
            <a:endParaRPr lang="en-US" altLang="zh-CN" sz="100" b="1"/>
          </a:p>
          <a:p>
            <a:r>
              <a:rPr lang="en-US" altLang="zh-CN" sz="100"/>
              <a:t>//                System.out.println("</a:t>
            </a:r>
            <a:r>
              <a:rPr lang="zh-CN" altLang="en-US" sz="100"/>
              <a:t>不存在该运算符</a:t>
            </a:r>
            <a:r>
              <a:rPr lang="en-US" altLang="zh-CN" sz="100"/>
              <a:t>");</a:t>
            </a:r>
            <a:endParaRPr lang="en-US" altLang="zh-CN" sz="100"/>
          </a:p>
          <a:p>
            <a:r>
              <a:rPr lang="en-US" altLang="zh-CN" sz="100"/>
              <a:t>                result=0;</a:t>
            </a:r>
            <a:endParaRPr lang="en-US" altLang="zh-CN" sz="100"/>
          </a:p>
          <a:p>
            <a:r>
              <a:rPr lang="zh-CN" altLang="en-US" sz="100"/>
              <a:t>        </a:t>
            </a:r>
            <a:r>
              <a:rPr lang="en-US" altLang="zh-CN" sz="100"/>
              <a:t>}</a:t>
            </a:r>
            <a:endParaRPr lang="en-US" altLang="zh-CN" sz="100"/>
          </a:p>
          <a:p>
            <a:r>
              <a:rPr lang="en-US" altLang="zh-CN" sz="100"/>
              <a:t>        </a:t>
            </a:r>
            <a:r>
              <a:rPr lang="en-US" altLang="zh-CN" sz="100" b="1"/>
              <a:t>return result;</a:t>
            </a:r>
            <a:endParaRPr lang="en-US" altLang="zh-CN" sz="100" b="1"/>
          </a:p>
          <a:p>
            <a:r>
              <a:rPr lang="zh-CN" altLang="en-US" sz="100"/>
              <a:t>    </a:t>
            </a:r>
            <a:r>
              <a:rPr lang="en-US" altLang="zh-CN" sz="100"/>
              <a:t>}</a:t>
            </a:r>
            <a:endParaRPr lang="en-US" altLang="zh-CN" sz="100"/>
          </a:p>
          <a:p>
            <a:r>
              <a:rPr lang="en-US" altLang="zh-CN" sz="100"/>
              <a:t>}</a:t>
            </a:r>
            <a:endParaRPr lang="zh-CN" altLang="en-US" sz="100"/>
          </a:p>
        </p:txBody>
      </p:sp>
      <p:graphicFrame>
        <p:nvGraphicFramePr>
          <p:cNvPr id="5" name="对象 4"/>
          <p:cNvGraphicFramePr>
            <a:graphicFrameLocks noChangeAspect="1"/>
          </p:cNvGraphicFramePr>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8" name="包装程序外壳对象" showAsIcon="1" r:id="rId1" imgW="1733550" imgH="523875" progId="Package">
                  <p:embed/>
                </p:oleObj>
              </mc:Choice>
              <mc:Fallback>
                <p:oleObj name="包装程序外壳对象" showAsIcon="1" r:id="rId1" imgW="1733550" imgH="523875" progId="Package">
                  <p:embed/>
                  <p:pic>
                    <p:nvPicPr>
                      <p:cNvPr id="0" name="图片 116837"/>
                      <p:cNvPicPr/>
                      <p:nvPr/>
                    </p:nvPicPr>
                    <p:blipFill>
                      <a:blip r:embed="rId2"/>
                      <a:stretch>
                        <a:fillRect/>
                      </a:stretch>
                    </p:blipFill>
                    <p:spPr>
                      <a:xfrm>
                        <a:off x="1562784" y="4824511"/>
                        <a:ext cx="1307653" cy="399883"/>
                      </a:xfrm>
                      <a:prstGeom prst="rect">
                        <a:avLst/>
                      </a:prstGeom>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逆波兰计算器完整版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完整版的逆波兰计算器，功能包括</a:t>
            </a:r>
            <a:endParaRPr lang="en-US" altLang="zh-CN"/>
          </a:p>
          <a:p>
            <a:pPr marL="342900" indent="-342900">
              <a:buAutoNum type="arabicParenR"/>
            </a:pPr>
            <a:r>
              <a:rPr lang="zh-CN" altLang="en-US"/>
              <a:t>支持 </a:t>
            </a:r>
            <a:r>
              <a:rPr lang="en-US" altLang="zh-CN"/>
              <a:t>+ - * / ( ) </a:t>
            </a:r>
            <a:endParaRPr lang="en-US" altLang="zh-CN"/>
          </a:p>
          <a:p>
            <a:pPr marL="342900" indent="-342900">
              <a:buAutoNum type="arabicParenR"/>
            </a:pPr>
            <a:r>
              <a:rPr lang="en-US" altLang="zh-CN"/>
              <a:t> </a:t>
            </a:r>
            <a:r>
              <a:rPr lang="zh-CN" altLang="en-US"/>
              <a:t>多位数，支持小数</a:t>
            </a:r>
            <a:r>
              <a:rPr lang="en-US" altLang="zh-CN"/>
              <a:t>,</a:t>
            </a:r>
            <a:endParaRPr lang="en-US" altLang="zh-CN"/>
          </a:p>
          <a:p>
            <a:pPr marL="342900" indent="-342900">
              <a:buAutoNum type="arabicParenR"/>
            </a:pPr>
            <a:r>
              <a:rPr lang="zh-CN" altLang="en-US"/>
              <a:t>兼容处理</a:t>
            </a:r>
            <a:r>
              <a:rPr lang="en-US" altLang="zh-CN"/>
              <a:t>, </a:t>
            </a:r>
            <a:r>
              <a:rPr lang="zh-CN" altLang="en-US"/>
              <a:t>过滤任何空白字符，包括空格、制表符、换页符</a:t>
            </a:r>
            <a:endParaRPr lang="en-US" altLang="zh-CN"/>
          </a:p>
          <a:p>
            <a:endParaRPr lang="en-US" altLang="zh-CN"/>
          </a:p>
          <a:p>
            <a:r>
              <a:rPr lang="zh-CN" altLang="en-US"/>
              <a:t>逆波兰计算器完整版考虑的因素较多，下面给出完整版代码供同学们学习，其基本思路和前面一样，也是使用到：</a:t>
            </a:r>
            <a:r>
              <a:rPr lang="zh-CN" altLang="en-US" b="1"/>
              <a:t>中缀表达式转后缀表达式</a:t>
            </a:r>
            <a:r>
              <a:rPr lang="zh-CN" altLang="en-US"/>
              <a:t>。</a:t>
            </a:r>
            <a:endParaRPr lang="zh-CN" altLang="en-US"/>
          </a:p>
          <a:p>
            <a:endParaRPr lang="en-US" altLang="zh-CN"/>
          </a:p>
          <a:p>
            <a:endParaRPr lang="en-US" altLang="zh-CN"/>
          </a:p>
          <a:p>
            <a:endParaRPr lang="en-US" altLang="zh-CN"/>
          </a:p>
        </p:txBody>
      </p:sp>
      <p:graphicFrame>
        <p:nvGraphicFramePr>
          <p:cNvPr id="6" name="对象 5"/>
          <p:cNvGraphicFramePr>
            <a:graphicFrameLocks noChangeAspect="1"/>
          </p:cNvGraphicFramePr>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61" name="包装程序外壳对象" showAsIcon="1" r:id="rId1" imgW="1819275" imgH="523875" progId="Package">
                  <p:embed/>
                </p:oleObj>
              </mc:Choice>
              <mc:Fallback>
                <p:oleObj name="包装程序外壳对象" showAsIcon="1" r:id="rId1" imgW="1819275" imgH="523875" progId="Package">
                  <p:embed/>
                  <p:pic>
                    <p:nvPicPr>
                      <p:cNvPr id="0" name="图片 117860"/>
                      <p:cNvPicPr/>
                      <p:nvPr/>
                    </p:nvPicPr>
                    <p:blipFill>
                      <a:blip r:embed="rId2"/>
                      <a:stretch>
                        <a:fillRect/>
                      </a:stretch>
                    </p:blipFill>
                    <p:spPr>
                      <a:xfrm>
                        <a:off x="487837" y="4320455"/>
                        <a:ext cx="1474288" cy="429441"/>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递归</a:t>
            </a:r>
            <a:endParaRPr lang="en-US" altLang="zh-CN" sz="2400" b="1">
              <a:solidFill>
                <a:schemeClr val="bg1">
                  <a:lumMod val="65000"/>
                </a:schemeClr>
              </a:solidFill>
            </a:endParaRPr>
          </a:p>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a:t>看个实际应用场景，迷宫问题</a:t>
            </a:r>
            <a:r>
              <a:rPr lang="en-US" altLang="zh-CN"/>
              <a:t>(</a:t>
            </a:r>
            <a:r>
              <a:rPr lang="zh-CN" altLang="en-US"/>
              <a:t>回溯</a:t>
            </a:r>
            <a:r>
              <a:rPr lang="en-US" altLang="zh-CN"/>
              <a:t>)</a:t>
            </a:r>
            <a:r>
              <a:rPr lang="zh-CN" altLang="en-US"/>
              <a:t>， 递归</a:t>
            </a:r>
            <a:r>
              <a:rPr lang="en-US" altLang="zh-CN"/>
              <a:t>(Recursion)</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9" name="包装程序外壳对象" showAsIcon="1" r:id="rId2" imgW="771525" imgH="523875" progId="Package">
                  <p:embed/>
                </p:oleObj>
              </mc:Choice>
              <mc:Fallback>
                <p:oleObj name="包装程序外壳对象" showAsIcon="1" r:id="rId2" imgW="771525" imgH="523875" progId="Package">
                  <p:embed/>
                  <p:pic>
                    <p:nvPicPr>
                      <p:cNvPr id="0" name="图片 8548"/>
                      <p:cNvPicPr/>
                      <p:nvPr/>
                    </p:nvPicPr>
                    <p:blipFill>
                      <a:blip r:embed="rId3"/>
                      <a:stretch>
                        <a:fillRect/>
                      </a:stretch>
                    </p:blipFill>
                    <p:spPr>
                      <a:xfrm>
                        <a:off x="4212939" y="4384157"/>
                        <a:ext cx="845530" cy="576556"/>
                      </a:xfrm>
                      <a:prstGeom prst="rect">
                        <a:avLst/>
                      </a:prstGeom>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anose="02010600030101010101" pitchFamily="2" charset="-122"/>
            </a:endParaRPr>
          </a:p>
          <a:p>
            <a:pPr>
              <a:defRPr/>
            </a:pPr>
            <a:r>
              <a:rPr lang="zh-CN" altLang="en-US">
                <a:ea typeface="宋体" panose="02010600030101010101" pitchFamily="2" charset="-122"/>
              </a:rPr>
              <a:t>简单的说</a:t>
            </a:r>
            <a:r>
              <a:rPr lang="en-US" altLang="zh-CN">
                <a:ea typeface="宋体" panose="02010600030101010101" pitchFamily="2" charset="-122"/>
              </a:rPr>
              <a:t>: </a:t>
            </a:r>
            <a:r>
              <a:rPr lang="zh-CN" altLang="en-US">
                <a:ea typeface="宋体" panose="02010600030101010101" pitchFamily="2" charset="-122"/>
              </a:rPr>
              <a:t>递归就是方法自己调用自己</a:t>
            </a:r>
            <a:r>
              <a:rPr lang="en-US" altLang="zh-CN">
                <a:ea typeface="宋体" panose="02010600030101010101" pitchFamily="2" charset="-122"/>
              </a:rPr>
              <a:t>,</a:t>
            </a:r>
            <a:r>
              <a:rPr lang="zh-CN" altLang="en-US">
                <a:ea typeface="宋体" panose="02010600030101010101" pitchFamily="2" charset="-122"/>
              </a:rPr>
              <a:t>每次调用时传入不同的变量</a:t>
            </a:r>
            <a:r>
              <a:rPr lang="en-US" altLang="zh-CN" b="1">
                <a:ea typeface="宋体" panose="02010600030101010101" pitchFamily="2" charset="-122"/>
              </a:rPr>
              <a:t>.</a:t>
            </a:r>
            <a:r>
              <a:rPr lang="zh-CN" altLang="en-US" b="1">
                <a:ea typeface="宋体" panose="02010600030101010101" pitchFamily="2" charset="-122"/>
              </a:rPr>
              <a:t>递归有助于编程者解决复杂的问题</a:t>
            </a:r>
            <a:r>
              <a:rPr lang="en-US" altLang="zh-CN">
                <a:ea typeface="宋体" panose="02010600030101010101" pitchFamily="2" charset="-122"/>
              </a:rPr>
              <a:t>,</a:t>
            </a:r>
            <a:r>
              <a:rPr lang="zh-CN" altLang="en-US">
                <a:ea typeface="宋体" panose="02010600030101010101" pitchFamily="2" charset="-122"/>
              </a:rPr>
              <a:t>同时可以让代码变得简洁。</a:t>
            </a:r>
            <a:endParaRPr lang="en-US" altLang="zh-CN">
              <a:ea typeface="宋体" panose="02010600030101010101" pitchFamily="2" charset="-122"/>
            </a:endParaRPr>
          </a:p>
          <a:p>
            <a:pPr>
              <a:defRPr/>
            </a:pPr>
            <a:endParaRPr lang="en-US" altLang="zh-CN">
              <a:ea typeface="宋体" panose="02010600030101010101" pitchFamily="2" charset="-122"/>
            </a:endParaRPr>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a:ea typeface="宋体" panose="02010600030101010101" pitchFamily="2" charset="-122"/>
              </a:rPr>
              <a:t>马踏棋盘算法介绍和游戏演示</a:t>
            </a:r>
            <a:endParaRPr lang="en-US" altLang="zh-CN">
              <a:ea typeface="宋体" panose="02010600030101010101" pitchFamily="2"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1"/>
              </a:rPr>
              <a:t>http://www.4399.com/flash/146267_2.htm</a:t>
            </a:r>
            <a:r>
              <a:rPr lang="en-US" altLang="zh-CN" sz="1200"/>
              <a:t> </a:t>
            </a:r>
            <a:endParaRPr lang="en-US" altLang="zh-CN" sz="1200"/>
          </a:p>
          <a:p>
            <a:pPr marL="342900" indent="-342900">
              <a:buAutoNum type="arabicParenR"/>
            </a:pPr>
            <a:endParaRPr lang="en-US" altLang="zh-CN" sz="1200"/>
          </a:p>
          <a:p>
            <a:pPr marL="342900" indent="-342900">
              <a:buAutoNum type="arabicParenR"/>
            </a:pPr>
            <a:r>
              <a:rPr lang="zh-CN" altLang="en-US"/>
              <a:t>会使用到图的深度优化遍历算法</a:t>
            </a:r>
            <a:r>
              <a:rPr lang="en-US" altLang="zh-CN"/>
              <a:t>(DFS) + </a:t>
            </a:r>
            <a:r>
              <a:rPr lang="zh-CN" altLang="en-US"/>
              <a:t>贪心算法优化</a:t>
            </a:r>
            <a:endParaRPr lang="zh-CN" altLang="en-US"/>
          </a:p>
          <a:p>
            <a:endParaRPr lang="en-US" altLang="zh-CN">
              <a:ea typeface="宋体" panose="02010600030101010101" pitchFamily="2" charset="-122"/>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递归调用机制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anose="02010600030101010101" pitchFamily="2" charset="-122"/>
            </a:endParaRPr>
          </a:p>
          <a:p>
            <a:pPr>
              <a:defRPr/>
            </a:pPr>
            <a:r>
              <a:rPr lang="zh-CN" altLang="en-US">
                <a:ea typeface="宋体" panose="02010600030101010101" pitchFamily="2" charset="-122"/>
              </a:rPr>
              <a:t>我列举两个小案例</a:t>
            </a:r>
            <a:r>
              <a:rPr lang="en-US" altLang="zh-CN">
                <a:ea typeface="宋体" panose="02010600030101010101" pitchFamily="2" charset="-122"/>
              </a:rPr>
              <a:t>,</a:t>
            </a:r>
            <a:r>
              <a:rPr lang="zh-CN" altLang="en-US">
                <a:ea typeface="宋体" panose="02010600030101010101" pitchFamily="2" charset="-122"/>
              </a:rPr>
              <a:t>来帮助大家理解递归，部分学员已经学习过递归了，这里在给大家回顾一下</a:t>
            </a:r>
            <a:r>
              <a:rPr lang="zh-CN" altLang="en-US" b="1">
                <a:ea typeface="宋体" panose="02010600030101010101" pitchFamily="2" charset="-122"/>
              </a:rPr>
              <a:t>递归调用机制</a:t>
            </a:r>
            <a:endParaRPr lang="en-US" altLang="zh-CN" b="1">
              <a:ea typeface="宋体" panose="02010600030101010101" pitchFamily="2" charset="-122"/>
            </a:endParaRPr>
          </a:p>
          <a:p>
            <a:pPr marL="342900" indent="-342900">
              <a:buAutoNum type="arabicParenR"/>
              <a:defRPr/>
            </a:pPr>
            <a:r>
              <a:rPr lang="zh-CN" altLang="en-US">
                <a:ea typeface="宋体" panose="02010600030101010101" pitchFamily="2" charset="-122"/>
              </a:rPr>
              <a:t>打印问题</a:t>
            </a:r>
            <a:endParaRPr lang="en-US" altLang="zh-CN">
              <a:ea typeface="宋体" panose="02010600030101010101" pitchFamily="2" charset="-122"/>
            </a:endParaRPr>
          </a:p>
          <a:p>
            <a:pPr marL="342900" indent="-342900">
              <a:buAutoNum type="arabicParenR"/>
              <a:defRPr/>
            </a:pPr>
            <a:r>
              <a:rPr lang="zh-CN" altLang="en-US">
                <a:ea typeface="宋体" panose="02010600030101010101" pitchFamily="2" charset="-122"/>
              </a:rPr>
              <a:t>阶乘问题</a:t>
            </a:r>
            <a:endParaRPr lang="zh-CN" altLang="en-US">
              <a:ea typeface="宋体" panose="02010600030101010101" pitchFamily="2" charset="-122"/>
            </a:endParaRPr>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输出什么</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public static void test(int n)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if (n &gt; 2)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	test(n - 1);</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System.out.println("n=" + n);</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阶乘</a:t>
            </a:r>
            <a:endParaRPr lang="en-US" altLang="zh-CN">
              <a:latin typeface="Arial" panose="020B0604020202020204" pitchFamily="34" charset="0"/>
              <a:cs typeface="Arial" panose="020B0604020202020204" pitchFamily="34" charset="0"/>
            </a:endParaRPr>
          </a:p>
          <a:p>
            <a:r>
              <a:rPr lang="en-US" altLang="zh-CN" sz="1400" b="1"/>
              <a:t>public static int factorial(int n) {</a:t>
            </a:r>
            <a:endParaRPr lang="en-US" altLang="zh-CN" sz="1400" b="1"/>
          </a:p>
          <a:p>
            <a:r>
              <a:rPr lang="en-US" altLang="zh-CN" sz="1400" b="1"/>
              <a:t>if (n == 1) {</a:t>
            </a:r>
            <a:endParaRPr lang="en-US" altLang="zh-CN" sz="1400" b="1"/>
          </a:p>
          <a:p>
            <a:r>
              <a:rPr lang="en-US" altLang="zh-CN" sz="1400" b="1"/>
              <a:t>return 1;</a:t>
            </a:r>
            <a:endParaRPr lang="en-US" altLang="zh-CN" sz="1400" b="1"/>
          </a:p>
          <a:p>
            <a:r>
              <a:rPr lang="en-US" altLang="zh-CN" sz="1400"/>
              <a:t>} </a:t>
            </a:r>
            <a:r>
              <a:rPr lang="en-US" altLang="zh-CN" sz="1400" b="1"/>
              <a:t>else {</a:t>
            </a:r>
            <a:endParaRPr lang="en-US" altLang="zh-CN" sz="1400" b="1"/>
          </a:p>
          <a:p>
            <a:r>
              <a:rPr lang="en-US" altLang="zh-CN" sz="1400" b="1"/>
              <a:t>return </a:t>
            </a:r>
            <a:r>
              <a:rPr lang="en-US" altLang="zh-CN" sz="1400" b="1" i="1"/>
              <a:t>factorial(n - 1) * n;</a:t>
            </a:r>
            <a:endParaRPr lang="en-US" altLang="zh-CN" sz="1400" b="1" i="1"/>
          </a:p>
          <a:p>
            <a:r>
              <a:rPr lang="en-US" altLang="zh-CN" sz="1400"/>
              <a:t>}}</a:t>
            </a:r>
            <a:endParaRPr lang="en-US" altLang="zh-CN" sz="1400">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a:t>递归用于解决什么样的问题</a:t>
            </a:r>
            <a:endParaRPr lang="en-US" altLang="zh-CN"/>
          </a:p>
          <a:p>
            <a:endParaRPr lang="en-US" altLang="zh-CN">
              <a:ea typeface="宋体" panose="02010600030101010101" pitchFamily="2" charset="-122"/>
            </a:endParaRPr>
          </a:p>
          <a:p>
            <a:pPr marL="342900" indent="-342900">
              <a:buAutoNum type="arabicParenR"/>
              <a:defRPr/>
            </a:pPr>
            <a:r>
              <a:rPr lang="zh-CN" altLang="en-US">
                <a:ea typeface="宋体" panose="02010600030101010101" pitchFamily="2" charset="-122"/>
              </a:rPr>
              <a:t>各种数学问题如</a:t>
            </a:r>
            <a:r>
              <a:rPr lang="en-US" altLang="zh-CN">
                <a:ea typeface="宋体" panose="02010600030101010101" pitchFamily="2" charset="-122"/>
              </a:rPr>
              <a:t>: 8</a:t>
            </a:r>
            <a:r>
              <a:rPr lang="zh-CN" altLang="en-US">
                <a:ea typeface="宋体" panose="02010600030101010101" pitchFamily="2" charset="-122"/>
              </a:rPr>
              <a:t>皇后问题 </a:t>
            </a:r>
            <a:r>
              <a:rPr lang="en-US" altLang="zh-CN">
                <a:ea typeface="宋体" panose="02010600030101010101" pitchFamily="2" charset="-122"/>
              </a:rPr>
              <a:t>, </a:t>
            </a:r>
            <a:r>
              <a:rPr lang="zh-CN" altLang="en-US">
                <a:ea typeface="宋体" panose="02010600030101010101" pitchFamily="2" charset="-122"/>
              </a:rPr>
              <a:t>汉诺塔</a:t>
            </a:r>
            <a:r>
              <a:rPr lang="en-US" altLang="zh-CN">
                <a:ea typeface="宋体" panose="02010600030101010101" pitchFamily="2" charset="-122"/>
              </a:rPr>
              <a:t>, </a:t>
            </a:r>
            <a:r>
              <a:rPr lang="zh-CN" altLang="en-US">
                <a:ea typeface="宋体" panose="02010600030101010101" pitchFamily="2" charset="-122"/>
              </a:rPr>
              <a:t>阶乘问题</a:t>
            </a:r>
            <a:r>
              <a:rPr lang="en-US" altLang="zh-CN">
                <a:ea typeface="宋体" panose="02010600030101010101" pitchFamily="2" charset="-122"/>
              </a:rPr>
              <a:t>, </a:t>
            </a:r>
            <a:r>
              <a:rPr lang="zh-CN" altLang="en-US">
                <a:ea typeface="宋体" panose="02010600030101010101" pitchFamily="2" charset="-122"/>
              </a:rPr>
              <a:t>迷宫问题</a:t>
            </a:r>
            <a:r>
              <a:rPr lang="en-US" altLang="zh-CN">
                <a:ea typeface="宋体" panose="02010600030101010101" pitchFamily="2" charset="-122"/>
              </a:rPr>
              <a:t>, </a:t>
            </a:r>
            <a:r>
              <a:rPr lang="zh-CN" altLang="en-US">
                <a:ea typeface="宋体" panose="02010600030101010101" pitchFamily="2" charset="-122"/>
              </a:rPr>
              <a:t>球和篮子的问题</a:t>
            </a:r>
            <a:r>
              <a:rPr lang="en-US" altLang="zh-CN">
                <a:ea typeface="宋体" panose="02010600030101010101" pitchFamily="2" charset="-122"/>
              </a:rPr>
              <a:t>(google</a:t>
            </a:r>
            <a:r>
              <a:rPr lang="zh-CN" altLang="en-US">
                <a:ea typeface="宋体" panose="02010600030101010101" pitchFamily="2" charset="-122"/>
              </a:rPr>
              <a:t>编程大赛</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defRPr/>
            </a:pPr>
            <a:r>
              <a:rPr lang="zh-CN" altLang="en-US">
                <a:ea typeface="宋体" panose="02010600030101010101" pitchFamily="2" charset="-122"/>
              </a:rPr>
              <a:t>各种算法中也会使用到递归，比如快排，归并排序，二分查找，分治算法等</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defRPr/>
            </a:pPr>
            <a:r>
              <a:rPr lang="zh-CN" altLang="en-US">
                <a:ea typeface="宋体" panose="02010600030101010101" pitchFamily="2" charset="-122"/>
              </a:rPr>
              <a:t>将用栈解决的问题</a:t>
            </a:r>
            <a:r>
              <a:rPr lang="en-US" altLang="zh-CN">
                <a:ea typeface="宋体" panose="02010600030101010101" pitchFamily="2" charset="-122"/>
              </a:rPr>
              <a:t>--&gt;</a:t>
            </a:r>
            <a:r>
              <a:rPr lang="zh-CN" altLang="en-US">
                <a:ea typeface="宋体" panose="02010600030101010101" pitchFamily="2" charset="-122"/>
              </a:rPr>
              <a:t>第归代码比较简洁</a:t>
            </a:r>
            <a:endParaRPr lang="en-US" altLang="zh-CN">
              <a:ea typeface="宋体" panose="02010600030101010101" pitchFamily="2" charset="-122"/>
            </a:endParaRPr>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递归需要遵守的重要规则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a:t>递归需要遵守的重要规则</a:t>
            </a:r>
            <a:endParaRPr lang="en-US" altLang="zh-CN"/>
          </a:p>
          <a:p>
            <a:endParaRPr lang="en-US" altLang="zh-CN">
              <a:ea typeface="宋体" panose="02010600030101010101" pitchFamily="2"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endParaRPr lang="en-US" altLang="zh-CN"/>
          </a:p>
          <a:p>
            <a:pPr marL="342900" lvl="0" indent="-342900">
              <a:buAutoNum type="arabicParenR"/>
            </a:pPr>
            <a:r>
              <a:rPr lang="zh-CN" altLang="en-US"/>
              <a:t>方法的局部变量是独立的，不会相互影响</a:t>
            </a:r>
            <a:r>
              <a:rPr lang="en-US" altLang="zh-CN"/>
              <a:t>, </a:t>
            </a:r>
            <a:r>
              <a:rPr lang="zh-CN" altLang="en-US"/>
              <a:t>比如</a:t>
            </a:r>
            <a:r>
              <a:rPr lang="en-US" altLang="zh-CN"/>
              <a:t>n</a:t>
            </a:r>
            <a:r>
              <a:rPr lang="zh-CN" altLang="en-US"/>
              <a:t>变量</a:t>
            </a:r>
            <a:endParaRPr lang="en-US" altLang="zh-CN"/>
          </a:p>
          <a:p>
            <a:pPr marL="342900" lvl="0" indent="-342900">
              <a:buAutoNum type="arabicParenR"/>
            </a:pPr>
            <a:r>
              <a:rPr lang="zh-CN" altLang="en-US"/>
              <a:t>如果方法中使用的是引用类型变量</a:t>
            </a:r>
            <a:r>
              <a:rPr lang="en-US" altLang="zh-CN"/>
              <a:t>(</a:t>
            </a:r>
            <a:r>
              <a:rPr lang="zh-CN" altLang="en-US"/>
              <a:t>比如数组</a:t>
            </a:r>
            <a:r>
              <a:rPr lang="en-US" altLang="zh-CN"/>
              <a:t>)</a:t>
            </a:r>
            <a:r>
              <a:rPr lang="zh-CN" altLang="en-US"/>
              <a:t>，就会共享该引用类型的数据</a:t>
            </a:r>
            <a:r>
              <a:rPr lang="en-US" altLang="zh-CN"/>
              <a:t>.</a:t>
            </a:r>
            <a:endParaRPr lang="en-US" altLang="zh-CN"/>
          </a:p>
          <a:p>
            <a:pPr marL="342900" lvl="0" indent="-342900">
              <a:buAutoNum type="arabicParenR"/>
            </a:pPr>
            <a:r>
              <a:rPr lang="zh-CN" altLang="en-US"/>
              <a:t>递归必须向退出递归的条件逼近，否则就是无限递归</a:t>
            </a:r>
            <a:r>
              <a:rPr lang="en-US" altLang="zh-CN"/>
              <a:t>,</a:t>
            </a:r>
            <a:r>
              <a:rPr lang="zh-CN" altLang="en-US"/>
              <a:t>出现</a:t>
            </a:r>
            <a:r>
              <a:rPr lang="en-US" altLang="zh-CN"/>
              <a:t>StackOverflowError</a:t>
            </a:r>
            <a:r>
              <a:rPr lang="zh-CN" altLang="en-US"/>
              <a:t>，死龟了</a:t>
            </a:r>
            <a:r>
              <a:rPr lang="en-US" altLang="zh-CN"/>
              <a:t>:)</a:t>
            </a:r>
            <a:endParaRPr lang="en-US" altLang="zh-CN"/>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endParaRPr lang="zh-CN" altLang="en-US"/>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pPr marL="342900" indent="-342900">
              <a:buAutoNum type="arabicParenR"/>
            </a:pP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a:t>
            </a:r>
            <a:r>
              <a:rPr lang="en-US" altLang="zh-CN" sz="2200" b="1"/>
              <a:t>-</a:t>
            </a:r>
            <a:r>
              <a:rPr lang="zh-CN" altLang="en-US" sz="2200" b="1"/>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a:t>迷宫问题</a:t>
            </a:r>
            <a:endParaRPr lang="en-US" altLang="zh-CN"/>
          </a:p>
          <a:p>
            <a:endParaRPr lang="en-US" altLang="zh-CN">
              <a:ea typeface="宋体" panose="02010600030101010101" pitchFamily="2" charset="-122"/>
            </a:endParaRPr>
          </a:p>
          <a:p>
            <a:pPr>
              <a:defRPr/>
            </a:pPr>
            <a:endParaRPr lang="en-US" altLang="zh-CN">
              <a:ea typeface="宋体" panose="02010600030101010101" pitchFamily="2" charset="-122"/>
            </a:endParaRPr>
          </a:p>
          <a:p>
            <a:pPr>
              <a:defRPr/>
            </a:pPr>
            <a:endParaRPr lang="en-US" altLang="zh-CN">
              <a:ea typeface="宋体" panose="02010600030101010101" pitchFamily="2" charset="-122"/>
            </a:endParaRPr>
          </a:p>
          <a:p>
            <a:pPr>
              <a:defRPr/>
            </a:pPr>
            <a:endParaRPr lang="en-US" altLang="zh-CN">
              <a:ea typeface="宋体" panose="02010600030101010101" pitchFamily="2" charset="-122"/>
            </a:endParaRPr>
          </a:p>
          <a:p>
            <a:pPr>
              <a:defRPr/>
            </a:pPr>
            <a:endParaRPr lang="en-US" altLang="zh-CN">
              <a:ea typeface="宋体" panose="02010600030101010101" pitchFamily="2" charset="-122"/>
            </a:endParaRPr>
          </a:p>
          <a:p>
            <a:pPr>
              <a:defRPr/>
            </a:pPr>
            <a:endParaRPr lang="en-US" altLang="zh-CN">
              <a:ea typeface="宋体" panose="02010600030101010101"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endParaRPr lang="en-US" altLang="zh-CN" sz="1600"/>
          </a:p>
          <a:p>
            <a:pPr marL="342900" indent="-342900">
              <a:buAutoNum type="arabicParenR"/>
            </a:pPr>
            <a:r>
              <a:rPr lang="zh-CN" altLang="en-US" sz="1600"/>
              <a:t>小球得到的路径，和程序员</a:t>
            </a:r>
            <a:br>
              <a:rPr lang="en-US" altLang="zh-CN" sz="1600"/>
            </a:br>
            <a:r>
              <a:rPr lang="zh-CN" altLang="en-US" sz="1600"/>
              <a:t>设置的找路策略有关即：找</a:t>
            </a:r>
            <a:br>
              <a:rPr lang="en-US" altLang="zh-CN" sz="1600"/>
            </a:br>
            <a:r>
              <a:rPr lang="zh-CN" altLang="en-US" sz="1600"/>
              <a:t>路的</a:t>
            </a:r>
            <a:r>
              <a:rPr lang="zh-CN" altLang="en-US" sz="1600" b="1"/>
              <a:t>上下左右</a:t>
            </a:r>
            <a:r>
              <a:rPr lang="zh-CN" altLang="en-US" sz="1600"/>
              <a:t>的顺序相关</a:t>
            </a:r>
            <a:endParaRPr lang="en-US" altLang="zh-CN" sz="1600"/>
          </a:p>
          <a:p>
            <a:pPr marL="342900" indent="-342900">
              <a:buAutoNum type="arabicParenR"/>
            </a:pPr>
            <a:r>
              <a:rPr lang="zh-CN" altLang="en-US" sz="1600"/>
              <a:t>再得到小球路径时，可以先</a:t>
            </a:r>
            <a:br>
              <a:rPr lang="en-US" altLang="zh-CN" sz="1600"/>
            </a:br>
            <a:r>
              <a:rPr lang="zh-CN" altLang="en-US" sz="1600"/>
              <a:t>使用</a:t>
            </a:r>
            <a:r>
              <a:rPr lang="en-US" altLang="zh-CN" sz="1600"/>
              <a:t>(</a:t>
            </a:r>
            <a:r>
              <a:rPr lang="zh-CN" altLang="en-US" sz="1600"/>
              <a:t>下右上左</a:t>
            </a:r>
            <a:r>
              <a:rPr lang="en-US" altLang="zh-CN" sz="1600"/>
              <a:t>)</a:t>
            </a:r>
            <a:r>
              <a:rPr lang="zh-CN" altLang="en-US" sz="1600"/>
              <a:t>，再改成</a:t>
            </a:r>
            <a:r>
              <a:rPr lang="en-US" altLang="zh-CN" sz="1600"/>
              <a:t>(</a:t>
            </a:r>
            <a:r>
              <a:rPr lang="zh-CN" altLang="en-US" sz="1600"/>
              <a:t>上</a:t>
            </a:r>
            <a:br>
              <a:rPr lang="en-US" altLang="zh-CN" sz="1600"/>
            </a:br>
            <a:r>
              <a:rPr lang="zh-CN" altLang="en-US" sz="1600"/>
              <a:t>右下左</a:t>
            </a:r>
            <a:r>
              <a:rPr lang="en-US" altLang="zh-CN" sz="1600"/>
              <a:t>)</a:t>
            </a:r>
            <a:r>
              <a:rPr lang="zh-CN" altLang="en-US" sz="1600"/>
              <a:t>，看看路径是不是有变化</a:t>
            </a:r>
            <a:endParaRPr lang="en-US" altLang="zh-CN" sz="1600"/>
          </a:p>
          <a:p>
            <a:pPr marL="342900" indent="-342900">
              <a:buAutoNum type="arabicParenR"/>
            </a:pPr>
            <a:r>
              <a:rPr lang="zh-CN" altLang="en-US" sz="1600"/>
              <a:t>测试回溯现象</a:t>
            </a:r>
            <a:endParaRPr lang="en-US" altLang="zh-CN" sz="1600"/>
          </a:p>
          <a:p>
            <a:pPr marL="342900" indent="-342900">
              <a:buAutoNum type="arabicParenR"/>
            </a:pPr>
            <a:r>
              <a:rPr lang="zh-CN" altLang="en-US" sz="1600" b="1"/>
              <a:t>思考</a:t>
            </a:r>
            <a:r>
              <a:rPr lang="en-US" altLang="zh-CN" sz="1600"/>
              <a:t>: </a:t>
            </a:r>
            <a:r>
              <a:rPr lang="zh-CN" altLang="en-US" sz="1600" b="1">
                <a:solidFill>
                  <a:srgbClr val="DA0000"/>
                </a:solidFill>
              </a:rPr>
              <a:t>如何求出最短路径</a:t>
            </a:r>
            <a:r>
              <a:rPr lang="en-US" altLang="zh-CN" sz="1600"/>
              <a:t>? </a:t>
            </a:r>
            <a:endParaRPr lang="en-US" altLang="zh-CN" sz="1600"/>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下面代码的找路策略是</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下右上左</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public static boolean setWay(int[][] map, int i, int j)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if (map[6][5] == 2) { // </a:t>
            </a:r>
            <a:r>
              <a:rPr lang="zh-CN" altLang="en-US" sz="1200">
                <a:latin typeface="Arial" panose="020B0604020202020204" pitchFamily="34" charset="0"/>
                <a:cs typeface="Arial" panose="020B0604020202020204" pitchFamily="34" charset="0"/>
              </a:rPr>
              <a:t>表示路已经找到了</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true;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else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if (map[i][j] == 0) { // 0: </a:t>
            </a:r>
            <a:r>
              <a:rPr lang="zh-CN" altLang="en-US" sz="1200">
                <a:latin typeface="Arial" panose="020B0604020202020204" pitchFamily="34" charset="0"/>
                <a:cs typeface="Arial" panose="020B0604020202020204" pitchFamily="34" charset="0"/>
              </a:rPr>
              <a:t>可以走还没有走</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这里开始递归回溯</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map[i][j] = 2; // </a:t>
            </a:r>
            <a:r>
              <a:rPr lang="zh-CN" altLang="en-US" sz="1200">
                <a:latin typeface="Arial" panose="020B0604020202020204" pitchFamily="34" charset="0"/>
                <a:cs typeface="Arial" panose="020B0604020202020204" pitchFamily="34" charset="0"/>
              </a:rPr>
              <a:t>认为该点是可以走通</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但是不一定</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if (setWay(map, i + 1, j)) { // </a:t>
            </a:r>
            <a:r>
              <a:rPr lang="zh-CN" altLang="en-US" sz="1200">
                <a:latin typeface="Arial" panose="020B0604020202020204" pitchFamily="34" charset="0"/>
                <a:cs typeface="Arial" panose="020B0604020202020204" pitchFamily="34" charset="0"/>
              </a:rPr>
              <a:t>下找</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true;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else if (setWay(map, i, j + 1)) { // </a:t>
            </a:r>
            <a:r>
              <a:rPr lang="zh-CN" altLang="en-US" sz="1200">
                <a:latin typeface="Arial" panose="020B0604020202020204" pitchFamily="34" charset="0"/>
                <a:cs typeface="Arial" panose="020B0604020202020204" pitchFamily="34" charset="0"/>
              </a:rPr>
              <a:t>右</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true;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else if (setWay(map, i - 1, j)) { // </a:t>
            </a:r>
            <a:r>
              <a:rPr lang="zh-CN" altLang="en-US" sz="1200">
                <a:latin typeface="Arial" panose="020B0604020202020204" pitchFamily="34" charset="0"/>
                <a:cs typeface="Arial" panose="020B0604020202020204" pitchFamily="34" charset="0"/>
              </a:rPr>
              <a:t>上</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true;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else if (setWay(map, i, j - 1)) { // </a:t>
            </a:r>
            <a:r>
              <a:rPr lang="zh-CN" altLang="en-US" sz="1200">
                <a:latin typeface="Arial" panose="020B0604020202020204" pitchFamily="34" charset="0"/>
                <a:cs typeface="Arial" panose="020B0604020202020204" pitchFamily="34" charset="0"/>
              </a:rPr>
              <a:t>左</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true;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else {// </a:t>
            </a:r>
            <a:r>
              <a:rPr lang="zh-CN" altLang="en-US" sz="1200">
                <a:latin typeface="Arial" panose="020B0604020202020204" pitchFamily="34" charset="0"/>
                <a:cs typeface="Arial" panose="020B0604020202020204" pitchFamily="34" charset="0"/>
              </a:rPr>
              <a:t>走不通</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map[i][j] = 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false;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 else {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如果</a:t>
            </a:r>
            <a:r>
              <a:rPr lang="en-US" altLang="zh-CN" sz="1200">
                <a:latin typeface="Arial" panose="020B0604020202020204" pitchFamily="34" charset="0"/>
                <a:cs typeface="Arial" panose="020B0604020202020204" pitchFamily="34" charset="0"/>
              </a:rPr>
              <a:t>map(i)(j)!=0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则值 </a:t>
            </a:r>
            <a:r>
              <a:rPr lang="en-US" altLang="zh-CN" sz="1200">
                <a:latin typeface="Arial" panose="020B0604020202020204" pitchFamily="34" charset="0"/>
                <a:cs typeface="Arial" panose="020B0604020202020204" pitchFamily="34" charset="0"/>
              </a:rPr>
              <a:t>1,2,3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return false;}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anose="020B0604020202020204" pitchFamily="34" charset="0"/>
                <a:cs typeface="Arial" panose="020B0604020202020204" pitchFamily="34" charset="0"/>
              </a:rPr>
              <a:t>int[][] map = new int[8][7];</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上下全部置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for(int i = 0 ; i&lt;7;i++){</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map[0][i]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map[7][i]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左右全部置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 (int i = 0; i&lt; 8; i++)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map[i][0]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map[i][6]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8" name="包装程序外壳对象" showAsIcon="1" r:id="rId2" imgW="685800" imgH="523875" progId="Package">
                  <p:embed/>
                </p:oleObj>
              </mc:Choice>
              <mc:Fallback>
                <p:oleObj name="包装程序外壳对象" showAsIcon="1" r:id="rId2" imgW="685800" imgH="523875" progId="Package">
                  <p:embed/>
                  <p:pic>
                    <p:nvPicPr>
                      <p:cNvPr id="0" name="图片 43187"/>
                      <p:cNvPicPr/>
                      <p:nvPr/>
                    </p:nvPicPr>
                    <p:blipFill>
                      <a:blip r:embed="rId3"/>
                      <a:stretch>
                        <a:fillRect/>
                      </a:stretch>
                    </p:blipFill>
                    <p:spPr>
                      <a:xfrm>
                        <a:off x="1960934" y="4078674"/>
                        <a:ext cx="464344" cy="355600"/>
                      </a:xfrm>
                      <a:prstGeom prst="rect">
                        <a:avLst/>
                      </a:prstGeom>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a:ea typeface="宋体" panose="02010600030101010101" pitchFamily="2" charset="-122"/>
            </a:endParaRPr>
          </a:p>
          <a:p>
            <a:r>
              <a:rPr lang="zh-CN" altLang="en-US" sz="2000" b="1">
                <a:solidFill>
                  <a:srgbClr val="0070C0"/>
                </a:solidFill>
                <a:ea typeface="宋体" panose="02010600030101010101" pitchFamily="2" charset="-122"/>
              </a:rPr>
              <a:t>八皇后问题介绍</a:t>
            </a:r>
            <a:r>
              <a:rPr lang="zh-CN" altLang="en-US">
                <a:ea typeface="宋体" panose="02010600030101010101" pitchFamily="2" charset="-122"/>
              </a:rPr>
              <a:t> </a:t>
            </a:r>
            <a:endParaRPr lang="en-US" altLang="zh-CN">
              <a:ea typeface="宋体" panose="02010600030101010101"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endParaRPr lang="en-US" altLang="zh-CN" sz="1700"/>
          </a:p>
          <a:p>
            <a:endParaRPr lang="en-US" altLang="zh-CN"/>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3"/>
              </a:rPr>
              <a:t>http://www.7k7k.com/swf/49842.htm</a:t>
            </a:r>
            <a:r>
              <a:rPr lang="en-US" altLang="zh-CN"/>
              <a:t> </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八皇后问题算法思路分析</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第一个皇后先放第一行第一列</a:t>
            </a:r>
            <a:endParaRPr lang="en-US" altLang="zh-CN"/>
          </a:p>
          <a:p>
            <a:pPr marL="342900" indent="-342900">
              <a:buAutoNum type="arabicParenR"/>
            </a:pPr>
            <a:r>
              <a:rPr lang="zh-CN" altLang="en-US"/>
              <a:t>第二个皇后放在第二行第一列、然后判断是否</a:t>
            </a:r>
            <a:r>
              <a:rPr lang="en-US" altLang="zh-CN"/>
              <a:t>OK</a:t>
            </a:r>
            <a:r>
              <a:rPr lang="zh-CN" altLang="en-US"/>
              <a:t>， 如果不</a:t>
            </a:r>
            <a:r>
              <a:rPr lang="en-US" altLang="zh-CN"/>
              <a:t>OK</a:t>
            </a:r>
            <a:r>
              <a:rPr lang="zh-CN" altLang="en-US"/>
              <a:t>，继续放在第二列、第三列、依次把所有列都放完，找到一个合适</a:t>
            </a:r>
            <a:endParaRPr lang="en-US" altLang="zh-CN"/>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个皇后也能放在一个不冲突的位置，算是找到了一个正确解</a:t>
            </a:r>
            <a:endParaRPr lang="en-US" altLang="zh-CN"/>
          </a:p>
          <a:p>
            <a:pPr marL="342900" indent="-342900">
              <a:buAutoNum type="arabicParenR"/>
            </a:pPr>
            <a:r>
              <a:rPr lang="zh-CN" altLang="en-US"/>
              <a:t>当得到一个正确解时，在栈回退到上一个栈时，就会开始回溯，即将第一个皇后，放到第一列的所有正确解，全部得到</a:t>
            </a:r>
            <a:r>
              <a:rPr lang="en-US" altLang="zh-CN"/>
              <a:t>.</a:t>
            </a:r>
            <a:endParaRPr lang="en-US" altLang="zh-CN"/>
          </a:p>
          <a:p>
            <a:pPr marL="342900" indent="-342900">
              <a:buAutoNum type="arabicParenR"/>
            </a:pPr>
            <a:r>
              <a:rPr lang="zh-CN" altLang="en-US"/>
              <a:t>然后回头继续第一个皇后放第二列，后面继续循环执行 </a:t>
            </a:r>
            <a:r>
              <a:rPr lang="en-US" altLang="zh-CN"/>
              <a:t>1,2,3,4</a:t>
            </a:r>
            <a:r>
              <a:rPr lang="zh-CN" altLang="en-US"/>
              <a:t>的步骤 </a:t>
            </a:r>
            <a:r>
              <a:rPr lang="en-US" altLang="zh-CN"/>
              <a:t>【</a:t>
            </a:r>
            <a:r>
              <a:rPr lang="zh-CN" altLang="en-US" sz="1200"/>
              <a:t>示意图</a:t>
            </a:r>
            <a:r>
              <a:rPr lang="en-US" altLang="zh-CN"/>
              <a:t>】</a:t>
            </a:r>
            <a:endParaRPr lang="en-US" altLang="zh-CN"/>
          </a:p>
          <a:p>
            <a:pPr marL="342900" indent="-342900">
              <a:buAutoNum type="arabicParenR"/>
            </a:pPr>
            <a:endParaRPr lang="en-US" altLang="zh-CN"/>
          </a:p>
          <a:p>
            <a:r>
              <a:rPr lang="zh-CN" altLang="en-US" b="1"/>
              <a:t>说明</a:t>
            </a:r>
            <a:r>
              <a:rPr lang="zh-CN" altLang="en-US"/>
              <a:t>：理论上应该创建一个二维数组来表示棋盘，但是实际上可以通过算法，用一个一维数组即可解决问题</a:t>
            </a:r>
            <a:r>
              <a:rPr lang="en-US" altLang="zh-CN"/>
              <a:t>. arr[8] = {0 , 4, 7, 5, 2, 6, 1, 3} //</a:t>
            </a:r>
            <a:r>
              <a:rPr lang="zh-CN" altLang="en-US"/>
              <a:t>对应</a:t>
            </a:r>
            <a:r>
              <a:rPr lang="en-US" altLang="zh-CN"/>
              <a:t>arr </a:t>
            </a:r>
            <a:r>
              <a:rPr lang="zh-CN" altLang="en-US"/>
              <a:t>下标 表示第几行，即第几个皇后，</a:t>
            </a:r>
            <a:r>
              <a:rPr lang="en-US" altLang="zh-CN"/>
              <a:t>arr[i] = val , val </a:t>
            </a:r>
            <a:r>
              <a:rPr lang="zh-CN" altLang="en-US"/>
              <a:t>表示第</a:t>
            </a:r>
            <a:r>
              <a:rPr lang="en-US" altLang="zh-CN"/>
              <a:t>i+1</a:t>
            </a:r>
            <a:r>
              <a:rPr lang="zh-CN" altLang="en-US"/>
              <a:t>个皇后，放在第</a:t>
            </a:r>
            <a:r>
              <a:rPr lang="en-US" altLang="zh-CN"/>
              <a:t>i+1</a:t>
            </a:r>
            <a:r>
              <a:rPr lang="zh-CN" altLang="en-US"/>
              <a:t>行的第</a:t>
            </a:r>
            <a:r>
              <a:rPr lang="en-US" altLang="zh-CN"/>
              <a:t>val+1</a:t>
            </a:r>
            <a:r>
              <a:rPr lang="zh-CN" altLang="en-US"/>
              <a:t>列</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八皇后问题算法代码实现</a:t>
            </a:r>
            <a:endParaRPr lang="en-US" altLang="zh-CN" sz="2000" b="1">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说明：看老师的代码演示</a:t>
            </a:r>
            <a:endParaRPr lang="en-US" altLang="zh-CN"/>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endParaRPr lang="en-US" altLang="zh-CN" sz="100" b="1"/>
          </a:p>
          <a:p>
            <a:endParaRPr lang="zh-CN" altLang="en-US" sz="100"/>
          </a:p>
          <a:p>
            <a:r>
              <a:rPr lang="en-US" altLang="zh-CN" sz="100" b="1"/>
              <a:t>public class Queen8 {</a:t>
            </a:r>
            <a:endParaRPr lang="en-US" altLang="zh-CN" sz="100" b="1"/>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endParaRPr lang="zh-CN" altLang="en-US" sz="100"/>
          </a:p>
          <a:p>
            <a:r>
              <a:rPr lang="en-US" altLang="zh-CN" sz="100" b="1"/>
              <a:t>int max = 8;</a:t>
            </a:r>
            <a:endParaRPr lang="en-US" altLang="zh-CN" sz="100" b="1"/>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endParaRPr lang="zh-CN" altLang="en-US" sz="100"/>
          </a:p>
          <a:p>
            <a:r>
              <a:rPr lang="en-US" altLang="zh-CN" sz="100" b="1"/>
              <a:t>int[]  array = new int[max];</a:t>
            </a:r>
            <a:endParaRPr lang="en-US" altLang="zh-CN" sz="100" b="1"/>
          </a:p>
          <a:p>
            <a:r>
              <a:rPr lang="en-US" altLang="zh-CN" sz="100" b="1"/>
              <a:t>static int  </a:t>
            </a:r>
            <a:r>
              <a:rPr lang="en-US" altLang="zh-CN" sz="100" b="1" i="1"/>
              <a:t>count = 0;</a:t>
            </a:r>
            <a:endParaRPr lang="en-US" altLang="zh-CN" sz="100" b="1" i="1"/>
          </a:p>
          <a:p>
            <a:r>
              <a:rPr lang="en-US" altLang="zh-CN" sz="100" b="1"/>
              <a:t>public static void main(String[] args) {</a:t>
            </a:r>
            <a:endParaRPr lang="en-US" altLang="zh-CN" sz="100" b="1"/>
          </a:p>
          <a:p>
            <a:endParaRPr lang="zh-CN" altLang="en-US" sz="100"/>
          </a:p>
          <a:p>
            <a:r>
              <a:rPr lang="en-US" altLang="zh-CN" sz="100"/>
              <a:t>Queen8 queen8 = </a:t>
            </a:r>
            <a:r>
              <a:rPr lang="en-US" altLang="zh-CN" sz="100" b="1"/>
              <a:t>new Queen8();</a:t>
            </a:r>
            <a:endParaRPr lang="en-US" altLang="zh-CN" sz="100" b="1"/>
          </a:p>
          <a:p>
            <a:r>
              <a:rPr lang="en-US" altLang="zh-CN" sz="100"/>
              <a:t>queen8.check(0);</a:t>
            </a:r>
            <a:endParaRPr lang="en-US" altLang="zh-CN" sz="100"/>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endParaRPr lang="en-US" altLang="zh-CN" sz="100"/>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endParaRPr lang="zh-CN" altLang="en-US" sz="100"/>
          </a:p>
          <a:p>
            <a:r>
              <a:rPr lang="zh-CN" altLang="en-US" sz="100"/>
              <a:t>     * 皇后全部放置好了</a:t>
            </a:r>
            <a:r>
              <a:rPr lang="en-US" altLang="zh-CN" sz="100"/>
              <a:t>, </a:t>
            </a:r>
            <a:r>
              <a:rPr lang="zh-CN" altLang="en-US" sz="100"/>
              <a:t>就相应的得到了一种解法</a:t>
            </a:r>
            <a:r>
              <a:rPr lang="en-US" altLang="zh-CN" sz="100"/>
              <a:t>... </a:t>
            </a:r>
            <a:endParaRPr lang="en-US" altLang="zh-CN" sz="100"/>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endParaRPr lang="en-US" altLang="zh-CN" sz="100"/>
          </a:p>
          <a:p>
            <a:r>
              <a:rPr lang="en-US" altLang="zh-CN" sz="100"/>
              <a:t>     * </a:t>
            </a:r>
            <a:r>
              <a:rPr lang="en-US" altLang="zh-CN" sz="100" b="1"/>
              <a:t>@param n</a:t>
            </a:r>
            <a:endParaRPr lang="en-US" altLang="zh-CN" sz="100" b="1"/>
          </a:p>
          <a:p>
            <a:r>
              <a:rPr lang="zh-CN" altLang="en-US" sz="100"/>
              <a:t>     * 皇后</a:t>
            </a:r>
            <a:r>
              <a:rPr lang="en-US" altLang="zh-CN" sz="100"/>
              <a:t>n</a:t>
            </a:r>
            <a:r>
              <a:rPr lang="zh-CN" altLang="en-US" sz="100"/>
              <a:t>在</a:t>
            </a:r>
            <a:r>
              <a:rPr lang="en-US" altLang="zh-CN" sz="100"/>
              <a:t>array[n]</a:t>
            </a:r>
            <a:r>
              <a:rPr lang="zh-CN" altLang="en-US" sz="100"/>
              <a:t>列</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check(int n) {</a:t>
            </a:r>
            <a:endParaRPr lang="en-US" altLang="zh-CN" sz="100" b="1"/>
          </a:p>
          <a:p>
            <a:r>
              <a:rPr lang="zh-CN" altLang="en-US" sz="100"/>
              <a:t>        </a:t>
            </a:r>
            <a:r>
              <a:rPr lang="en-US" altLang="zh-CN" sz="100"/>
              <a:t>//</a:t>
            </a:r>
            <a:r>
              <a:rPr lang="zh-CN" altLang="en-US" sz="100"/>
              <a:t>终止条件是最后一行已经摆完，</a:t>
            </a:r>
            <a:endParaRPr lang="zh-CN" altLang="en-US" sz="100"/>
          </a:p>
          <a:p>
            <a:r>
              <a:rPr lang="zh-CN" altLang="en-US" sz="100"/>
              <a:t>    </a:t>
            </a:r>
            <a:r>
              <a:rPr lang="en-US" altLang="zh-CN" sz="100"/>
              <a:t>//</a:t>
            </a:r>
            <a:r>
              <a:rPr lang="zh-CN" altLang="en-US" sz="100"/>
              <a:t>由于每摆一步都会校验是否有冲突，</a:t>
            </a:r>
            <a:endParaRPr lang="zh-CN" altLang="en-US" sz="100"/>
          </a:p>
          <a:p>
            <a:r>
              <a:rPr lang="zh-CN" altLang="en-US" sz="100"/>
              <a:t>    </a:t>
            </a:r>
            <a:r>
              <a:rPr lang="en-US" altLang="zh-CN" sz="100"/>
              <a:t>//</a:t>
            </a:r>
            <a:r>
              <a:rPr lang="zh-CN" altLang="en-US" sz="100"/>
              <a:t>所以只要最后一行摆完，说明已经得到了一个正确解</a:t>
            </a:r>
            <a:endParaRPr lang="zh-CN" altLang="en-US" sz="100"/>
          </a:p>
          <a:p>
            <a:r>
              <a:rPr lang="en-US" altLang="zh-CN" sz="100"/>
              <a:t>        </a:t>
            </a:r>
            <a:r>
              <a:rPr lang="en-US" altLang="zh-CN" sz="100" b="1"/>
              <a:t>if (n == max) {</a:t>
            </a:r>
            <a:endParaRPr lang="en-US" altLang="zh-CN" sz="100" b="1"/>
          </a:p>
          <a:p>
            <a:r>
              <a:rPr lang="en-US" altLang="zh-CN" sz="100"/>
              <a:t>            print();</a:t>
            </a:r>
            <a:endParaRPr lang="en-US" altLang="zh-CN" sz="100"/>
          </a:p>
          <a:p>
            <a:r>
              <a:rPr lang="en-US" altLang="zh-CN" sz="100"/>
              <a:t>            </a:t>
            </a:r>
            <a:r>
              <a:rPr lang="en-US" altLang="zh-CN" sz="100" b="1"/>
              <a:t>return;</a:t>
            </a:r>
            <a:endParaRPr lang="en-US" altLang="zh-CN" sz="100" b="1"/>
          </a:p>
          <a:p>
            <a:r>
              <a:rPr lang="zh-CN" altLang="en-US" sz="100"/>
              <a:t>        </a:t>
            </a:r>
            <a:r>
              <a:rPr lang="en-US" altLang="zh-CN" sz="100"/>
              <a:t>}</a:t>
            </a:r>
            <a:endParaRPr lang="en-US" altLang="zh-CN" sz="100"/>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endParaRPr lang="zh-CN" altLang="en-US" sz="100"/>
          </a:p>
          <a:p>
            <a:r>
              <a:rPr lang="en-US" altLang="zh-CN" sz="100"/>
              <a:t>        </a:t>
            </a:r>
            <a:r>
              <a:rPr lang="en-US" altLang="zh-CN" sz="100" b="1"/>
              <a:t>for (int i = 0; i &lt; max; i++) {</a:t>
            </a:r>
            <a:endParaRPr lang="en-US" altLang="zh-CN" sz="100" b="1"/>
          </a:p>
          <a:p>
            <a:r>
              <a:rPr lang="en-US" altLang="zh-CN" sz="100"/>
              <a:t>            array[n] = i; //</a:t>
            </a:r>
            <a:r>
              <a:rPr lang="zh-CN" altLang="en-US" sz="100"/>
              <a:t>先将第一个皇后放置第一行的第一列 </a:t>
            </a:r>
            <a:r>
              <a:rPr lang="en-US" altLang="zh-CN" sz="100"/>
              <a:t>array[0] = 0</a:t>
            </a:r>
            <a:endParaRPr lang="en-US" altLang="zh-CN" sz="100"/>
          </a:p>
          <a:p>
            <a:r>
              <a:rPr lang="en-US" altLang="zh-CN" sz="100"/>
              <a:t>            </a:t>
            </a:r>
            <a:r>
              <a:rPr lang="en-US" altLang="zh-CN" sz="100" b="1"/>
              <a:t>if (judge(n)) {  // </a:t>
            </a:r>
            <a:r>
              <a:rPr lang="zh-CN" altLang="en-US" sz="100" b="1"/>
              <a:t>如果 该皇后没有和其它皇后冲突</a:t>
            </a:r>
            <a:endParaRPr lang="zh-CN" altLang="en-US" sz="100" b="1"/>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endParaRPr lang="zh-CN" altLang="en-US"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endParaRPr lang="en-US" altLang="zh-CN" sz="100"/>
          </a:p>
          <a:p>
            <a:r>
              <a:rPr lang="zh-CN" altLang="en-US" sz="100"/>
              <a:t>     * 如果冲突，返回 </a:t>
            </a:r>
            <a:r>
              <a:rPr lang="en-US" altLang="zh-CN" sz="100"/>
              <a:t>false , </a:t>
            </a:r>
            <a:r>
              <a:rPr lang="zh-CN" altLang="en-US" sz="100"/>
              <a:t>如果不冲突返回</a:t>
            </a:r>
            <a:r>
              <a:rPr lang="en-US" altLang="zh-CN" sz="100"/>
              <a:t>true</a:t>
            </a:r>
            <a:endParaRPr lang="en-US" altLang="zh-CN" sz="100"/>
          </a:p>
          <a:p>
            <a:r>
              <a:rPr lang="zh-CN" altLang="en-US" sz="100"/>
              <a:t>     * </a:t>
            </a:r>
            <a:r>
              <a:rPr lang="en-US" altLang="zh-CN" sz="100"/>
              <a:t>0 4 7 5 2 6 1 3 </a:t>
            </a:r>
            <a:endParaRPr lang="en-US" altLang="zh-CN" sz="100"/>
          </a:p>
          <a:p>
            <a:r>
              <a:rPr lang="en-US" altLang="zh-CN" sz="100"/>
              <a:t>     * </a:t>
            </a:r>
            <a:r>
              <a:rPr lang="en-US" altLang="zh-CN" sz="100" b="1"/>
              <a:t>@param n</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private boolean judge(int n) {</a:t>
            </a:r>
            <a:endParaRPr lang="en-US" altLang="zh-CN" sz="100" b="1"/>
          </a:p>
          <a:p>
            <a:r>
              <a:rPr lang="en-US" altLang="zh-CN" sz="100"/>
              <a:t>        </a:t>
            </a:r>
            <a:r>
              <a:rPr lang="en-US" altLang="zh-CN" sz="100" b="1"/>
              <a:t>for (int i = 0; i &lt; n; i++) {</a:t>
            </a:r>
            <a:endParaRPr lang="en-US" altLang="zh-CN" sz="100" b="1"/>
          </a:p>
          <a:p>
            <a:r>
              <a:rPr lang="zh-CN" altLang="en-US" sz="100"/>
              <a:t>        </a:t>
            </a:r>
            <a:r>
              <a:rPr lang="en-US" altLang="zh-CN" sz="100"/>
              <a:t>//</a:t>
            </a:r>
            <a:r>
              <a:rPr lang="zh-CN" altLang="en-US" sz="100"/>
              <a:t>说明</a:t>
            </a:r>
            <a:r>
              <a:rPr lang="en-US" altLang="zh-CN" sz="100"/>
              <a:t>: </a:t>
            </a:r>
            <a:endParaRPr lang="en-US" altLang="zh-CN" sz="100"/>
          </a:p>
          <a:p>
            <a:r>
              <a:rPr lang="en-US" altLang="zh-CN" sz="100"/>
              <a:t>        //1. array[i] == array[n] </a:t>
            </a:r>
            <a:r>
              <a:rPr lang="zh-CN" altLang="en-US" sz="100"/>
              <a:t>判断 是不是在同一列</a:t>
            </a:r>
            <a:endParaRPr lang="zh-CN" altLang="en-US" sz="100"/>
          </a:p>
          <a:p>
            <a:r>
              <a:rPr lang="en-US" altLang="zh-CN" sz="100"/>
              <a:t>        //2. Math.abs(n - i) == Math.abs(array[n] - array[i]) </a:t>
            </a:r>
            <a:r>
              <a:rPr lang="zh-CN" altLang="en-US" sz="100"/>
              <a:t>判断是不是在同一条斜线</a:t>
            </a:r>
            <a:endParaRPr lang="zh-CN" altLang="en-US" sz="100"/>
          </a:p>
          <a:p>
            <a:r>
              <a:rPr lang="zh-CN" altLang="en-US" sz="100"/>
              <a:t>        </a:t>
            </a:r>
            <a:r>
              <a:rPr lang="en-US" altLang="zh-CN" sz="100"/>
              <a:t>//3. </a:t>
            </a:r>
            <a:r>
              <a:rPr lang="zh-CN" altLang="en-US" sz="100"/>
              <a:t>不用判断是不是在同一行，因为我们每放一个皇后，行是递增的</a:t>
            </a:r>
            <a:r>
              <a:rPr lang="en-US" altLang="zh-CN" sz="100"/>
              <a:t>.</a:t>
            </a:r>
            <a:endParaRPr lang="en-US" altLang="zh-CN" sz="100"/>
          </a:p>
          <a:p>
            <a:r>
              <a:rPr lang="en-US" altLang="zh-CN" sz="100"/>
              <a:t>            </a:t>
            </a:r>
            <a:r>
              <a:rPr lang="en-US" altLang="zh-CN" sz="100" b="1"/>
              <a:t>if (array[i] == array[n] || Math.</a:t>
            </a:r>
            <a:r>
              <a:rPr lang="en-US" altLang="zh-CN" sz="100" b="1" i="1"/>
              <a:t>abs(n - i) == Math.abs(array[n] - array[i])) {</a:t>
            </a:r>
            <a:endParaRPr lang="en-US" altLang="zh-CN" sz="100" b="1" i="1"/>
          </a:p>
          <a:p>
            <a:r>
              <a:rPr lang="en-US" altLang="zh-CN" sz="100"/>
              <a:t>                </a:t>
            </a:r>
            <a:r>
              <a:rPr lang="en-US" altLang="zh-CN" sz="100" b="1"/>
              <a:t>return false;</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true;</a:t>
            </a:r>
            <a:endParaRPr lang="en-US" altLang="zh-CN" sz="100" b="1"/>
          </a:p>
          <a:p>
            <a:r>
              <a:rPr lang="zh-CN" altLang="en-US" sz="100"/>
              <a:t>    </a:t>
            </a:r>
            <a:r>
              <a:rPr lang="en-US" altLang="zh-CN" sz="100"/>
              <a:t>}</a:t>
            </a:r>
            <a:endParaRPr lang="zh-CN" altLang="en-US" sz="100"/>
          </a:p>
          <a:p>
            <a:r>
              <a:rPr lang="zh-CN" altLang="en-US" sz="100"/>
              <a:t>    </a:t>
            </a:r>
            <a:r>
              <a:rPr lang="en-US" altLang="zh-CN" sz="100"/>
              <a:t>/**</a:t>
            </a:r>
            <a:endParaRPr lang="en-US" altLang="zh-CN" sz="100"/>
          </a:p>
          <a:p>
            <a:r>
              <a:rPr lang="zh-CN" altLang="en-US" sz="100"/>
              <a:t>     * 打印这个满足条件的八皇后的放置位置</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print()  {</a:t>
            </a:r>
            <a:endParaRPr lang="en-US" altLang="zh-CN" sz="100" b="1"/>
          </a:p>
          <a:p>
            <a:r>
              <a:rPr lang="en-US" altLang="zh-CN" sz="100"/>
              <a:t>    </a:t>
            </a:r>
            <a:r>
              <a:rPr lang="en-US" altLang="zh-CN" sz="100" i="1"/>
              <a:t>count++;</a:t>
            </a:r>
            <a:endParaRPr lang="en-US" altLang="zh-CN" sz="100" i="1"/>
          </a:p>
          <a:p>
            <a:r>
              <a:rPr lang="en-US" altLang="zh-CN" sz="100"/>
              <a:t>        </a:t>
            </a:r>
            <a:r>
              <a:rPr lang="en-US" altLang="zh-CN" sz="100" b="1"/>
              <a:t>for (int i = 0; i &lt; array.length; i++) {</a:t>
            </a:r>
            <a:endParaRPr lang="en-US" altLang="zh-CN" sz="100" b="1"/>
          </a:p>
          <a:p>
            <a:r>
              <a:rPr lang="en-US" altLang="zh-CN" sz="100"/>
              <a:t>            System.</a:t>
            </a:r>
            <a:r>
              <a:rPr lang="en-US" altLang="zh-CN" sz="100" b="1" i="1"/>
              <a:t>out.print(array[i]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a:t>}</a:t>
            </a:r>
            <a:endParaRPr lang="zh-CN" altLang="en-US" sz="100"/>
          </a:p>
          <a:p>
            <a:r>
              <a:rPr lang="en-US" altLang="zh-CN" sz="100"/>
              <a:t>}</a:t>
            </a:r>
            <a:endParaRPr lang="en-US" altLang="zh-CN" sz="1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排序算法</a:t>
            </a:r>
            <a:endParaRPr lang="en-US" altLang="zh-CN" sz="2400" b="1">
              <a:solidFill>
                <a:schemeClr val="bg1">
                  <a:lumMod val="65000"/>
                </a:schemeClr>
              </a:solidFill>
            </a:endParaRPr>
          </a:p>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排序算法的介绍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排序也称排序算法</a:t>
            </a:r>
            <a:br>
              <a:rPr kumimoji="1" lang="en-US" altLang="zh-CN">
                <a:latin typeface="+mn-ea"/>
              </a:rPr>
            </a:br>
            <a:r>
              <a:rPr kumimoji="1" lang="en-US" altLang="zh-CN">
                <a:latin typeface="+mn-ea"/>
              </a:rPr>
              <a:t>(Sort </a:t>
            </a:r>
            <a:r>
              <a:rPr lang="en-US" altLang="zh-CN"/>
              <a:t>Algorithm</a:t>
            </a:r>
            <a:r>
              <a:rPr kumimoji="1" lang="en-US" altLang="zh-CN">
                <a:latin typeface="+mn-ea"/>
              </a:rPr>
              <a:t>)</a:t>
            </a:r>
            <a:r>
              <a:rPr kumimoji="1" lang="zh-CN" altLang="en-US">
                <a:latin typeface="+mn-ea"/>
              </a:rPr>
              <a:t>，</a:t>
            </a:r>
            <a:r>
              <a:rPr kumimoji="1" lang="zh-CN" altLang="en-US">
                <a:latin typeface="楷体_GB2312" pitchFamily="49" charset="-122"/>
                <a:ea typeface="楷体_GB2312" pitchFamily="49" charset="-122"/>
              </a:rPr>
              <a:t>排序是将一</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组数据，依指定的顺序进行排列</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的过程。</a:t>
            </a:r>
            <a:endParaRPr kumimoji="1" lang="zh-CN" altLang="en-US">
              <a:latin typeface="楷体_GB2312" pitchFamily="49" charset="-122"/>
              <a:ea typeface="楷体_GB2312" pitchFamily="49" charset="-122"/>
            </a:endParaRPr>
          </a:p>
          <a:p>
            <a:r>
              <a:rPr kumimoji="1" lang="zh-CN" altLang="en-US" b="1">
                <a:latin typeface="楷体_GB2312" pitchFamily="49" charset="-122"/>
                <a:ea typeface="楷体_GB2312" pitchFamily="49" charset="-122"/>
              </a:rPr>
              <a:t>排序的分类：</a:t>
            </a:r>
            <a:endParaRPr kumimoji="1" lang="zh-CN" altLang="en-US" b="1">
              <a:latin typeface="楷体_GB2312" pitchFamily="49" charset="-122"/>
              <a:ea typeface="楷体_GB2312" pitchFamily="49" charset="-122"/>
            </a:endParaRPr>
          </a:p>
          <a:p>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内部排序</a:t>
            </a:r>
            <a:r>
              <a:rPr kumimoji="1" lang="en-US" altLang="zh-CN">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zh-CN" altLang="en-US">
                <a:latin typeface="楷体_GB2312" pitchFamily="49" charset="-122"/>
                <a:ea typeface="楷体_GB2312" pitchFamily="49" charset="-122"/>
              </a:rPr>
              <a:t>指将需要处理的所有数据都加载</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到内部存储器中进行排序。</a:t>
            </a:r>
            <a:endParaRPr kumimoji="1" lang="zh-CN" altLang="en-US">
              <a:latin typeface="楷体_GB2312" pitchFamily="49" charset="-122"/>
              <a:ea typeface="楷体_GB2312" pitchFamily="49" charset="-122"/>
            </a:endParaRPr>
          </a:p>
          <a:p>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外部排序法：</a:t>
            </a:r>
            <a:endParaRPr kumimoji="1" lang="zh-CN" altLang="en-US">
              <a:latin typeface="楷体_GB2312" pitchFamily="49" charset="-122"/>
              <a:ea typeface="楷体_GB2312" pitchFamily="49" charset="-122"/>
            </a:endParaRPr>
          </a:p>
          <a:p>
            <a:r>
              <a:rPr kumimoji="1" lang="zh-CN" altLang="en-US">
                <a:latin typeface="楷体_GB2312" pitchFamily="49" charset="-122"/>
                <a:ea typeface="楷体_GB2312" pitchFamily="49" charset="-122"/>
              </a:rPr>
              <a:t>数据量过大，无法全部加载到内</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存中，需要借助外部存储进行</a:t>
            </a:r>
            <a:endParaRPr kumimoji="1" lang="zh-CN" altLang="en-US">
              <a:latin typeface="楷体_GB2312" pitchFamily="49" charset="-122"/>
              <a:ea typeface="楷体_GB2312" pitchFamily="49" charset="-122"/>
            </a:endParaRPr>
          </a:p>
          <a:p>
            <a:r>
              <a:rPr kumimoji="1" lang="zh-CN" altLang="en-US">
                <a:latin typeface="楷体_GB2312" pitchFamily="49" charset="-122"/>
                <a:ea typeface="楷体_GB2312" pitchFamily="49" charset="-122"/>
              </a:rPr>
              <a:t>排序。</a:t>
            </a:r>
            <a:endParaRPr kumimoji="1" lang="en-US" altLang="zh-CN">
              <a:latin typeface="楷体_GB2312" pitchFamily="49" charset="-122"/>
              <a:ea typeface="楷体_GB2312" pitchFamily="49" charset="-122"/>
            </a:endParaRPr>
          </a:p>
          <a:p>
            <a:r>
              <a:rPr kumimoji="1" lang="en-US" altLang="zh-CN" b="1">
                <a:latin typeface="+mn-ea"/>
                <a:ea typeface="楷体_GB2312" pitchFamily="49" charset="-122"/>
              </a:rPr>
              <a:t>3) </a:t>
            </a:r>
            <a:r>
              <a:rPr kumimoji="1" lang="zh-CN" altLang="en-US" b="1">
                <a:latin typeface="+mn-ea"/>
              </a:rPr>
              <a:t>常见的排序算法分类</a:t>
            </a:r>
            <a:r>
              <a:rPr kumimoji="1" lang="en-US" altLang="zh-CN" b="1">
                <a:latin typeface="+mn-ea"/>
              </a:rPr>
              <a:t>(</a:t>
            </a:r>
            <a:r>
              <a:rPr kumimoji="1" lang="zh-CN" altLang="en-US" b="1">
                <a:latin typeface="+mn-ea"/>
              </a:rPr>
              <a:t>见右图</a:t>
            </a:r>
            <a:r>
              <a:rPr kumimoji="1" lang="en-US" altLang="zh-CN" b="1">
                <a:latin typeface="+mn-ea"/>
              </a:rPr>
              <a:t>):</a:t>
            </a:r>
            <a:endParaRPr kumimoji="1" lang="en-US" altLang="zh-CN" b="1">
              <a:latin typeface="+mn-ea"/>
            </a:endParaRPr>
          </a:p>
        </p:txBody>
      </p:sp>
      <p:pic>
        <p:nvPicPr>
          <p:cNvPr id="90148" name="Picture 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2" name="包装程序外壳对象" showAsIcon="1" r:id="rId2" imgW="609600" imgH="523875" progId="Package">
                  <p:embed/>
                </p:oleObj>
              </mc:Choice>
              <mc:Fallback>
                <p:oleObj name="包装程序外壳对象" showAsIcon="1" r:id="rId2" imgW="609600" imgH="523875" progId="Package">
                  <p:embed/>
                  <p:pic>
                    <p:nvPicPr>
                      <p:cNvPr id="0" name="图片 140371"/>
                      <p:cNvPicPr/>
                      <p:nvPr/>
                    </p:nvPicPr>
                    <p:blipFill>
                      <a:blip r:embed="rId3"/>
                      <a:stretch>
                        <a:fillRect/>
                      </a:stretch>
                    </p:blipFill>
                    <p:spPr>
                      <a:xfrm>
                        <a:off x="8226821" y="4669898"/>
                        <a:ext cx="576064" cy="496301"/>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度量一个程序</a:t>
            </a:r>
            <a:r>
              <a:rPr kumimoji="1" lang="en-US" altLang="zh-CN" sz="2000" b="1">
                <a:solidFill>
                  <a:srgbClr val="0070C0"/>
                </a:solidFill>
                <a:latin typeface="+mn-ea"/>
              </a:rPr>
              <a:t>(</a:t>
            </a:r>
            <a:r>
              <a:rPr kumimoji="1" lang="zh-CN" altLang="en-US" sz="2000" b="1">
                <a:solidFill>
                  <a:srgbClr val="0070C0"/>
                </a:solidFill>
                <a:latin typeface="+mn-ea"/>
              </a:rPr>
              <a:t>算法</a:t>
            </a:r>
            <a:r>
              <a:rPr kumimoji="1" lang="en-US" altLang="zh-CN" sz="2000" b="1">
                <a:solidFill>
                  <a:srgbClr val="0070C0"/>
                </a:solidFill>
                <a:latin typeface="+mn-ea"/>
              </a:rPr>
              <a:t>)</a:t>
            </a:r>
            <a:r>
              <a:rPr kumimoji="1" lang="zh-CN" altLang="en-US" sz="2000" b="1">
                <a:solidFill>
                  <a:srgbClr val="0070C0"/>
                </a:solidFill>
                <a:latin typeface="+mn-ea"/>
              </a:rPr>
              <a:t>执行时间的两种方法</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a:t>事后统计的方法</a:t>
            </a:r>
            <a:br>
              <a:rPr lang="en-US" altLang="zh-CN"/>
            </a:br>
            <a:r>
              <a:rPr lang="zh-CN" altLang="en-US" sz="1600"/>
              <a:t>这种方法可行</a:t>
            </a:r>
            <a:r>
              <a:rPr lang="en-US" altLang="zh-CN" sz="1600"/>
              <a:t>, </a:t>
            </a:r>
            <a:r>
              <a:rPr lang="zh-CN" altLang="en-US" sz="1600"/>
              <a:t>但是有两个问题：一是要想对设计的算法的运行性能进行评测，需要实际运行该程序；二是所得时间的统计量依赖于计算机的硬件、软件等环境因素</a:t>
            </a:r>
            <a:r>
              <a:rPr lang="en-US" altLang="zh-CN" sz="1600"/>
              <a:t>, </a:t>
            </a:r>
            <a:r>
              <a:rPr lang="zh-CN" altLang="en-US" sz="1600" b="1">
                <a:solidFill>
                  <a:srgbClr val="0070C0"/>
                </a:solidFill>
              </a:rPr>
              <a:t>这种方式，要在同一台计算机的相同状态下运行，才能比较那个算法速度更快</a:t>
            </a:r>
            <a:r>
              <a:rPr lang="zh-CN" altLang="en-US" sz="1600"/>
              <a:t>。</a:t>
            </a:r>
            <a:endParaRPr lang="en-US" altLang="zh-CN" sz="1600"/>
          </a:p>
          <a:p>
            <a:pPr marL="342900" indent="-342900">
              <a:spcBef>
                <a:spcPct val="0"/>
              </a:spcBef>
              <a:buAutoNum type="arabicParenR"/>
            </a:pPr>
            <a:endParaRPr lang="en-US" altLang="zh-CN" sz="1400"/>
          </a:p>
          <a:p>
            <a:pPr marL="342900" indent="-342900">
              <a:spcBef>
                <a:spcPct val="0"/>
              </a:spcBef>
              <a:buAutoNum type="arabicParenR"/>
            </a:pPr>
            <a:r>
              <a:rPr kumimoji="1" lang="zh-CN" altLang="en-US"/>
              <a:t>事前估算的方法</a:t>
            </a:r>
            <a:br>
              <a:rPr kumimoji="1" lang="en-US" altLang="zh-CN"/>
            </a:br>
            <a:r>
              <a:rPr kumimoji="1" lang="zh-CN" altLang="en-US"/>
              <a:t>通过分析某个算法的</a:t>
            </a:r>
            <a:r>
              <a:rPr kumimoji="1" lang="zh-CN" altLang="en-US" b="1"/>
              <a:t>时间复杂度</a:t>
            </a:r>
            <a:r>
              <a:rPr kumimoji="1" lang="zh-CN" altLang="en-US"/>
              <a:t>来判断哪个算法更优</a:t>
            </a:r>
            <a:r>
              <a:rPr kumimoji="1" lang="en-US" altLang="zh-CN"/>
              <a:t>.</a:t>
            </a:r>
            <a:endParaRPr kumimoji="1" lang="en-US" altLang="en-US"/>
          </a:p>
          <a:p>
            <a:pPr>
              <a:spcBef>
                <a:spcPct val="0"/>
              </a:spcBef>
            </a:pPr>
            <a:endParaRPr kumimoji="1" lang="en-US" altLang="zh-CN"/>
          </a:p>
          <a:p>
            <a:pPr>
              <a:spcBef>
                <a:spcPct val="0"/>
              </a:spcBef>
            </a:pPr>
            <a:endParaRPr lang="en-US" altLang="zh-CN"/>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a:solidFill>
                  <a:srgbClr val="0070C0"/>
                </a:solidFill>
              </a:rPr>
              <a:t>数据结构和算法的重要性</a:t>
            </a:r>
            <a:endParaRPr lang="en-US" altLang="zh-CN" sz="2000" b="1">
              <a:solidFill>
                <a:srgbClr val="0070C0"/>
              </a:solidFill>
            </a:endParaRPr>
          </a:p>
          <a:p>
            <a:endParaRPr lang="en-US" altLang="zh-CN"/>
          </a:p>
          <a:p>
            <a:pPr marL="342900" indent="-342900">
              <a:buAutoNum type="arabicParenR"/>
            </a:pPr>
            <a:r>
              <a:rPr lang="zh-CN" altLang="en-US"/>
              <a:t>算法是程序的灵魂，优秀的程序可以在海量数据计算时，依然保持高速计算</a:t>
            </a:r>
            <a:endParaRPr lang="en-US" altLang="zh-CN"/>
          </a:p>
          <a:p>
            <a:pPr marL="342900" indent="-342900">
              <a:buAutoNum type="arabicParenR"/>
            </a:pPr>
            <a:r>
              <a:rPr lang="zh-CN" altLang="en-US"/>
              <a:t>一般来讲</a:t>
            </a:r>
            <a:r>
              <a:rPr lang="en-US" altLang="zh-CN"/>
              <a:t> </a:t>
            </a:r>
            <a:r>
              <a:rPr lang="zh-CN" altLang="en-US"/>
              <a:t>程序会使用了内存计算框架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a:t>)</a:t>
            </a:r>
            <a:r>
              <a:rPr lang="zh-CN" altLang="en-US"/>
              <a:t>来优化程序</a:t>
            </a:r>
            <a:r>
              <a:rPr lang="en-US" altLang="zh-CN"/>
              <a:t>,</a:t>
            </a:r>
            <a:r>
              <a:rPr lang="zh-CN" altLang="en-US"/>
              <a:t>再深入的思考一下，这些计算框架和缓存技术，</a:t>
            </a:r>
            <a:r>
              <a:rPr lang="en-US" altLang="zh-CN"/>
              <a:t> </a:t>
            </a:r>
            <a:r>
              <a:rPr lang="zh-CN" altLang="en-US"/>
              <a:t>它的核心功能是哪个部分呢？</a:t>
            </a:r>
            <a:endParaRPr lang="en-US" altLang="zh-CN"/>
          </a:p>
          <a:p>
            <a:pPr marL="342900" indent="-342900">
              <a:buAutoNum type="arabicParenR"/>
            </a:pPr>
            <a:endParaRPr lang="en-US" altLang="zh-CN"/>
          </a:p>
          <a:p>
            <a:pPr marL="342900" indent="-342900">
              <a:buAutoNum type="arabicParenR"/>
            </a:pPr>
            <a:r>
              <a:rPr lang="en-US" altLang="zh-CN"/>
              <a:t> </a:t>
            </a:r>
            <a:r>
              <a:rPr lang="zh-CN" altLang="en-US"/>
              <a:t>拿实际工作经历来说</a:t>
            </a:r>
            <a:r>
              <a:rPr lang="en-US" altLang="zh-CN"/>
              <a:t>, </a:t>
            </a:r>
            <a:r>
              <a:rPr lang="zh-CN" altLang="en-US"/>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对代码进行优化，再次上线，坚如磐石。你就能感受到程序是有灵魂的，就是算法。</a:t>
            </a:r>
            <a:endParaRPr lang="en-US" altLang="zh-CN"/>
          </a:p>
          <a:p>
            <a:pPr marL="342900" indent="-342900">
              <a:buAutoNum type="arabicParenR"/>
            </a:pPr>
            <a:r>
              <a:rPr lang="zh-CN" altLang="en-US"/>
              <a:t>目前程序员面试的门槛越来越高，很多一线</a:t>
            </a:r>
            <a:r>
              <a:rPr lang="en-US" altLang="zh-CN"/>
              <a:t>IT</a:t>
            </a:r>
            <a:r>
              <a:rPr lang="zh-CN" altLang="en-US"/>
              <a:t>公司</a:t>
            </a:r>
            <a:r>
              <a:rPr lang="en-US" altLang="zh-CN"/>
              <a:t>(</a:t>
            </a:r>
            <a:r>
              <a:rPr lang="zh-CN" altLang="en-US"/>
              <a:t>大厂</a:t>
            </a:r>
            <a:r>
              <a:rPr lang="en-US" altLang="zh-CN"/>
              <a:t>)</a:t>
            </a:r>
            <a:r>
              <a:rPr lang="zh-CN" altLang="en-US"/>
              <a:t>，都会有数据结构和算法面试题</a:t>
            </a:r>
            <a:r>
              <a:rPr lang="en-US" altLang="zh-CN"/>
              <a:t>(</a:t>
            </a:r>
            <a:r>
              <a:rPr lang="zh-CN" altLang="en-US"/>
              <a:t>负责的告诉你，肯定有的</a:t>
            </a:r>
            <a:r>
              <a:rPr lang="en-US" altLang="zh-CN"/>
              <a:t>)</a:t>
            </a:r>
            <a:endParaRPr lang="en-US" altLang="zh-CN"/>
          </a:p>
          <a:p>
            <a:pPr marL="342900" indent="-342900">
              <a:buAutoNum type="arabicParenR"/>
            </a:pPr>
            <a:endParaRPr lang="en-US" altLang="zh-CN"/>
          </a:p>
          <a:p>
            <a:pPr marL="342900" indent="-342900">
              <a:buAutoNum type="arabicParenR"/>
            </a:pPr>
            <a:r>
              <a:rPr lang="zh-CN" altLang="en-US"/>
              <a:t>如果你不想永远都是代码工人</a:t>
            </a:r>
            <a:r>
              <a:rPr lang="en-US" altLang="zh-CN"/>
              <a:t>,</a:t>
            </a:r>
            <a:r>
              <a:rPr lang="zh-CN" altLang="en-US"/>
              <a:t>那就花时间来研究下数据结构和算法</a:t>
            </a:r>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时间频度</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marL="342900" indent="-342900">
              <a:spcBef>
                <a:spcPct val="0"/>
              </a:spcBef>
              <a:buFont typeface="Wingdings" panose="05000000000000000000" pitchFamily="2" charset="2"/>
              <a:buChar char="Ø"/>
            </a:pPr>
            <a:r>
              <a:rPr kumimoji="1" lang="zh-CN" altLang="en-US">
                <a:solidFill>
                  <a:srgbClr val="0070C0"/>
                </a:solidFill>
                <a:latin typeface="+mn-ea"/>
              </a:rPr>
              <a:t>基本介绍</a:t>
            </a:r>
            <a:endParaRPr kumimoji="1" lang="zh-CN" altLang="en-US">
              <a:solidFill>
                <a:srgbClr val="0070C0"/>
              </a:solidFill>
              <a:latin typeface="+mn-ea"/>
            </a:endParaRPr>
          </a:p>
          <a:p>
            <a:pPr>
              <a:spcBef>
                <a:spcPct val="0"/>
              </a:spcBef>
            </a:pPr>
            <a:r>
              <a:rPr lang="zh-CN" altLang="en-US" b="1"/>
              <a:t>时间频度</a:t>
            </a:r>
            <a:r>
              <a:rPr lang="zh-CN" altLang="en-US"/>
              <a:t>：一个算法花费的时间与算法中语句的执行次数成正比例，哪个算法中语句执行次数多，它花费时间就多。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a:t>。</a:t>
            </a:r>
            <a:r>
              <a:rPr lang="en-US" altLang="zh-CN"/>
              <a:t>[</a:t>
            </a:r>
            <a:r>
              <a:rPr lang="zh-CN" altLang="en-US" sz="1400">
                <a:solidFill>
                  <a:srgbClr val="DA0000"/>
                </a:solidFill>
              </a:rPr>
              <a:t>举例说明</a:t>
            </a:r>
            <a:r>
              <a:rPr lang="en-US" altLang="zh-CN"/>
              <a:t>]</a:t>
            </a:r>
            <a:endParaRPr lang="en-US" altLang="zh-CN"/>
          </a:p>
          <a:p>
            <a:pPr>
              <a:spcBef>
                <a:spcPct val="0"/>
              </a:spcBef>
            </a:pPr>
            <a:endParaRPr lang="en-US" altLang="zh-CN"/>
          </a:p>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举例说明</a:t>
            </a:r>
            <a:r>
              <a:rPr kumimoji="1" lang="en-US" altLang="zh-CN" b="1">
                <a:latin typeface="+mn-ea"/>
              </a:rPr>
              <a:t>-</a:t>
            </a:r>
            <a:r>
              <a:rPr kumimoji="1" lang="zh-CN" altLang="en-US" b="1">
                <a:latin typeface="+mn-ea"/>
              </a:rPr>
              <a:t>基本案例</a:t>
            </a:r>
            <a:endParaRPr kumimoji="1" lang="en-US" altLang="zh-CN" b="1">
              <a:latin typeface="+mn-ea"/>
            </a:endParaRPr>
          </a:p>
          <a:p>
            <a:pPr>
              <a:spcBef>
                <a:spcPct val="0"/>
              </a:spcBef>
            </a:pPr>
            <a:r>
              <a:rPr kumimoji="1" lang="zh-CN" altLang="en-US">
                <a:solidFill>
                  <a:srgbClr val="0070C0"/>
                </a:solidFill>
                <a:latin typeface="+mn-ea"/>
              </a:rPr>
              <a:t>比如</a:t>
            </a:r>
            <a:r>
              <a:rPr kumimoji="1" lang="en-US" altLang="en-US"/>
              <a:t>计算</a:t>
            </a:r>
            <a:r>
              <a:rPr kumimoji="1" lang="en-US" altLang="en-US"/>
              <a:t>1-100</a:t>
            </a:r>
            <a:r>
              <a:rPr kumimoji="1" lang="en-US" altLang="en-US"/>
              <a:t>所有数字之和</a:t>
            </a:r>
            <a:r>
              <a:rPr kumimoji="1" lang="en-US" altLang="en-US"/>
              <a:t>, </a:t>
            </a:r>
            <a:r>
              <a:rPr kumimoji="1" lang="zh-CN" altLang="en-US"/>
              <a:t>我们设计两种算法：</a:t>
            </a:r>
            <a:endParaRPr kumimoji="1" lang="en-US" altLang="zh-CN"/>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pic>
        <p:nvPicPr>
          <p:cNvPr id="4" name="图片 3"/>
          <p:cNvPicPr>
            <a:picLocks noChangeAspect="1"/>
          </p:cNvPicPr>
          <p:nvPr/>
        </p:nvPicPr>
        <p:blipFill>
          <a:blip r:embed="rId1"/>
          <a:stretch>
            <a:fillRect/>
          </a:stretch>
        </p:blipFill>
        <p:spPr>
          <a:xfrm>
            <a:off x="809997" y="2376239"/>
            <a:ext cx="2880320" cy="1395311"/>
          </a:xfrm>
          <a:prstGeom prst="rect">
            <a:avLst/>
          </a:prstGeom>
        </p:spPr>
      </p:pic>
      <p:pic>
        <p:nvPicPr>
          <p:cNvPr id="5" name="图片 4"/>
          <p:cNvPicPr>
            <a:picLocks noChangeAspect="1"/>
          </p:cNvPicPr>
          <p:nvPr/>
        </p:nvPicPr>
        <p:blipFill>
          <a:blip r:embed="rId2"/>
          <a:stretch>
            <a:fillRect/>
          </a:stretch>
        </p:blipFill>
        <p:spPr>
          <a:xfrm>
            <a:off x="765001" y="4320455"/>
            <a:ext cx="2781300" cy="596900"/>
          </a:xfrm>
          <a:prstGeom prst="rect">
            <a:avLst/>
          </a:prstGeom>
        </p:spPr>
      </p:pic>
      <p:sp>
        <p:nvSpPr>
          <p:cNvPr id="6" name="文本框 4"/>
          <p:cNvSpPr txBox="1"/>
          <p:nvPr/>
        </p:nvSpPr>
        <p:spPr>
          <a:xfrm>
            <a:off x="784289" y="3960415"/>
            <a:ext cx="3914140" cy="369332"/>
          </a:xfrm>
          <a:prstGeom prst="rect">
            <a:avLst/>
          </a:prstGeom>
          <a:noFill/>
        </p:spPr>
        <p:txBody>
          <a:bodyPr wrap="square" rtlCol="0">
            <a:spAutoFit/>
          </a:bodyPr>
          <a:lstStyle/>
          <a:p>
            <a:r>
              <a:rPr kumimoji="1" lang="en-US" altLang="en-US" dirty="0"/>
              <a:t>T(n)=n+1;</a:t>
            </a:r>
            <a:endParaRPr kumimoji="1" lang="zh-CN" altLang="en-US" dirty="0"/>
          </a:p>
        </p:txBody>
      </p:sp>
      <p:sp>
        <p:nvSpPr>
          <p:cNvPr id="8" name="文本框 5"/>
          <p:cNvSpPr txBox="1"/>
          <p:nvPr/>
        </p:nvSpPr>
        <p:spPr>
          <a:xfrm>
            <a:off x="809997" y="5040535"/>
            <a:ext cx="841897" cy="369332"/>
          </a:xfrm>
          <a:prstGeom prst="rect">
            <a:avLst/>
          </a:prstGeom>
          <a:noFill/>
        </p:spPr>
        <p:txBody>
          <a:bodyPr wrap="none" rtlCol="0">
            <a:spAutoFit/>
          </a:bodyPr>
          <a:lstStyle/>
          <a:p>
            <a:r>
              <a:rPr kumimoji="1" lang="en-US" altLang="en-US" dirty="0"/>
              <a:t>T(n)=1</a:t>
            </a:r>
            <a:endParaRPr kumimoji="1" lang="zh-CN" altLang="en-US" dirty="0"/>
          </a:p>
        </p:txBody>
      </p:sp>
      <p:graphicFrame>
        <p:nvGraphicFramePr>
          <p:cNvPr id="3" name="对象 2"/>
          <p:cNvGraphicFramePr>
            <a:graphicFrameLocks noChangeAspect="1"/>
          </p:cNvGraphicFramePr>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70" name="包装程序外壳对象" showAsIcon="1" r:id="rId3" imgW="609600" imgH="523875" progId="Package">
                  <p:embed/>
                </p:oleObj>
              </mc:Choice>
              <mc:Fallback>
                <p:oleObj name="包装程序外壳对象" showAsIcon="1" r:id="rId3" imgW="609600" imgH="523875" progId="Package">
                  <p:embed/>
                  <p:pic>
                    <p:nvPicPr>
                      <p:cNvPr id="0" name="图片 91369"/>
                      <p:cNvPicPr/>
                      <p:nvPr/>
                    </p:nvPicPr>
                    <p:blipFill>
                      <a:blip r:embed="rId4"/>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71" name="包装程序外壳对象" showAsIcon="1" r:id="rId5" imgW="609600" imgH="523875" progId="Package">
                  <p:embed/>
                </p:oleObj>
              </mc:Choice>
              <mc:Fallback>
                <p:oleObj name="包装程序外壳对象" showAsIcon="1" r:id="rId5" imgW="609600" imgH="523875" progId="Package">
                  <p:embed/>
                  <p:pic>
                    <p:nvPicPr>
                      <p:cNvPr id="0" name="图片 91370"/>
                      <p:cNvPicPr/>
                      <p:nvPr/>
                    </p:nvPicPr>
                    <p:blipFill>
                      <a:blip r:embed="rId6"/>
                      <a:stretch>
                        <a:fillRect/>
                      </a:stretch>
                    </p:blipFill>
                    <p:spPr>
                      <a:xfrm>
                        <a:off x="3906341" y="4917355"/>
                        <a:ext cx="556765" cy="479674"/>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忽略常数项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graphicFrame>
        <p:nvGraphicFramePr>
          <p:cNvPr id="11" name="表格 10"/>
          <p:cNvGraphicFramePr>
            <a:graphicFrameLocks noGrp="1"/>
          </p:cNvGraphicFramePr>
          <p:nvPr/>
        </p:nvGraphicFramePr>
        <p:xfrm>
          <a:off x="309165" y="1728167"/>
          <a:ext cx="4425267" cy="1731645"/>
        </p:xfrm>
        <a:graphic>
          <a:graphicData uri="http://schemas.openxmlformats.org/drawingml/2006/table">
            <a:tbl>
              <a:tblPr>
                <a:tableStyleId>{5C22544A-7EE6-4342-B048-85BDC9FD1C3A}</a:tableStyleId>
              </a:tblPr>
              <a:tblGrid>
                <a:gridCol w="670041"/>
                <a:gridCol w="850051"/>
                <a:gridCol w="850051"/>
                <a:gridCol w="1042563"/>
                <a:gridCol w="1012561"/>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T(n)=2n+20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T(n)=2*n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T(3n)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2" name="图表 11"/>
          <p:cNvGraphicFramePr/>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endParaRPr lang="en-US" altLang="zh-CN"/>
          </a:p>
          <a:p>
            <a:pPr marL="342900" indent="-342900">
              <a:buAutoNum type="arabicParenR"/>
            </a:pPr>
            <a:r>
              <a:rPr lang="en-US" altLang="zh-CN"/>
              <a:t>2n+20 </a:t>
            </a:r>
            <a:r>
              <a:rPr lang="zh-CN" altLang="en-US"/>
              <a:t>和 </a:t>
            </a:r>
            <a:r>
              <a:rPr lang="en-US" altLang="zh-CN"/>
              <a:t>2n </a:t>
            </a:r>
            <a:r>
              <a:rPr lang="zh-CN" altLang="en-US"/>
              <a:t>随着</a:t>
            </a:r>
            <a:r>
              <a:rPr lang="en-US" altLang="zh-CN"/>
              <a:t>n </a:t>
            </a:r>
            <a:r>
              <a:rPr lang="zh-CN" altLang="en-US"/>
              <a:t>变大，执行曲线无限接近</a:t>
            </a:r>
            <a:r>
              <a:rPr lang="en-US" altLang="zh-CN"/>
              <a:t>, 20</a:t>
            </a:r>
            <a:r>
              <a:rPr lang="zh-CN" altLang="en-US"/>
              <a:t>可以忽略</a:t>
            </a:r>
            <a:endParaRPr lang="en-US" altLang="zh-CN"/>
          </a:p>
          <a:p>
            <a:pPr marL="342900" indent="-342900">
              <a:buAutoNum type="arabicParenR"/>
            </a:pPr>
            <a:r>
              <a:rPr lang="en-US" altLang="zh-CN"/>
              <a:t>3n+10 </a:t>
            </a:r>
            <a:r>
              <a:rPr lang="zh-CN" altLang="en-US"/>
              <a:t>和 </a:t>
            </a:r>
            <a:r>
              <a:rPr lang="en-US" altLang="zh-CN"/>
              <a:t>3n </a:t>
            </a:r>
            <a:r>
              <a:rPr lang="zh-CN" altLang="en-US"/>
              <a:t>随着</a:t>
            </a:r>
            <a:r>
              <a:rPr lang="en-US" altLang="zh-CN"/>
              <a:t>n </a:t>
            </a:r>
            <a:r>
              <a:rPr lang="zh-CN" altLang="en-US"/>
              <a:t>变大，执行曲线无限接近</a:t>
            </a:r>
            <a:r>
              <a:rPr lang="en-US" altLang="zh-CN"/>
              <a:t>, 10</a:t>
            </a:r>
            <a:r>
              <a:rPr lang="zh-CN" altLang="en-US"/>
              <a:t>可以忽略</a:t>
            </a:r>
            <a:endParaRPr lang="zh-CN" altLang="en-US"/>
          </a:p>
        </p:txBody>
      </p:sp>
      <p:graphicFrame>
        <p:nvGraphicFramePr>
          <p:cNvPr id="14" name="对象 13"/>
          <p:cNvGraphicFramePr>
            <a:graphicFrameLocks noChangeAspect="1"/>
          </p:cNvGraphicFramePr>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80" name="包装程序外壳对象" showAsIcon="1" r:id="rId2" imgW="400050" imgH="523875" progId="Package">
                  <p:embed/>
                </p:oleObj>
              </mc:Choice>
              <mc:Fallback>
                <p:oleObj name="包装程序外壳对象" showAsIcon="1" r:id="rId2" imgW="400050" imgH="523875" progId="Package">
                  <p:embed/>
                  <p:pic>
                    <p:nvPicPr>
                      <p:cNvPr id="0" name="图片 92279"/>
                      <p:cNvPicPr/>
                      <p:nvPr/>
                    </p:nvPicPr>
                    <p:blipFill>
                      <a:blip r:embed="rId3"/>
                      <a:stretch>
                        <a:fillRect/>
                      </a:stretch>
                    </p:blipFill>
                    <p:spPr>
                      <a:xfrm>
                        <a:off x="9090917" y="4111146"/>
                        <a:ext cx="341055" cy="444165"/>
                      </a:xfrm>
                      <a:prstGeom prst="rect">
                        <a:avLst/>
                      </a:prstGeom>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忽略低次项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endParaRPr lang="en-US" altLang="zh-CN"/>
          </a:p>
          <a:p>
            <a:pPr marL="342900" indent="-342900">
              <a:buAutoNum type="arabicParenR"/>
            </a:pPr>
            <a:r>
              <a:rPr lang="en-US" altLang="zh-CN"/>
              <a:t>2n^2+3n+10 </a:t>
            </a:r>
            <a:r>
              <a:rPr lang="zh-CN" altLang="en-US"/>
              <a:t>和 </a:t>
            </a:r>
            <a:r>
              <a:rPr lang="en-US" altLang="zh-CN"/>
              <a:t>2n^2 </a:t>
            </a:r>
            <a:r>
              <a:rPr lang="zh-CN" altLang="en-US"/>
              <a:t>随着</a:t>
            </a:r>
            <a:r>
              <a:rPr lang="en-US" altLang="zh-CN"/>
              <a:t>n </a:t>
            </a:r>
            <a:r>
              <a:rPr lang="zh-CN" altLang="en-US"/>
              <a:t>变大</a:t>
            </a:r>
            <a:r>
              <a:rPr lang="en-US" altLang="zh-CN"/>
              <a:t>, </a:t>
            </a:r>
            <a:r>
              <a:rPr lang="zh-CN" altLang="en-US"/>
              <a:t>执行曲线无限接近</a:t>
            </a:r>
            <a:r>
              <a:rPr lang="en-US" altLang="zh-CN"/>
              <a:t>, </a:t>
            </a:r>
            <a:r>
              <a:rPr lang="zh-CN" altLang="en-US"/>
              <a:t>可以忽略 </a:t>
            </a:r>
            <a:r>
              <a:rPr lang="en-US" altLang="zh-CN"/>
              <a:t>3n+10</a:t>
            </a:r>
            <a:endParaRPr lang="en-US" altLang="zh-CN"/>
          </a:p>
          <a:p>
            <a:pPr marL="342900" indent="-342900">
              <a:buAutoNum type="arabicParenR"/>
            </a:pPr>
            <a:r>
              <a:rPr lang="en-US" altLang="zh-CN"/>
              <a:t>n^2+5n+20 </a:t>
            </a:r>
            <a:r>
              <a:rPr lang="zh-CN" altLang="en-US"/>
              <a:t>和 </a:t>
            </a:r>
            <a:r>
              <a:rPr lang="en-US" altLang="zh-CN"/>
              <a:t>n^2 </a:t>
            </a:r>
            <a:r>
              <a:rPr lang="zh-CN" altLang="en-US"/>
              <a:t>随着</a:t>
            </a:r>
            <a:r>
              <a:rPr lang="en-US" altLang="zh-CN"/>
              <a:t>n </a:t>
            </a:r>
            <a:r>
              <a:rPr lang="zh-CN" altLang="en-US"/>
              <a:t>变大</a:t>
            </a:r>
            <a:r>
              <a:rPr lang="en-US" altLang="zh-CN"/>
              <a:t>,</a:t>
            </a:r>
            <a:r>
              <a:rPr lang="zh-CN" altLang="en-US"/>
              <a:t>执行曲线无限接近</a:t>
            </a:r>
            <a:r>
              <a:rPr lang="en-US" altLang="zh-CN"/>
              <a:t>, </a:t>
            </a:r>
            <a:r>
              <a:rPr lang="zh-CN" altLang="en-US"/>
              <a:t>可以忽略 </a:t>
            </a:r>
            <a:r>
              <a:rPr lang="en-US" altLang="zh-CN"/>
              <a:t>5n+20</a:t>
            </a:r>
            <a:endParaRPr lang="zh-CN" altLang="en-US"/>
          </a:p>
        </p:txBody>
      </p:sp>
      <p:graphicFrame>
        <p:nvGraphicFramePr>
          <p:cNvPr id="4" name="表格 3"/>
          <p:cNvGraphicFramePr>
            <a:graphicFrameLocks noGrp="1"/>
          </p:cNvGraphicFramePr>
          <p:nvPr/>
        </p:nvGraphicFramePr>
        <p:xfrm>
          <a:off x="161925" y="1824275"/>
          <a:ext cx="4680520" cy="1539240"/>
        </p:xfrm>
        <a:graphic>
          <a:graphicData uri="http://schemas.openxmlformats.org/drawingml/2006/table">
            <a:tbl>
              <a:tblPr>
                <a:tableStyleId>{5C22544A-7EE6-4342-B048-85BDC9FD1C3A}</a:tableStyleId>
              </a:tblPr>
              <a:tblGrid>
                <a:gridCol w="736357"/>
                <a:gridCol w="1150950"/>
                <a:gridCol w="776989"/>
                <a:gridCol w="1152128"/>
                <a:gridCol w="864096"/>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T(n)=2n^2+3n+10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T(2n^2)</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T(n^2+5n+20)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a:effectLst/>
                        </a:rPr>
                        <a:t>T(n^2)</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6" name="图表 15"/>
          <p:cNvGraphicFramePr/>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忽略系数</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a:t>结论</a:t>
            </a:r>
            <a:r>
              <a:rPr lang="en-US" altLang="zh-CN" sz="1600"/>
              <a:t>: </a:t>
            </a:r>
            <a:endParaRPr lang="en-US" altLang="zh-CN" sz="1600"/>
          </a:p>
          <a:p>
            <a:pPr marL="342900" indent="-342900">
              <a:buAutoNum type="arabicParenR"/>
            </a:pPr>
            <a:r>
              <a:rPr lang="zh-CN" altLang="en-US" sz="1600"/>
              <a:t>随着</a:t>
            </a:r>
            <a:r>
              <a:rPr lang="en-US" altLang="zh-CN" sz="1600"/>
              <a:t>n</a:t>
            </a:r>
            <a:r>
              <a:rPr lang="zh-CN" altLang="en-US" sz="1600"/>
              <a:t>值变大，</a:t>
            </a:r>
            <a:r>
              <a:rPr lang="en-US" altLang="zh-CN" sz="1600"/>
              <a:t>5n^2+7n </a:t>
            </a:r>
            <a:r>
              <a:rPr lang="zh-CN" altLang="en-US" sz="1600"/>
              <a:t>和 </a:t>
            </a:r>
            <a:r>
              <a:rPr lang="en-US" altLang="zh-CN" sz="1600"/>
              <a:t>3n^2 + 2n </a:t>
            </a:r>
            <a:r>
              <a:rPr lang="zh-CN" altLang="en-US" sz="1600"/>
              <a:t>，执行曲线重合</a:t>
            </a:r>
            <a:r>
              <a:rPr lang="en-US" altLang="zh-CN" sz="1600"/>
              <a:t>, </a:t>
            </a:r>
            <a:r>
              <a:rPr lang="zh-CN" altLang="en-US" sz="1600"/>
              <a:t>说明  这种情况下</a:t>
            </a:r>
            <a:r>
              <a:rPr lang="en-US" altLang="zh-CN" sz="1600"/>
              <a:t>, 5</a:t>
            </a:r>
            <a:r>
              <a:rPr lang="zh-CN" altLang="en-US" sz="1600"/>
              <a:t>和</a:t>
            </a:r>
            <a:r>
              <a:rPr lang="en-US" altLang="zh-CN" sz="1600"/>
              <a:t>3</a:t>
            </a:r>
            <a:r>
              <a:rPr lang="zh-CN" altLang="en-US" sz="1600"/>
              <a:t>可以忽略。</a:t>
            </a:r>
            <a:endParaRPr lang="en-US" altLang="zh-CN" sz="1600"/>
          </a:p>
          <a:p>
            <a:pPr marL="342900" indent="-342900">
              <a:buAutoNum type="arabicParenR"/>
            </a:pPr>
            <a:r>
              <a:rPr lang="zh-CN" altLang="en-US" sz="1600"/>
              <a:t>而</a:t>
            </a:r>
            <a:r>
              <a:rPr lang="en-US" altLang="zh-CN" sz="1600"/>
              <a:t>n^3+5n </a:t>
            </a:r>
            <a:r>
              <a:rPr lang="zh-CN" altLang="en-US" sz="1600"/>
              <a:t>和 </a:t>
            </a:r>
            <a:r>
              <a:rPr lang="en-US" altLang="zh-CN" sz="1600"/>
              <a:t>6n^3+4n  </a:t>
            </a:r>
            <a:r>
              <a:rPr lang="zh-CN" altLang="en-US" sz="1600"/>
              <a:t>，执行曲线分离，说明多少次方式关键</a:t>
            </a:r>
            <a:endParaRPr lang="zh-CN" altLang="en-US" sz="1600"/>
          </a:p>
        </p:txBody>
      </p:sp>
      <p:graphicFrame>
        <p:nvGraphicFramePr>
          <p:cNvPr id="3" name="表格 2"/>
          <p:cNvGraphicFramePr>
            <a:graphicFrameLocks noGrp="1"/>
          </p:cNvGraphicFramePr>
          <p:nvPr/>
        </p:nvGraphicFramePr>
        <p:xfrm>
          <a:off x="233931" y="1654820"/>
          <a:ext cx="3960442" cy="1539240"/>
        </p:xfrm>
        <a:graphic>
          <a:graphicData uri="http://schemas.openxmlformats.org/drawingml/2006/table">
            <a:tbl>
              <a:tblPr>
                <a:tableStyleId>{5C22544A-7EE6-4342-B048-85BDC9FD1C3A}</a:tableStyleId>
              </a:tblPr>
              <a:tblGrid>
                <a:gridCol w="764296"/>
                <a:gridCol w="903258"/>
                <a:gridCol w="764296"/>
                <a:gridCol w="764296"/>
                <a:gridCol w="764296"/>
              </a:tblGrid>
              <a:tr h="180975">
                <a:tc>
                  <a:txBody>
                    <a:bodyPr/>
                    <a:lstStyle/>
                    <a:p>
                      <a:pPr algn="l"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a:effectLst/>
                        </a:rPr>
                        <a:t>T(3n^2+2n)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a:effectLst/>
                        </a:rPr>
                        <a:t>T(5n^2+7n)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a:effectLst/>
                        </a:rPr>
                        <a:t>T(n^3+5n)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a:effectLst/>
                        </a:rPr>
                        <a:t>T(6n^3+4n)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0" name="图表 9"/>
          <p:cNvGraphicFramePr/>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一般情况下，算法中的基本操作语句的重复执行次数是问题规模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endParaRPr kumimoji="1" lang="en-US" altLang="zh-CN"/>
          </a:p>
          <a:p>
            <a:pPr marL="342900" indent="-342900">
              <a:buAutoNum type="arabicParenR"/>
            </a:pPr>
            <a:endParaRPr kumimoji="1" lang="en-US" altLang="zh-CN"/>
          </a:p>
          <a:p>
            <a:pPr marL="342900" indent="-342900">
              <a:buAutoNum type="arabicParenR"/>
            </a:pPr>
            <a:r>
              <a:rPr kumimoji="1" lang="en-US" altLang="zh-CN"/>
              <a:t>T(n) </a:t>
            </a:r>
            <a:r>
              <a:rPr kumimoji="1" lang="zh-CN" altLang="en-US"/>
              <a:t>不同，但时间复杂度可能相同。 如：</a:t>
            </a:r>
            <a:r>
              <a:rPr kumimoji="1" lang="en-US" altLang="zh-CN"/>
              <a:t>T(n)=n²+7n+6 </a:t>
            </a:r>
            <a:r>
              <a:rPr kumimoji="1" lang="zh-CN" altLang="en-US"/>
              <a:t>与 </a:t>
            </a:r>
            <a:r>
              <a:rPr kumimoji="1" lang="en-US" altLang="zh-CN"/>
              <a:t>T(n)=3n²+2n+2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a:t>。</a:t>
            </a:r>
            <a:endParaRPr kumimoji="1" lang="en-US" altLang="zh-CN"/>
          </a:p>
          <a:p>
            <a:pPr marL="342900" indent="-342900">
              <a:buAutoNum type="arabicParenR"/>
            </a:pPr>
            <a:r>
              <a:rPr kumimoji="1" lang="zh-CN" altLang="en-US"/>
              <a:t>计算时间复杂度的方法：</a:t>
            </a:r>
            <a:endParaRPr kumimoji="1" lang="en-US" altLang="zh-CN"/>
          </a:p>
          <a:p>
            <a:pPr marL="342900" indent="-342900">
              <a:buAutoNum type="arabicParenR"/>
            </a:pPr>
            <a:endParaRPr kumimoji="1" lang="zh-CN" altLang="en-US"/>
          </a:p>
          <a:p>
            <a:pPr marL="285750" indent="-285750">
              <a:buFont typeface="Arial" panose="020B0604020202020204"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=&gt; T(n)=n²+7n+1</a:t>
            </a:r>
            <a:endParaRPr kumimoji="1" lang="zh-CN" altLang="en-US"/>
          </a:p>
          <a:p>
            <a:pPr marL="285750" indent="-285750">
              <a:buFont typeface="Arial" panose="020B0604020202020204" pitchFamily="34" charset="0"/>
              <a:buChar char="•"/>
            </a:pPr>
            <a:r>
              <a:rPr kumimoji="1" lang="zh-CN" altLang="en-US"/>
              <a:t>修改后的运行次数函数中，只保留最高阶项  </a:t>
            </a:r>
            <a:r>
              <a:rPr kumimoji="1" lang="en-US" altLang="zh-CN"/>
              <a:t>T(n)=n²+7n+1 =&gt; T(n) = n²</a:t>
            </a:r>
            <a:endParaRPr kumimoji="1" lang="zh-CN" altLang="en-US"/>
          </a:p>
          <a:p>
            <a:pPr marL="285750" indent="-285750">
              <a:buFont typeface="Arial" panose="020B0604020202020204" pitchFamily="34" charset="0"/>
              <a:buChar char="•"/>
            </a:pPr>
            <a:r>
              <a:rPr kumimoji="1" lang="zh-CN" altLang="en-US"/>
              <a:t>去除最高阶项的系数 </a:t>
            </a:r>
            <a:r>
              <a:rPr kumimoji="1" lang="en-US" altLang="zh-CN"/>
              <a:t>T(n) = n²</a:t>
            </a:r>
            <a:r>
              <a:rPr kumimoji="1" lang="zh-CN" altLang="en-US"/>
              <a:t> </a:t>
            </a:r>
            <a:r>
              <a:rPr kumimoji="1" lang="en-US" altLang="zh-CN"/>
              <a:t>=&gt; T(n) = n² =&gt; O(n²)</a:t>
            </a:r>
            <a:endParaRPr kumimoji="1" lang="zh-CN" altLang="en-US">
              <a:solidFill>
                <a:srgbClr val="0070C0"/>
              </a:solidFill>
              <a:latin typeface="+mn-ea"/>
            </a:endParaRPr>
          </a:p>
          <a:p>
            <a:pPr>
              <a:spcBef>
                <a:spcPct val="0"/>
              </a:spcBef>
            </a:pPr>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endParaRPr kumimoji="1" lang="en-US" altLang="zh-CN"/>
          </a:p>
          <a:p>
            <a:pPr marL="342900" indent="-342900">
              <a:buAutoNum type="arabicParenR"/>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endParaRPr kumimoji="1" lang="en-US" altLang="zh-CN"/>
          </a:p>
          <a:p>
            <a:pPr marL="342900" indent="-342900">
              <a:buAutoNum type="arabicParenR"/>
            </a:pPr>
            <a:r>
              <a:rPr kumimoji="1" lang="zh-CN" altLang="en-US"/>
              <a:t>线性阶</a:t>
            </a:r>
            <a:r>
              <a:rPr kumimoji="1" lang="en-US" altLang="zh-CN"/>
              <a:t>O(n)</a:t>
            </a:r>
            <a:endParaRPr kumimoji="1" lang="en-US" altLang="zh-CN"/>
          </a:p>
          <a:p>
            <a:pPr marL="342900" indent="-342900">
              <a:buAutoNum type="arabicParenR"/>
            </a:pPr>
            <a:r>
              <a:rPr kumimoji="1" lang="zh-CN" altLang="en-US"/>
              <a:t>线性对数阶</a:t>
            </a:r>
            <a:r>
              <a:rPr kumimoji="1" lang="en-US" altLang="zh-CN"/>
              <a:t>O(n</a:t>
            </a:r>
            <a:r>
              <a:rPr lang="en-US" altLang="zh-CN" b="1"/>
              <a:t>log</a:t>
            </a:r>
            <a:r>
              <a:rPr lang="en-US" altLang="zh-CN" b="1" i="1" baseline="-25000"/>
              <a:t>2</a:t>
            </a:r>
            <a:r>
              <a:rPr lang="en-US" altLang="zh-CN" b="1" i="1"/>
              <a:t>n</a:t>
            </a:r>
            <a:r>
              <a:rPr kumimoji="1" lang="en-US" altLang="zh-CN"/>
              <a:t>)</a:t>
            </a:r>
            <a:endParaRPr kumimoji="1" lang="en-US" altLang="zh-CN"/>
          </a:p>
          <a:p>
            <a:pPr marL="342900" indent="-342900">
              <a:buAutoNum type="arabicParenR"/>
            </a:pPr>
            <a:r>
              <a:rPr kumimoji="1" lang="zh-CN" altLang="en-US"/>
              <a:t>平方阶</a:t>
            </a:r>
            <a:r>
              <a:rPr kumimoji="1" lang="en-US" altLang="zh-CN"/>
              <a:t>O(n^2)</a:t>
            </a:r>
            <a:endParaRPr kumimoji="1" lang="en-US" altLang="zh-CN"/>
          </a:p>
          <a:p>
            <a:pPr marL="342900" indent="-342900">
              <a:buAutoNum type="arabicParenR"/>
            </a:pPr>
            <a:r>
              <a:rPr kumimoji="1" lang="zh-CN" altLang="en-US"/>
              <a:t>立方阶</a:t>
            </a:r>
            <a:r>
              <a:rPr kumimoji="1" lang="en-US" altLang="zh-CN"/>
              <a:t>O(n^3)</a:t>
            </a:r>
            <a:endParaRPr kumimoji="1" lang="en-US" altLang="zh-CN"/>
          </a:p>
          <a:p>
            <a:pPr marL="342900" indent="-342900">
              <a:buAutoNum type="arabicParenR"/>
            </a:pPr>
            <a:r>
              <a:rPr kumimoji="1" lang="en-US" altLang="zh-CN"/>
              <a:t>k</a:t>
            </a:r>
            <a:r>
              <a:rPr kumimoji="1" lang="zh-CN" altLang="en-US"/>
              <a:t>次方阶</a:t>
            </a:r>
            <a:r>
              <a:rPr kumimoji="1" lang="en-US" altLang="zh-CN"/>
              <a:t>O(n^k)</a:t>
            </a:r>
            <a:endParaRPr kumimoji="1" lang="en-US" altLang="zh-CN"/>
          </a:p>
          <a:p>
            <a:pPr marL="342900" indent="-342900">
              <a:buAutoNum type="arabicParenR"/>
            </a:pPr>
            <a:r>
              <a:rPr kumimoji="1" lang="zh-CN" altLang="en-US"/>
              <a:t>指数阶</a:t>
            </a:r>
            <a:r>
              <a:rPr kumimoji="1" lang="en-US" altLang="zh-CN"/>
              <a:t>O(2^n)</a:t>
            </a:r>
            <a:endParaRPr kumimoji="1" lang="en-US" altLang="zh-CN"/>
          </a:p>
          <a:p>
            <a:endParaRPr kumimoji="1" lang="en-US" altLang="zh-CN"/>
          </a:p>
          <a:p>
            <a:r>
              <a:rPr kumimoji="1" lang="zh-CN" altLang="en-US" b="1"/>
              <a:t>说明</a:t>
            </a:r>
            <a:r>
              <a:rPr kumimoji="1" lang="zh-CN" altLang="en-US"/>
              <a:t>：</a:t>
            </a:r>
            <a:endParaRPr kumimoji="1" lang="en-US" altLang="zh-CN"/>
          </a:p>
          <a:p>
            <a:pPr marL="285750" indent="-285750">
              <a:buFont typeface="Arial" panose="020B0604020202020204"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a:t>)</a:t>
            </a:r>
            <a:r>
              <a:rPr lang="zh-CN" altLang="en-US" sz="1600" b="1"/>
              <a:t>＜</a:t>
            </a:r>
            <a:r>
              <a:rPr lang="el-GR" altLang="zh-CN" sz="1600" b="1"/>
              <a:t> Ο(</a:t>
            </a:r>
            <a:r>
              <a:rPr lang="en-US" altLang="zh-CN" sz="1600" b="1" i="1"/>
              <a:t>n</a:t>
            </a:r>
            <a:r>
              <a:rPr lang="en-US" altLang="zh-CN" sz="1600" b="1" baseline="30000"/>
              <a:t>k</a:t>
            </a:r>
            <a:r>
              <a:rPr lang="en-US" altLang="zh-CN" sz="1600" b="1"/>
              <a:t>) </a:t>
            </a:r>
            <a:r>
              <a:rPr lang="zh-CN" altLang="en-US" sz="1600" b="1"/>
              <a:t>＜</a:t>
            </a:r>
            <a:r>
              <a:rPr lang="el-GR" altLang="zh-CN" sz="1600" b="1"/>
              <a:t>Ο(</a:t>
            </a:r>
            <a:r>
              <a:rPr lang="el-GR" altLang="zh-CN" sz="1600" b="1" i="1"/>
              <a:t>2</a:t>
            </a:r>
            <a:r>
              <a:rPr lang="en-US" altLang="zh-CN" sz="1600" b="1" baseline="30000"/>
              <a:t>n</a:t>
            </a:r>
            <a:r>
              <a:rPr lang="en-US" altLang="zh-CN" sz="1600" b="1"/>
              <a:t>) </a:t>
            </a:r>
            <a:r>
              <a:rPr kumimoji="1" lang="zh-CN" altLang="en-US" sz="1600"/>
              <a:t>，随着问题规模</a:t>
            </a:r>
            <a:r>
              <a:rPr kumimoji="1" lang="en-US" altLang="zh-CN" sz="1600"/>
              <a:t>n</a:t>
            </a:r>
            <a:r>
              <a:rPr kumimoji="1" lang="zh-CN" altLang="en-US" sz="1600"/>
              <a:t>的不断增大，上述时间复杂度不断增大，算法的执行效率越低</a:t>
            </a:r>
            <a:endParaRPr kumimoji="1" lang="en-US" altLang="zh-CN" sz="1600"/>
          </a:p>
          <a:p>
            <a:pPr marL="285750" indent="-285750">
              <a:buFont typeface="Arial" panose="020B0604020202020204" pitchFamily="34" charset="0"/>
              <a:buChar char="•"/>
            </a:pPr>
            <a:r>
              <a:rPr lang="zh-CN" altLang="en-US" sz="1600"/>
              <a:t>从图中可见，我们应该尽可能避免使用指数阶的算法</a:t>
            </a:r>
            <a:endParaRPr kumimoji="1" lang="en-US" altLang="zh-CN" sz="1600">
              <a:solidFill>
                <a:srgbClr val="0070C0"/>
              </a:solidFill>
              <a:latin typeface="+mn-ea"/>
            </a:endParaRPr>
          </a:p>
          <a:p>
            <a:pPr>
              <a:spcBef>
                <a:spcPct val="0"/>
              </a:spcBef>
            </a:pPr>
            <a:endParaRPr lang="en-US" altLang="zh-CN"/>
          </a:p>
          <a:p>
            <a:endParaRPr lang="zh-CN" altLang="en-US"/>
          </a:p>
        </p:txBody>
      </p:sp>
      <p:pic>
        <p:nvPicPr>
          <p:cNvPr id="95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51" name="包装程序外壳对象" showAsIcon="1" r:id="rId2" imgW="609600" imgH="523875" progId="Package">
                  <p:embed/>
                </p:oleObj>
              </mc:Choice>
              <mc:Fallback>
                <p:oleObj name="包装程序外壳对象" showAsIcon="1" r:id="rId2" imgW="609600" imgH="523875" progId="Package">
                  <p:embed/>
                  <p:pic>
                    <p:nvPicPr>
                      <p:cNvPr id="0" name="图片 95350"/>
                      <p:cNvPicPr/>
                      <p:nvPr/>
                    </p:nvPicPr>
                    <p:blipFill>
                      <a:blip r:embed="rId3"/>
                      <a:stretch>
                        <a:fillRect/>
                      </a:stretch>
                    </p:blipFill>
                    <p:spPr>
                      <a:xfrm>
                        <a:off x="8614512" y="3887545"/>
                        <a:ext cx="376745" cy="324580"/>
                      </a:xfrm>
                      <a:prstGeom prst="rect">
                        <a:avLst/>
                      </a:prstGeom>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endParaRPr kumimoji="1" lang="en-US" altLang="zh-CN"/>
          </a:p>
          <a:p>
            <a:endParaRPr kumimoji="1" lang="en-US" altLang="zh-CN" sz="1400"/>
          </a:p>
          <a:p>
            <a:r>
              <a:rPr lang="zh-CN" altLang="en-US" sz="1400"/>
              <a:t>无论代码执行了多少行，只要是没有循环等复杂结构，那这个代码的时间复杂度就都是</a:t>
            </a:r>
            <a:r>
              <a:rPr lang="en-US" altLang="zh-CN" sz="1400"/>
              <a:t>O(1)</a:t>
            </a:r>
            <a:br>
              <a:rPr lang="en-US" altLang="zh-CN" sz="1400"/>
            </a:br>
            <a:br>
              <a:rPr lang="en-US" altLang="zh-CN" sz="1400"/>
            </a:br>
            <a:br>
              <a:rPr lang="en-US" altLang="zh-CN" sz="1400"/>
            </a:br>
            <a:br>
              <a:rPr lang="en-US" altLang="zh-CN" sz="1400"/>
            </a:br>
            <a:br>
              <a:rPr lang="en-US" altLang="zh-CN" sz="1400"/>
            </a:br>
            <a:br>
              <a:rPr lang="en-US" altLang="zh-CN" sz="1400"/>
            </a:br>
            <a:endParaRPr kumimoji="1" lang="en-US" altLang="zh-CN" sz="1400"/>
          </a:p>
          <a:p>
            <a:endParaRPr kumimoji="1" lang="en-US" altLang="zh-CN"/>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a:p>
          <a:p>
            <a:endParaRPr lang="zh-CN" altLang="en-US"/>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71" name="包装程序外壳对象" showAsIcon="1" r:id="rId2" imgW="609600" imgH="523875" progId="Package">
                  <p:embed/>
                </p:oleObj>
              </mc:Choice>
              <mc:Fallback>
                <p:oleObj name="包装程序外壳对象" showAsIcon="1" r:id="rId2" imgW="609600" imgH="523875" progId="Package">
                  <p:embed/>
                  <p:pic>
                    <p:nvPicPr>
                      <p:cNvPr id="0" name="图片 96370"/>
                      <p:cNvPicPr/>
                      <p:nvPr/>
                    </p:nvPicPr>
                    <p:blipFill>
                      <a:blip r:embed="rId3"/>
                      <a:stretch>
                        <a:fillRect/>
                      </a:stretch>
                    </p:blipFill>
                    <p:spPr>
                      <a:xfrm>
                        <a:off x="3959086" y="3526993"/>
                        <a:ext cx="451311" cy="388822"/>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2"/>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就越来越近了。假设循环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a:t>log</a:t>
            </a:r>
            <a:r>
              <a:rPr lang="en-US" altLang="zh-CN" sz="1600" b="1" i="1" baseline="-25000"/>
              <a:t>2</a:t>
            </a:r>
            <a:r>
              <a:rPr lang="en-US" altLang="zh-CN" sz="1600" b="1" i="1"/>
              <a:t>n</a:t>
            </a:r>
            <a:r>
              <a:rPr lang="zh-CN" altLang="en-US" sz="1600"/>
              <a:t>也就是说当循环 </a:t>
            </a:r>
            <a:r>
              <a:rPr lang="en-US" altLang="zh-CN" sz="1600" b="1"/>
              <a:t>log</a:t>
            </a:r>
            <a:r>
              <a:rPr lang="en-US" altLang="zh-CN" sz="1600" b="1" i="1" baseline="-25000"/>
              <a:t>2</a:t>
            </a:r>
            <a:r>
              <a:rPr lang="en-US" altLang="zh-CN" sz="1600" b="1" i="1"/>
              <a:t>n</a:t>
            </a:r>
            <a:r>
              <a:rPr lang="en-US" altLang="zh-CN" sz="1600"/>
              <a:t> </a:t>
            </a:r>
            <a:r>
              <a:rPr lang="zh-CN" altLang="en-US" sz="1600"/>
              <a:t>次以后，这个代码就结束了。因此这个代码的时间复杂度为：</a:t>
            </a:r>
            <a:r>
              <a:rPr lang="en-US" altLang="zh-CN" sz="1600"/>
              <a:t>O(</a:t>
            </a:r>
            <a:r>
              <a:rPr lang="en-US" altLang="zh-CN" sz="1600" b="1"/>
              <a:t>log</a:t>
            </a:r>
            <a:r>
              <a:rPr lang="en-US" altLang="zh-CN" sz="1600" b="1" i="1" baseline="-25000"/>
              <a:t>2</a:t>
            </a:r>
            <a:r>
              <a:rPr lang="en-US" altLang="zh-CN" sz="1600" b="1" i="1"/>
              <a:t>n</a:t>
            </a:r>
            <a:r>
              <a:rPr lang="en-US" altLang="zh-CN" sz="1600"/>
              <a:t>)  </a:t>
            </a:r>
            <a:r>
              <a:rPr lang="zh-CN" altLang="en-US" sz="1600"/>
              <a:t>。</a:t>
            </a:r>
            <a:r>
              <a:rPr kumimoji="1" lang="en-US" altLang="zh-CN" sz="1600"/>
              <a:t> O(</a:t>
            </a:r>
            <a:r>
              <a:rPr lang="en-US" altLang="zh-CN" sz="1600" b="1"/>
              <a:t>log</a:t>
            </a:r>
            <a:r>
              <a:rPr lang="en-US" altLang="zh-CN" sz="1600" b="1" i="1" baseline="-25000"/>
              <a:t>2</a:t>
            </a:r>
            <a:r>
              <a:rPr lang="en-US" altLang="zh-CN" sz="1600" b="1" i="1"/>
              <a:t>n</a:t>
            </a:r>
            <a:r>
              <a:rPr kumimoji="1" lang="en-US" altLang="zh-CN" sz="1600"/>
              <a:t>) </a:t>
            </a:r>
            <a:r>
              <a:rPr kumimoji="1" lang="zh-CN" altLang="en-US" sz="1600"/>
              <a:t>的这个</a:t>
            </a:r>
            <a:r>
              <a:rPr kumimoji="1" lang="en-US" altLang="zh-CN" sz="1600"/>
              <a:t>2 </a:t>
            </a:r>
            <a:r>
              <a:rPr kumimoji="1" lang="zh-CN" altLang="en-US" sz="1600"/>
              <a:t>时间上是根据代码变化的，</a:t>
            </a:r>
            <a:r>
              <a:rPr kumimoji="1" lang="en-US" altLang="zh-CN" sz="1600"/>
              <a:t>i = i * 3 </a:t>
            </a:r>
            <a:r>
              <a:rPr kumimoji="1" lang="zh-CN" altLang="en-US" sz="1600"/>
              <a:t>，则是 </a:t>
            </a:r>
            <a:r>
              <a:rPr kumimoji="1" lang="en-US" altLang="zh-CN" sz="1600"/>
              <a:t>O(</a:t>
            </a:r>
            <a:r>
              <a:rPr lang="en-US" altLang="zh-CN" sz="1600" b="1"/>
              <a:t>log</a:t>
            </a:r>
            <a:r>
              <a:rPr lang="en-US" altLang="zh-CN" sz="1600" b="1" i="1" baseline="-25000"/>
              <a:t>3</a:t>
            </a:r>
            <a:r>
              <a:rPr lang="en-US" altLang="zh-CN" sz="1600" b="1" i="1"/>
              <a:t>n</a:t>
            </a:r>
            <a:r>
              <a:rPr kumimoji="1" lang="en-US" altLang="zh-CN" sz="1600"/>
              <a:t>) .</a:t>
            </a:r>
            <a:endParaRPr kumimoji="1" lang="en-US" altLang="zh-CN" sz="1600"/>
          </a:p>
          <a:p>
            <a:endParaRPr kumimoji="1" lang="en-US" altLang="zh-CN" sz="1600"/>
          </a:p>
        </p:txBody>
      </p:sp>
      <p:pic>
        <p:nvPicPr>
          <p:cNvPr id="97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10" name="包装程序外壳对象" showAsIcon="1" r:id="rId3" imgW="609600" imgH="523875" progId="Package">
                  <p:embed/>
                </p:oleObj>
              </mc:Choice>
              <mc:Fallback>
                <p:oleObj name="包装程序外壳对象" showAsIcon="1" r:id="rId3" imgW="609600" imgH="523875" progId="Package">
                  <p:embed/>
                  <p:pic>
                    <p:nvPicPr>
                      <p:cNvPr id="0" name="图片 97509"/>
                      <p:cNvPicPr/>
                      <p:nvPr/>
                    </p:nvPicPr>
                    <p:blipFill>
                      <a:blip r:embed="rId4"/>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11" name="包装程序外壳对象" showAsIcon="1" r:id="rId5" imgW="609600" imgH="523875" progId="Package">
                  <p:embed/>
                </p:oleObj>
              </mc:Choice>
              <mc:Fallback>
                <p:oleObj name="包装程序外壳对象" showAsIcon="1" r:id="rId5" imgW="609600" imgH="523875" progId="Package">
                  <p:embed/>
                  <p:pic>
                    <p:nvPicPr>
                      <p:cNvPr id="0" name="图片 97510"/>
                      <p:cNvPicPr/>
                      <p:nvPr/>
                    </p:nvPicPr>
                    <p:blipFill>
                      <a:blip r:embed="rId6"/>
                      <a:stretch>
                        <a:fillRect/>
                      </a:stretch>
                    </p:blipFill>
                    <p:spPr>
                      <a:xfrm>
                        <a:off x="8614512" y="5087906"/>
                        <a:ext cx="376745" cy="324580"/>
                      </a:xfrm>
                      <a:prstGeom prst="rect">
                        <a:avLst/>
                      </a:prstGeom>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3"/>
            </a:pPr>
            <a:r>
              <a:rPr lang="zh-CN" altLang="en-US" b="1"/>
              <a:t>线性阶</a:t>
            </a:r>
            <a:r>
              <a:rPr lang="en-US" altLang="zh-CN" b="1"/>
              <a:t>O(n)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：这段代码，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a:p>
          <a:p>
            <a:endParaRPr kumimoji="1" lang="en-US" altLang="zh-CN" sz="1600"/>
          </a:p>
        </p:txBody>
      </p:sp>
      <p:pic>
        <p:nvPicPr>
          <p:cNvPr id="98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8" name="包装程序外壳对象" showAsIcon="1" r:id="rId2" imgW="609600" imgH="523875" progId="Package">
                  <p:embed/>
                </p:oleObj>
              </mc:Choice>
              <mc:Fallback>
                <p:oleObj name="包装程序外壳对象" showAsIcon="1" r:id="rId2" imgW="609600" imgH="523875" progId="Package">
                  <p:embed/>
                  <p:pic>
                    <p:nvPicPr>
                      <p:cNvPr id="0" name="图片 98417"/>
                      <p:cNvPicPr/>
                      <p:nvPr/>
                    </p:nvPicPr>
                    <p:blipFill>
                      <a:blip r:embed="rId3"/>
                      <a:stretch>
                        <a:fillRect/>
                      </a:stretch>
                    </p:blipFill>
                    <p:spPr>
                      <a:xfrm>
                        <a:off x="3042245" y="3025997"/>
                        <a:ext cx="376745" cy="324580"/>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本套数据结构和算法内容介绍</a:t>
            </a:r>
            <a:endParaRPr lang="en-US" altLang="zh-CN" sz="2000" b="1">
              <a:solidFill>
                <a:srgbClr val="0070C0"/>
              </a:solidFill>
            </a:endParaRPr>
          </a:p>
          <a:p>
            <a:endParaRPr lang="en-US" altLang="zh-CN"/>
          </a:p>
          <a:p>
            <a:endParaRPr lang="en-US" altLang="zh-CN"/>
          </a:p>
        </p:txBody>
      </p:sp>
      <p:graphicFrame>
        <p:nvGraphicFramePr>
          <p:cNvPr id="3" name="对象 2"/>
          <p:cNvGraphicFramePr>
            <a:graphicFrameLocks noChangeAspect="1"/>
          </p:cNvGraphicFramePr>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8" name="包装程序外壳对象" showAsIcon="1" r:id="rId1" imgW="3143250" imgH="523875" progId="Package">
                  <p:embed/>
                </p:oleObj>
              </mc:Choice>
              <mc:Fallback>
                <p:oleObj name="包装程序外壳对象" showAsIcon="1" r:id="rId1" imgW="3143250" imgH="523875" progId="Package">
                  <p:embed/>
                  <p:pic>
                    <p:nvPicPr>
                      <p:cNvPr id="0" name="图片 148557"/>
                      <p:cNvPicPr/>
                      <p:nvPr/>
                    </p:nvPicPr>
                    <p:blipFill>
                      <a:blip r:embed="rId2"/>
                      <a:stretch>
                        <a:fillRect/>
                      </a:stretch>
                    </p:blipFill>
                    <p:spPr>
                      <a:xfrm>
                        <a:off x="562971" y="2322234"/>
                        <a:ext cx="4208462" cy="711200"/>
                      </a:xfrm>
                      <a:prstGeom prst="rect">
                        <a:avLst/>
                      </a:prstGeom>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4"/>
            </a:pPr>
            <a:r>
              <a:rPr lang="zh-CN" altLang="en-US" b="1"/>
              <a:t>线性对数阶</a:t>
            </a:r>
            <a:r>
              <a:rPr lang="en-US" altLang="zh-CN" b="1"/>
              <a:t>O(nlogN)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：线性对数阶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8" name="包装程序外壳对象" showAsIcon="1" r:id="rId2" imgW="609600" imgH="523875" progId="Package">
                  <p:embed/>
                </p:oleObj>
              </mc:Choice>
              <mc:Fallback>
                <p:oleObj name="包装程序外壳对象" showAsIcon="1" r:id="rId2" imgW="609600" imgH="523875" progId="Package">
                  <p:embed/>
                  <p:pic>
                    <p:nvPicPr>
                      <p:cNvPr id="0" name="图片 100467"/>
                      <p:cNvPicPr/>
                      <p:nvPr/>
                    </p:nvPicPr>
                    <p:blipFill>
                      <a:blip r:embed="rId3"/>
                      <a:stretch>
                        <a:fillRect/>
                      </a:stretch>
                    </p:blipFill>
                    <p:spPr>
                      <a:xfrm>
                        <a:off x="3618309" y="3535792"/>
                        <a:ext cx="376745" cy="324580"/>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5"/>
            </a:pPr>
            <a:r>
              <a:rPr lang="zh-CN" altLang="en-US" b="1"/>
              <a:t>平方阶</a:t>
            </a:r>
            <a:r>
              <a:rPr lang="en-US" altLang="zh-CN" b="1"/>
              <a:t>O(n²)</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：平方阶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a:t>如果将其中一层循环的</a:t>
            </a:r>
            <a:r>
              <a:rPr lang="en-US" altLang="zh-CN" sz="1600"/>
              <a:t>n</a:t>
            </a:r>
            <a:r>
              <a:rPr lang="zh-CN" altLang="en-US" sz="1600"/>
              <a:t>改成</a:t>
            </a:r>
            <a:r>
              <a:rPr lang="en-US" altLang="zh-CN" sz="1600"/>
              <a:t>m</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91" name="包装程序外壳对象" showAsIcon="1" r:id="rId2" imgW="609600" imgH="523875" progId="Package">
                  <p:embed/>
                </p:oleObj>
              </mc:Choice>
              <mc:Fallback>
                <p:oleObj name="包装程序外壳对象" showAsIcon="1" r:id="rId2" imgW="609600" imgH="523875" progId="Package">
                  <p:embed/>
                  <p:pic>
                    <p:nvPicPr>
                      <p:cNvPr id="0" name="图片 101490"/>
                      <p:cNvPicPr/>
                      <p:nvPr/>
                    </p:nvPicPr>
                    <p:blipFill>
                      <a:blip r:embed="rId3"/>
                      <a:stretch>
                        <a:fillRect/>
                      </a:stretch>
                    </p:blipFill>
                    <p:spPr>
                      <a:xfrm>
                        <a:off x="4323525" y="3649031"/>
                        <a:ext cx="410908" cy="354013"/>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6"/>
            </a:pPr>
            <a:r>
              <a:rPr lang="zh-CN" altLang="en-US" b="1"/>
              <a:t>立方阶</a:t>
            </a:r>
            <a:r>
              <a:rPr lang="en-US" altLang="zh-CN" b="1"/>
              <a:t>O(n³)</a:t>
            </a:r>
            <a:r>
              <a:rPr lang="zh-CN" altLang="en-US"/>
              <a:t>、</a:t>
            </a:r>
            <a:r>
              <a:rPr lang="en-US" altLang="zh-CN" b="1"/>
              <a:t>K</a:t>
            </a:r>
            <a:r>
              <a:rPr lang="zh-CN" altLang="en-US" b="1"/>
              <a:t>次方阶</a:t>
            </a:r>
            <a:r>
              <a:rPr lang="en-US" altLang="zh-CN" b="1"/>
              <a:t>O(n^k)</a:t>
            </a:r>
            <a:endParaRPr lang="en-US" altLang="zh-CN" b="1"/>
          </a:p>
          <a:p>
            <a:endParaRPr lang="en-US" altLang="zh-CN" sz="1600" b="1"/>
          </a:p>
          <a:p>
            <a:r>
              <a:rPr lang="zh-CN" altLang="en-US" sz="1600" b="1"/>
              <a:t>说明</a:t>
            </a:r>
            <a:r>
              <a:rPr lang="zh-CN" altLang="en-US" sz="1600"/>
              <a:t>：参考上面的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平均时间复杂度和最坏时间复杂度</a:t>
            </a:r>
            <a:br>
              <a:rPr lang="en-US" altLang="zh-CN" sz="1400"/>
            </a:br>
            <a:endParaRPr kumimoji="1" lang="en-US" altLang="zh-CN" sz="1400"/>
          </a:p>
          <a:p>
            <a:pPr marL="342900" indent="-342900">
              <a:buAutoNum type="arabicParenR"/>
            </a:pPr>
            <a:r>
              <a:rPr kumimoji="1" lang="zh-CN" altLang="en-US" sz="1600"/>
              <a:t>平均时间复杂度是指所有可能的输入实例均以等概率出现的情况下，该算法的运行时间。</a:t>
            </a:r>
            <a:endParaRPr kumimoji="1" lang="en-US" altLang="zh-CN" sz="1600"/>
          </a:p>
          <a:p>
            <a:pPr marL="342900" indent="-342900">
              <a:buAutoNum type="arabicParenR"/>
            </a:pPr>
            <a:r>
              <a:rPr kumimoji="1" lang="zh-CN" altLang="en-US" sz="1600"/>
              <a:t>最坏情况下的时间复杂度称最坏时间复杂度。一般讨论的时间复杂度均是最坏情况下的时间复杂度。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endParaRPr kumimoji="1" lang="en-US" altLang="zh-CN" sz="1600"/>
          </a:p>
          <a:p>
            <a:pPr marL="342900" indent="-342900">
              <a:buAutoNum type="arabicParenR"/>
            </a:pPr>
            <a:r>
              <a:rPr kumimoji="1" lang="zh-CN" altLang="en-US" sz="1600"/>
              <a:t>平均时间复杂度和最坏时间复杂度是否一致，和算法有关</a:t>
            </a:r>
            <a:r>
              <a:rPr kumimoji="1" lang="en-US" altLang="zh-CN" sz="1600"/>
              <a:t>(</a:t>
            </a:r>
            <a:r>
              <a:rPr kumimoji="1" lang="zh-CN" altLang="en-US" sz="1600"/>
              <a:t>如图</a:t>
            </a:r>
            <a:r>
              <a:rPr kumimoji="1" lang="en-US" altLang="zh-CN" sz="1600"/>
              <a:t>:)</a:t>
            </a:r>
            <a:r>
              <a:rPr kumimoji="1" lang="zh-CN" altLang="en-US"/>
              <a:t>。</a:t>
            </a:r>
            <a:endParaRPr kumimoji="1" lang="zh-CN" altLang="en-US"/>
          </a:p>
          <a:p>
            <a:endParaRPr kumimoji="1" lang="en-US" altLang="zh-CN"/>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4" name="包装程序外壳对象" showAsIcon="1" r:id="rId2" imgW="609600" imgH="523875" progId="Package">
                  <p:embed/>
                </p:oleObj>
              </mc:Choice>
              <mc:Fallback>
                <p:oleObj name="包装程序外壳对象" showAsIcon="1" r:id="rId2" imgW="609600" imgH="523875" progId="Package">
                  <p:embed/>
                  <p:pic>
                    <p:nvPicPr>
                      <p:cNvPr id="0" name="图片 102513"/>
                      <p:cNvPicPr/>
                      <p:nvPr/>
                    </p:nvPicPr>
                    <p:blipFill>
                      <a:blip r:embed="rId3"/>
                      <a:stretch>
                        <a:fillRect/>
                      </a:stretch>
                    </p:blipFill>
                    <p:spPr>
                      <a:xfrm>
                        <a:off x="9055606" y="4910465"/>
                        <a:ext cx="412749" cy="355599"/>
                      </a:xfrm>
                      <a:prstGeom prst="rect">
                        <a:avLst/>
                      </a:prstGeom>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算法的空间复杂度简介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br>
              <a:rPr lang="en-US" altLang="zh-CN" sz="1400"/>
            </a:br>
            <a:endParaRPr kumimoji="1" lang="en-US" altLang="zh-CN" sz="1400"/>
          </a:p>
          <a:p>
            <a:pPr marL="342900" indent="-342900">
              <a:buAutoNum type="arabicParenR"/>
            </a:pPr>
            <a:r>
              <a:rPr lang="zh-CN" altLang="en-US"/>
              <a:t>类似于时间复杂度的讨论，一个算法的空间复杂度</a:t>
            </a:r>
            <a:r>
              <a:rPr lang="en-US" altLang="zh-CN"/>
              <a:t>(Space Complexity)</a:t>
            </a:r>
            <a:r>
              <a:rPr lang="zh-CN" altLang="en-US"/>
              <a:t>定义为该算法所耗费的存储空间，它也是问题规模</a:t>
            </a:r>
            <a:r>
              <a:rPr lang="en-US" altLang="zh-CN"/>
              <a:t>n</a:t>
            </a:r>
            <a:r>
              <a:rPr lang="zh-CN" altLang="en-US"/>
              <a:t>的函数。</a:t>
            </a:r>
            <a:endParaRPr lang="en-US" altLang="zh-CN"/>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是对一个算法在运行过程中临时占用存储空间大小的量度。有的算法需要占用的临时工作单元数与解决问题的规模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较大时，将占用较多的存储单元，例如快速排序和归并排序算法就属于这种情况</a:t>
            </a:r>
            <a:endParaRPr lang="en-US" altLang="zh-CN"/>
          </a:p>
          <a:p>
            <a:pPr marL="342900" indent="-342900">
              <a:buAutoNum type="arabicParenR"/>
            </a:pPr>
            <a:r>
              <a:rPr lang="zh-CN" altLang="en-US"/>
              <a:t>在做算法分析时，</a:t>
            </a:r>
            <a:r>
              <a:rPr lang="zh-CN" altLang="en-US" b="1"/>
              <a:t>主要讨论的是时间复杂度</a:t>
            </a:r>
            <a:r>
              <a:rPr lang="zh-CN" altLang="en-US"/>
              <a:t>。从用户使用体验上看，更看重的程序执行的速度。一些缓存产品</a:t>
            </a:r>
            <a:r>
              <a:rPr lang="en-US" altLang="zh-CN"/>
              <a:t>(redis, memcache)</a:t>
            </a:r>
            <a:r>
              <a:rPr lang="zh-CN" altLang="en-US"/>
              <a:t>和算法</a:t>
            </a:r>
            <a:r>
              <a:rPr lang="en-US" altLang="zh-CN"/>
              <a:t>(</a:t>
            </a:r>
            <a:r>
              <a:rPr lang="zh-CN" altLang="en-US"/>
              <a:t>基数排序</a:t>
            </a:r>
            <a:r>
              <a:rPr lang="en-US" altLang="zh-CN"/>
              <a:t>)</a:t>
            </a:r>
            <a:r>
              <a:rPr lang="zh-CN" altLang="en-US"/>
              <a:t>本质就是用空间换时间</a:t>
            </a:r>
            <a:r>
              <a:rPr lang="en-US" altLang="zh-CN"/>
              <a:t>.</a:t>
            </a:r>
            <a:endParaRPr lang="en-US" altLang="zh-CN"/>
          </a:p>
          <a:p>
            <a:pPr marL="342900" indent="-342900">
              <a:buAutoNum type="arabicParenR"/>
            </a:pPr>
            <a:endParaRPr kumimoji="1"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endParaRPr kumimoji="1" lang="zh-CN" altLang="en-US">
              <a:latin typeface="+mn-ea"/>
            </a:endParaRPr>
          </a:p>
          <a:p>
            <a:pPr>
              <a:spcBef>
                <a:spcPct val="0"/>
              </a:spcBef>
            </a:pPr>
            <a:r>
              <a:rPr kumimoji="1" lang="zh-CN" altLang="en-US">
                <a:latin typeface="+mn-ea"/>
              </a:rPr>
              <a:t>排序序列从前向后（从下标较小的元素开始）</a:t>
            </a:r>
            <a:r>
              <a:rPr kumimoji="1" lang="en-US" altLang="zh-CN">
                <a:latin typeface="+mn-ea"/>
              </a:rPr>
              <a:t>,</a:t>
            </a:r>
            <a:r>
              <a:rPr kumimoji="1" lang="zh-CN" altLang="en-US">
                <a:latin typeface="+mn-ea"/>
              </a:rPr>
              <a:t>依次比较</a:t>
            </a:r>
            <a:endParaRPr kumimoji="1" lang="zh-CN" altLang="en-US">
              <a:latin typeface="+mn-ea"/>
            </a:endParaRPr>
          </a:p>
          <a:p>
            <a:pPr>
              <a:spcBef>
                <a:spcPct val="0"/>
              </a:spcBef>
            </a:pPr>
            <a:r>
              <a:rPr kumimoji="1" lang="zh-CN" altLang="en-US">
                <a:latin typeface="+mn-ea"/>
              </a:rPr>
              <a:t>相邻元素的值，若发现逆序则交换，使值较大</a:t>
            </a:r>
            <a:endParaRPr kumimoji="1" lang="zh-CN" altLang="en-US">
              <a:latin typeface="+mn-ea"/>
            </a:endParaRPr>
          </a:p>
          <a:p>
            <a:pPr>
              <a:spcBef>
                <a:spcPct val="0"/>
              </a:spcBef>
            </a:pPr>
            <a:r>
              <a:rPr kumimoji="1" lang="zh-CN" altLang="en-US">
                <a:latin typeface="+mn-ea"/>
              </a:rPr>
              <a:t>的元素逐渐从前移向后部，就象水底下的气泡一样逐渐</a:t>
            </a:r>
            <a:endParaRPr kumimoji="1" lang="en-US" altLang="zh-CN">
              <a:latin typeface="+mn-ea"/>
            </a:endParaRPr>
          </a:p>
          <a:p>
            <a:pPr>
              <a:spcBef>
                <a:spcPct val="0"/>
              </a:spcBef>
            </a:pPr>
            <a:r>
              <a:rPr kumimoji="1" lang="zh-CN" altLang="en-US">
                <a:latin typeface="+mn-ea"/>
              </a:rPr>
              <a:t>向上冒。</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endParaRPr kumimoji="1" lang="zh-CN" altLang="en-US" sz="2000" b="1">
              <a:solidFill>
                <a:srgbClr val="FF0000"/>
              </a:solidFill>
              <a:ea typeface="华文细黑" pitchFamily="2" charset="-122"/>
            </a:endParaRP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endParaRPr kumimoji="1" lang="zh-CN" altLang="en-US" b="1">
              <a:solidFill>
                <a:srgbClr val="000000"/>
              </a:solidFill>
              <a:ea typeface="华文细黑" pitchFamily="2" charset="-122"/>
            </a:endParaRP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en-US" altLang="zh-CN" b="1">
                <a:solidFill>
                  <a:srgbClr val="000000"/>
                </a:solidFill>
                <a:ea typeface="华文细黑" pitchFamily="2" charset="-122"/>
              </a:rPr>
              <a:t>(</a:t>
            </a:r>
            <a:r>
              <a:rPr kumimoji="1" lang="zh-CN" altLang="en-US" b="1">
                <a:solidFill>
                  <a:srgbClr val="000000"/>
                </a:solidFill>
                <a:ea typeface="华文细黑" pitchFamily="2" charset="-122"/>
              </a:rPr>
              <a:t>这里说的优化，可以在冒泡排序写好后，在进行</a:t>
            </a:r>
            <a:r>
              <a:rPr kumimoji="1" lang="en-US" altLang="zh-CN" b="1">
                <a:solidFill>
                  <a:srgbClr val="000000"/>
                </a:solidFill>
                <a:ea typeface="华文细黑" pitchFamily="2" charset="-122"/>
              </a:rPr>
              <a:t>)</a:t>
            </a:r>
            <a:endParaRPr kumimoji="1" lang="zh-CN" altLang="en-US" b="1">
              <a:solidFill>
                <a:srgbClr val="000000"/>
              </a:solidFill>
              <a:ea typeface="华文细黑" pitchFamily="2" charset="-122"/>
            </a:endParaRPr>
          </a:p>
        </p:txBody>
      </p:sp>
      <p:pic>
        <p:nvPicPr>
          <p:cNvPr id="4" name="Picture 7" descr="2008530105714982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演示冒泡过程的例子</a:t>
            </a:r>
            <a:r>
              <a:rPr kumimoji="1" lang="en-US" altLang="zh-CN" sz="2000" b="1">
                <a:solidFill>
                  <a:srgbClr val="0070C0"/>
                </a:solidFill>
                <a:latin typeface="+mn-ea"/>
              </a:rPr>
              <a:t>(</a:t>
            </a:r>
            <a:r>
              <a:rPr kumimoji="1" lang="zh-CN" altLang="en-US" sz="2000" b="1">
                <a:solidFill>
                  <a:srgbClr val="0070C0"/>
                </a:solidFill>
                <a:latin typeface="+mn-ea"/>
              </a:rPr>
              <a:t>图解</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4" name="包装程序外壳对象" showAsIcon="1" r:id="rId2" imgW="609600" imgH="523875" progId="Package">
                  <p:embed/>
                </p:oleObj>
              </mc:Choice>
              <mc:Fallback>
                <p:oleObj name="包装程序外壳对象" showAsIcon="1" r:id="rId2" imgW="609600" imgH="523875" progId="Package">
                  <p:embed/>
                  <p:pic>
                    <p:nvPicPr>
                      <p:cNvPr id="0" name="图片 141393"/>
                      <p:cNvPicPr/>
                      <p:nvPr/>
                    </p:nvPicPr>
                    <p:blipFill>
                      <a:blip r:embed="rId3"/>
                      <a:stretch>
                        <a:fillRect/>
                      </a:stretch>
                    </p:blipFill>
                    <p:spPr>
                      <a:xfrm>
                        <a:off x="6282605" y="4248446"/>
                        <a:ext cx="602268" cy="518877"/>
                      </a:xfrm>
                      <a:prstGeom prst="rect">
                        <a:avLst/>
                      </a:prstGeom>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a:solidFill>
                  <a:srgbClr val="0070C0"/>
                </a:solidFill>
                <a:latin typeface="楷体_GB2312" pitchFamily="49" charset="-122"/>
                <a:ea typeface="楷体_GB2312" pitchFamily="49" charset="-122"/>
              </a:rPr>
              <a:t>冒泡排序应用实例</a:t>
            </a:r>
            <a:endParaRPr kumimoji="1" lang="en-US" altLang="zh-CN" sz="2000" b="1">
              <a:solidFill>
                <a:srgbClr val="0070C0"/>
              </a:solidFill>
              <a:latin typeface="+mn-ea"/>
            </a:endParaRPr>
          </a:p>
          <a:p>
            <a:pPr>
              <a:spcBef>
                <a:spcPct val="0"/>
              </a:spcBef>
            </a:pPr>
            <a:endParaRPr kumimoji="1" lang="en-US" altLang="zh-CN" b="1">
              <a:solidFill>
                <a:srgbClr val="000000"/>
              </a:solidFill>
            </a:endParaRPr>
          </a:p>
          <a:p>
            <a:r>
              <a:rPr kumimoji="1" lang="zh-CN" altLang="en-US" b="1">
                <a:latin typeface="楷体_GB2312" pitchFamily="49" charset="-122"/>
                <a:ea typeface="楷体_GB2312" pitchFamily="49" charset="-122"/>
              </a:rPr>
              <a:t>我们举一个具体的案例来说明冒泡法。我们将五个无序的数：</a:t>
            </a:r>
            <a:r>
              <a:rPr lang="en-US" altLang="zh-CN">
                <a:latin typeface="Arial" panose="020B0604020202020204" pitchFamily="34" charset="0"/>
                <a:cs typeface="Arial" panose="020B0604020202020204" pitchFamily="34" charset="0"/>
              </a:rPr>
              <a:t>3, 9, -1, 10, -2</a:t>
            </a: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endParaRPr kumimoji="1" lang="en-US" altLang="zh-CN" sz="2000" b="1">
              <a:solidFill>
                <a:srgbClr val="0070C0"/>
              </a:solidFill>
              <a:latin typeface="楷体_GB2312" pitchFamily="49" charset="-122"/>
              <a:ea typeface="楷体_GB2312" pitchFamily="49" charset="-122"/>
            </a:endParaRP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a:latin typeface="Arial" panose="020B0604020202020204" pitchFamily="34" charset="0"/>
                <a:cs typeface="Arial" panose="020B0604020202020204" pitchFamily="34" charset="0"/>
              </a:rPr>
              <a:t>public class BubbleSort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public static void main(String[] args)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 TODO Auto-generated method stub</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 </a:t>
            </a:r>
            <a:r>
              <a:rPr lang="zh-CN" altLang="en-US" sz="200">
                <a:latin typeface="Arial" panose="020B0604020202020204" pitchFamily="34" charset="0"/>
                <a:cs typeface="Arial" panose="020B0604020202020204" pitchFamily="34" charset="0"/>
              </a:rPr>
              <a:t>数组</a:t>
            </a:r>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//int[] arr = { 3, 9, -1, 10, 20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 </a:t>
            </a:r>
            <a:r>
              <a:rPr lang="zh-CN" altLang="en-US" sz="200">
                <a:latin typeface="Arial" panose="020B0604020202020204" pitchFamily="34" charset="0"/>
                <a:cs typeface="Arial" panose="020B0604020202020204" pitchFamily="34" charset="0"/>
              </a:rPr>
              <a:t>创建一个</a:t>
            </a:r>
            <a:r>
              <a:rPr lang="en-US" altLang="zh-CN" sz="200">
                <a:latin typeface="Arial" panose="020B0604020202020204" pitchFamily="34" charset="0"/>
                <a:cs typeface="Arial" panose="020B0604020202020204" pitchFamily="34" charset="0"/>
              </a:rPr>
              <a:t>80000</a:t>
            </a:r>
            <a:r>
              <a:rPr lang="zh-CN" altLang="en-US" sz="200">
                <a:latin typeface="Arial" panose="020B0604020202020204" pitchFamily="34" charset="0"/>
                <a:cs typeface="Arial" panose="020B0604020202020204" pitchFamily="34" charset="0"/>
              </a:rPr>
              <a:t>个随机数据的数组</a:t>
            </a:r>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 </a:t>
            </a:r>
            <a:r>
              <a:rPr lang="zh-CN" altLang="en-US" sz="200">
                <a:latin typeface="Arial" panose="020B0604020202020204" pitchFamily="34" charset="0"/>
                <a:cs typeface="Arial" panose="020B0604020202020204" pitchFamily="34" charset="0"/>
              </a:rPr>
              <a:t>使用冒泡排序，时间大约</a:t>
            </a:r>
            <a:r>
              <a:rPr lang="en-US" altLang="zh-CN" sz="200">
                <a:latin typeface="Arial" panose="020B0604020202020204" pitchFamily="34" charset="0"/>
                <a:cs typeface="Arial" panose="020B0604020202020204" pitchFamily="34" charset="0"/>
              </a:rPr>
              <a:t>13</a:t>
            </a:r>
            <a:r>
              <a:rPr lang="zh-CN" altLang="en-US" sz="200">
                <a:latin typeface="Arial" panose="020B0604020202020204" pitchFamily="34" charset="0"/>
                <a:cs typeface="Arial" panose="020B0604020202020204" pitchFamily="34" charset="0"/>
              </a:rPr>
              <a:t>秒</a:t>
            </a:r>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int[] arr = new int[8];</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for (int i = 0; i &lt; 8; i++)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arr[i] = (int) (Math.random() * 8000000); // </a:t>
            </a:r>
            <a:r>
              <a:rPr lang="zh-CN" altLang="en-US" sz="200">
                <a:latin typeface="Arial" panose="020B0604020202020204" pitchFamily="34" charset="0"/>
                <a:cs typeface="Arial" panose="020B0604020202020204" pitchFamily="34" charset="0"/>
              </a:rPr>
              <a:t>生成一个</a:t>
            </a:r>
            <a:r>
              <a:rPr lang="en-US" altLang="zh-CN" sz="200">
                <a:latin typeface="Arial" panose="020B0604020202020204" pitchFamily="34" charset="0"/>
                <a:cs typeface="Arial" panose="020B0604020202020204" pitchFamily="34" charset="0"/>
              </a:rPr>
              <a:t>[0,800000) </a:t>
            </a:r>
            <a:r>
              <a:rPr lang="zh-CN" altLang="en-US" sz="200">
                <a:latin typeface="Arial" panose="020B0604020202020204" pitchFamily="34" charset="0"/>
                <a:cs typeface="Arial" panose="020B0604020202020204" pitchFamily="34" charset="0"/>
              </a:rPr>
              <a:t>的一个数</a:t>
            </a:r>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System.out.println("</a:t>
            </a:r>
            <a:r>
              <a:rPr lang="zh-CN" altLang="en-US" sz="200">
                <a:latin typeface="Arial" panose="020B0604020202020204" pitchFamily="34" charset="0"/>
                <a:cs typeface="Arial" panose="020B0604020202020204" pitchFamily="34" charset="0"/>
              </a:rPr>
              <a:t>排序前</a:t>
            </a:r>
            <a:r>
              <a:rPr lang="en-US" altLang="zh-CN" sz="200">
                <a:latin typeface="Arial" panose="020B0604020202020204" pitchFamily="34" charset="0"/>
                <a:cs typeface="Arial" panose="020B0604020202020204" pitchFamily="34" charset="0"/>
              </a:rPr>
              <a:t>~");</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Date now = new Date();</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SimpleDateFormat dateFormat = new SimpleDateFormat("yyyy-MM-dd HH:mm:ss");</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String date1 = dateFormat.format(now);</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System.out.println("</a:t>
            </a:r>
            <a:r>
              <a:rPr lang="zh-CN" altLang="en-US" sz="200">
                <a:latin typeface="Arial" panose="020B0604020202020204" pitchFamily="34" charset="0"/>
                <a:cs typeface="Arial" panose="020B0604020202020204" pitchFamily="34" charset="0"/>
              </a:rPr>
              <a:t>排序前时间</a:t>
            </a:r>
            <a:r>
              <a:rPr lang="en-US" altLang="zh-CN" sz="200">
                <a:latin typeface="Arial" panose="020B0604020202020204" pitchFamily="34" charset="0"/>
                <a:cs typeface="Arial" panose="020B0604020202020204" pitchFamily="34" charset="0"/>
              </a:rPr>
              <a:t>=" + date1); // </a:t>
            </a:r>
            <a:r>
              <a:rPr lang="zh-CN" altLang="en-US" sz="200">
                <a:latin typeface="Arial" panose="020B0604020202020204" pitchFamily="34" charset="0"/>
                <a:cs typeface="Arial" panose="020B0604020202020204" pitchFamily="34" charset="0"/>
              </a:rPr>
              <a:t>输出时间</a:t>
            </a:r>
            <a:endParaRPr lang="zh-CN" altLang="en-US" sz="200">
              <a:latin typeface="Arial" panose="020B0604020202020204" pitchFamily="34" charset="0"/>
              <a:cs typeface="Arial" panose="020B0604020202020204" pitchFamily="34" charset="0"/>
            </a:endParaRPr>
          </a:p>
          <a:p>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bubbleSort(arr); // </a:t>
            </a:r>
            <a:r>
              <a:rPr lang="zh-CN" altLang="en-US" sz="200">
                <a:latin typeface="Arial" panose="020B0604020202020204" pitchFamily="34" charset="0"/>
                <a:cs typeface="Arial" panose="020B0604020202020204" pitchFamily="34" charset="0"/>
              </a:rPr>
              <a:t>冒泡排序</a:t>
            </a:r>
            <a:endParaRPr lang="zh-CN" altLang="en-US" sz="200">
              <a:latin typeface="Arial" panose="020B0604020202020204" pitchFamily="34" charset="0"/>
              <a:cs typeface="Arial" panose="020B0604020202020204" pitchFamily="34" charset="0"/>
            </a:endParaRPr>
          </a:p>
          <a:p>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System.out.println("</a:t>
            </a:r>
            <a:r>
              <a:rPr lang="zh-CN" altLang="en-US" sz="200">
                <a:latin typeface="Arial" panose="020B0604020202020204" pitchFamily="34" charset="0"/>
                <a:cs typeface="Arial" panose="020B0604020202020204" pitchFamily="34" charset="0"/>
              </a:rPr>
              <a:t>排序后</a:t>
            </a:r>
            <a:r>
              <a:rPr lang="en-US" altLang="zh-CN" sz="200">
                <a:latin typeface="Arial" panose="020B0604020202020204" pitchFamily="34" charset="0"/>
                <a:cs typeface="Arial" panose="020B0604020202020204" pitchFamily="34" charset="0"/>
              </a:rPr>
              <a:t>~");</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Date now2 = new Date();</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String date2 = dateFormat.format(now2);</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System.out.println("</a:t>
            </a:r>
            <a:r>
              <a:rPr lang="zh-CN" altLang="en-US" sz="200">
                <a:latin typeface="Arial" panose="020B0604020202020204" pitchFamily="34" charset="0"/>
                <a:cs typeface="Arial" panose="020B0604020202020204" pitchFamily="34" charset="0"/>
              </a:rPr>
              <a:t>排序后时间</a:t>
            </a:r>
            <a:r>
              <a:rPr lang="en-US" altLang="zh-CN" sz="200">
                <a:latin typeface="Arial" panose="020B0604020202020204" pitchFamily="34" charset="0"/>
                <a:cs typeface="Arial" panose="020B0604020202020204" pitchFamily="34" charset="0"/>
              </a:rPr>
              <a:t>=" + date2); // </a:t>
            </a:r>
            <a:r>
              <a:rPr lang="zh-CN" altLang="en-US" sz="200">
                <a:latin typeface="Arial" panose="020B0604020202020204" pitchFamily="34" charset="0"/>
                <a:cs typeface="Arial" panose="020B0604020202020204" pitchFamily="34" charset="0"/>
              </a:rPr>
              <a:t>输出时间</a:t>
            </a:r>
            <a:endParaRPr lang="zh-CN" altLang="en-US" sz="200">
              <a:latin typeface="Arial" panose="020B0604020202020204" pitchFamily="34" charset="0"/>
              <a:cs typeface="Arial" panose="020B0604020202020204" pitchFamily="34" charset="0"/>
            </a:endParaRPr>
          </a:p>
          <a:p>
            <a:r>
              <a:rPr lang="zh-CN" altLang="en-US" sz="200">
                <a:latin typeface="Arial" panose="020B0604020202020204" pitchFamily="34" charset="0"/>
                <a:cs typeface="Arial" panose="020B0604020202020204" pitchFamily="34" charset="0"/>
              </a:rPr>
              <a:t>	</a:t>
            </a:r>
            <a:r>
              <a:rPr lang="en-US" altLang="zh-CN" sz="200">
                <a:latin typeface="Arial" panose="020B0604020202020204" pitchFamily="34" charset="0"/>
                <a:cs typeface="Arial" panose="020B0604020202020204" pitchFamily="34" charset="0"/>
              </a:rPr>
              <a:t>//System.out.println(Arrays.toString(arr));</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a:t>
            </a:r>
            <a:endParaRPr lang="en-US" altLang="zh-CN" sz="200">
              <a:latin typeface="Arial" panose="020B0604020202020204" pitchFamily="34" charset="0"/>
              <a:cs typeface="Arial" panose="020B0604020202020204" pitchFamily="34" charset="0"/>
            </a:endParaRPr>
          </a:p>
          <a:p>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public static void bubbleSort(int[] arr) {</a:t>
            </a:r>
            <a:endParaRPr lang="en-US" altLang="zh-CN" sz="200">
              <a:latin typeface="Arial" panose="020B0604020202020204" pitchFamily="34" charset="0"/>
              <a:cs typeface="Arial" panose="020B0604020202020204" pitchFamily="34" charset="0"/>
            </a:endParaRPr>
          </a:p>
          <a:p>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for (int i = 0; i &lt; arr.length - 1; i++)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for (int j = 0; j &lt; arr.length - 1 - i; j++)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if (arr[j] &gt; arr[j + 1])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int temp = arr[j];</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arr[j] = arr[j + 1];</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arr[j + 1] = temp;</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a:t>
            </a:r>
            <a:endParaRPr lang="en-US" altLang="zh-CN" sz="200">
              <a:latin typeface="Arial" panose="020B0604020202020204" pitchFamily="34" charset="0"/>
              <a:cs typeface="Arial" panose="020B0604020202020204" pitchFamily="34" charset="0"/>
            </a:endParaRPr>
          </a:p>
          <a:p>
            <a:r>
              <a:rPr lang="en-US" altLang="zh-CN" sz="200">
                <a:latin typeface="Arial" panose="020B0604020202020204" pitchFamily="34" charset="0"/>
                <a:cs typeface="Arial" panose="020B0604020202020204" pitchFamily="34" charset="0"/>
              </a:rPr>
              <a:t>	}}}}</a:t>
            </a:r>
            <a:endParaRPr lang="zh-CN" altLang="en-US" sz="200">
              <a:latin typeface="Arial" panose="020B0604020202020204" pitchFamily="34" charset="0"/>
              <a:cs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选择式排序也属于内部排序法，是从欲排序的数据中，按指定的规则选出某一元素，再依规定交换位置后达到排序的目的。</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选择排序思想</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是：第一次从</a:t>
            </a:r>
            <a:r>
              <a:rPr kumimoji="1" lang="en-US" altLang="zh-CN">
                <a:latin typeface="+mn-ea"/>
              </a:rPr>
              <a:t>arr[0]~arr[n-1]</a:t>
            </a:r>
            <a:r>
              <a:rPr kumimoji="1" lang="zh-CN" altLang="en-US">
                <a:latin typeface="+mn-ea"/>
              </a:rPr>
              <a:t>中选取最小值，与</a:t>
            </a:r>
            <a:r>
              <a:rPr kumimoji="1" lang="en-US" altLang="zh-CN">
                <a:latin typeface="+mn-ea"/>
              </a:rPr>
              <a:t>arr[0]</a:t>
            </a:r>
            <a:r>
              <a:rPr kumimoji="1" lang="zh-CN" altLang="en-US">
                <a:latin typeface="+mn-ea"/>
              </a:rPr>
              <a:t>交换，第二次从</a:t>
            </a:r>
            <a:r>
              <a:rPr kumimoji="1" lang="en-US" altLang="zh-CN">
                <a:latin typeface="+mn-ea"/>
              </a:rPr>
              <a:t>arr[1]~arr[n-1]</a:t>
            </a:r>
            <a:r>
              <a:rPr kumimoji="1" lang="zh-CN" altLang="en-US">
                <a:latin typeface="+mn-ea"/>
              </a:rPr>
              <a:t>中选取最小值，与</a:t>
            </a:r>
            <a:r>
              <a:rPr kumimoji="1" lang="en-US" altLang="zh-CN">
                <a:latin typeface="+mn-ea"/>
              </a:rPr>
              <a:t>arr[1]</a:t>
            </a:r>
            <a:r>
              <a:rPr kumimoji="1" lang="zh-CN" altLang="en-US">
                <a:latin typeface="+mn-ea"/>
              </a:rPr>
              <a:t>交换，第三次从</a:t>
            </a:r>
            <a:r>
              <a:rPr kumimoji="1" lang="en-US" altLang="zh-CN">
                <a:latin typeface="+mn-ea"/>
              </a:rPr>
              <a:t>arr[2]~arr[n-1]</a:t>
            </a:r>
            <a:r>
              <a:rPr kumimoji="1" lang="zh-CN" altLang="en-US">
                <a:latin typeface="+mn-ea"/>
              </a:rPr>
              <a:t>中选取最小值，与</a:t>
            </a:r>
            <a:r>
              <a:rPr kumimoji="1" lang="en-US" altLang="zh-CN">
                <a:latin typeface="+mn-ea"/>
              </a:rPr>
              <a:t>arr[2]</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次从</a:t>
            </a:r>
            <a:r>
              <a:rPr kumimoji="1" lang="en-US" altLang="zh-CN">
                <a:latin typeface="+mn-ea"/>
              </a:rPr>
              <a:t>arr[i-1]~arr[n-1]</a:t>
            </a:r>
            <a:r>
              <a:rPr kumimoji="1" lang="zh-CN" altLang="en-US">
                <a:latin typeface="+mn-ea"/>
              </a:rPr>
              <a:t>中选取最小值，与</a:t>
            </a:r>
            <a:r>
              <a:rPr kumimoji="1" lang="en-US" altLang="zh-CN">
                <a:latin typeface="+mn-ea"/>
              </a:rPr>
              <a:t>arr[i-1]</a:t>
            </a:r>
            <a:r>
              <a:rPr kumimoji="1" lang="zh-CN" altLang="en-US">
                <a:latin typeface="+mn-ea"/>
              </a:rPr>
              <a:t>交换，</a:t>
            </a:r>
            <a:r>
              <a:rPr kumimoji="1" lang="en-US" altLang="zh-CN">
                <a:latin typeface="+mn-ea"/>
              </a:rPr>
              <a:t>…, </a:t>
            </a:r>
            <a:r>
              <a:rPr kumimoji="1" lang="zh-CN" altLang="en-US">
                <a:latin typeface="+mn-ea"/>
              </a:rPr>
              <a:t>第</a:t>
            </a:r>
            <a:r>
              <a:rPr kumimoji="1" lang="en-US" altLang="zh-CN">
                <a:latin typeface="+mn-ea"/>
              </a:rPr>
              <a:t>n-1</a:t>
            </a:r>
            <a:r>
              <a:rPr kumimoji="1" lang="zh-CN" altLang="en-US">
                <a:latin typeface="+mn-ea"/>
              </a:rPr>
              <a:t>次从</a:t>
            </a:r>
            <a:r>
              <a:rPr kumimoji="1" lang="en-US" altLang="zh-CN">
                <a:latin typeface="+mn-ea"/>
              </a:rPr>
              <a:t>arr[n-2]~arr[n-1]</a:t>
            </a:r>
            <a:r>
              <a:rPr kumimoji="1" lang="zh-CN" altLang="en-US">
                <a:latin typeface="+mn-ea"/>
              </a:rPr>
              <a:t>中选取最小值，与</a:t>
            </a:r>
            <a:r>
              <a:rPr kumimoji="1" lang="en-US" altLang="zh-CN">
                <a:latin typeface="+mn-ea"/>
              </a:rPr>
              <a:t>arr[n-2]</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课程亮点和授课方式</a:t>
            </a:r>
            <a:endParaRPr lang="en-US" altLang="zh-CN" sz="2700" b="1">
              <a:solidFill>
                <a:srgbClr val="0070C0"/>
              </a:solidFill>
            </a:endParaRPr>
          </a:p>
          <a:p>
            <a:endParaRPr lang="en-US" altLang="zh-CN"/>
          </a:p>
          <a:p>
            <a:pPr marL="342900" indent="-342900">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课程深入</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2200" b="1">
                <a:solidFill>
                  <a:schemeClr val="bg1">
                    <a:lumMod val="50000"/>
                  </a:schemeClr>
                </a:solidFill>
                <a:latin typeface="微软雅黑" panose="020B0503020204020204" pitchFamily="34" charset="-122"/>
                <a:ea typeface="微软雅黑" panose="020B0503020204020204" pitchFamily="34" charset="-122"/>
              </a:rPr>
              <a:t>非蜻蜓点水</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课程成体系，非星星点灯</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高效而愉快的学习 </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数据结构和算法很重要，但是相对困难，我们努力做到通俗易懂</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采用 应用场景</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剖析原理</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2200" b="1">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160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a:solidFill>
                  <a:schemeClr val="bg1">
                    <a:lumMod val="50000"/>
                  </a:schemeClr>
                </a:solidFill>
                <a:latin typeface="微软雅黑" panose="020B0503020204020204" pitchFamily="34" charset="-122"/>
                <a:ea typeface="微软雅黑" panose="020B0503020204020204" pitchFamily="34" charset="-122"/>
              </a:rPr>
              <a:t>: </a:t>
            </a:r>
            <a:r>
              <a:rPr lang="zh-CN" altLang="en-US" sz="160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 </a:t>
            </a:r>
            <a:r>
              <a:rPr lang="zh-CN" altLang="en-US" sz="2200" b="1">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endParaRPr lang="en-US" altLang="zh-CN"/>
          </a:p>
          <a:p>
            <a:endParaRPr lang="en-US" altLang="zh-CN"/>
          </a:p>
        </p:txBody>
      </p:sp>
      <p:graphicFrame>
        <p:nvGraphicFramePr>
          <p:cNvPr id="5" name="对象 4"/>
          <p:cNvGraphicFramePr>
            <a:graphicFrameLocks noChangeAspect="1"/>
          </p:cNvGraphicFramePr>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80" name="包装程序外壳对象" showAsIcon="1" r:id="rId1" imgW="1524000" imgH="523875" progId="Package">
                  <p:embed/>
                </p:oleObj>
              </mc:Choice>
              <mc:Fallback>
                <p:oleObj name="包装程序外壳对象" showAsIcon="1" r:id="rId1" imgW="1524000" imgH="523875" progId="Package">
                  <p:embed/>
                  <p:pic>
                    <p:nvPicPr>
                      <p:cNvPr id="0" name="图片 149579"/>
                      <p:cNvPicPr/>
                      <p:nvPr/>
                    </p:nvPicPr>
                    <p:blipFill>
                      <a:blip r:embed="rId2"/>
                      <a:stretch>
                        <a:fillRect/>
                      </a:stretch>
                    </p:blipFill>
                    <p:spPr>
                      <a:xfrm>
                        <a:off x="7218709" y="4774988"/>
                        <a:ext cx="1542232" cy="536012"/>
                      </a:xfrm>
                      <a:prstGeom prst="rect">
                        <a:avLst/>
                      </a:prstGeom>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选择排序思路分析图</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101, 34, 119, 1</a:t>
            </a:r>
            <a:endParaRPr kumimoji="1" lang="en-US" altLang="zh-CN" sz="2000" b="1">
              <a:solidFill>
                <a:srgbClr val="0070C0"/>
              </a:solidFill>
              <a:latin typeface="+mn-ea"/>
            </a:endParaRPr>
          </a:p>
        </p:txBody>
      </p:sp>
      <p:pic>
        <p:nvPicPr>
          <p:cNvPr id="4" name="Picture 6"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9" name="包装程序外壳对象" showAsIcon="1" r:id="rId2" imgW="609600" imgH="523875" progId="Package">
                  <p:embed/>
                </p:oleObj>
              </mc:Choice>
              <mc:Fallback>
                <p:oleObj name="包装程序外壳对象" showAsIcon="1" r:id="rId2" imgW="609600" imgH="523875" progId="Package">
                  <p:embed/>
                  <p:pic>
                    <p:nvPicPr>
                      <p:cNvPr id="0" name="图片 44208"/>
                      <p:cNvPicPr/>
                      <p:nvPr/>
                    </p:nvPicPr>
                    <p:blipFill>
                      <a:blip r:embed="rId3"/>
                      <a:stretch>
                        <a:fillRect/>
                      </a:stretch>
                    </p:blipFill>
                    <p:spPr>
                      <a:xfrm>
                        <a:off x="6714654" y="4401309"/>
                        <a:ext cx="648071" cy="558338"/>
                      </a:xfrm>
                      <a:prstGeom prst="rect">
                        <a:avLst/>
                      </a:prstGeom>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选择排序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选择排序应用实例</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有一群牛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101, 34, 119, 1 </a:t>
            </a:r>
            <a:r>
              <a:rPr kumimoji="1" lang="zh-CN" altLang="en-US" b="1">
                <a:solidFill>
                  <a:srgbClr val="000000"/>
                </a:solidFill>
                <a:latin typeface="楷体_GB2312" pitchFamily="49" charset="-122"/>
                <a:ea typeface="楷体_GB2312" pitchFamily="49" charset="-122"/>
              </a:rPr>
              <a:t>请使用选择排序</a:t>
            </a:r>
            <a:r>
              <a:rPr kumimoji="1" lang="zh-CN" altLang="en-US" b="1">
                <a:solidFill>
                  <a:srgbClr val="FF0000"/>
                </a:solidFill>
                <a:latin typeface="楷体_GB2312" pitchFamily="49" charset="-122"/>
                <a:ea typeface="楷体_GB2312" pitchFamily="49" charset="-122"/>
              </a:rPr>
              <a:t>从低到高</a:t>
            </a:r>
            <a:r>
              <a:rPr kumimoji="1" lang="zh-CN" altLang="en-US" b="1">
                <a:solidFill>
                  <a:srgbClr val="000000"/>
                </a:solidFill>
                <a:latin typeface="楷体_GB2312" pitchFamily="49" charset="-122"/>
                <a:ea typeface="楷体_GB2312" pitchFamily="49" charset="-122"/>
              </a:rPr>
              <a:t>进行排序</a:t>
            </a:r>
            <a:r>
              <a:rPr kumimoji="1" lang="en-US" altLang="zh-CN" b="1">
                <a:solidFill>
                  <a:srgbClr val="000000"/>
                </a:solidFill>
                <a:latin typeface="楷体_GB2312" pitchFamily="49" charset="-122"/>
                <a:ea typeface="楷体_GB2312" pitchFamily="49" charset="-122"/>
              </a:rPr>
              <a:t> [</a:t>
            </a:r>
            <a:r>
              <a:rPr lang="en-US" altLang="zh-CN"/>
              <a:t>101, 34, 119, 1</a:t>
            </a:r>
            <a:r>
              <a:rPr kumimoji="1" lang="en-US" altLang="zh-CN" b="1">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sz="1400">
                <a:latin typeface="+mn-ea"/>
              </a:rPr>
              <a:t>说明</a:t>
            </a:r>
            <a:r>
              <a:rPr kumimoji="1" lang="en-US" altLang="zh-CN" sz="1400">
                <a:latin typeface="+mn-ea"/>
              </a:rPr>
              <a:t>: </a:t>
            </a:r>
            <a:r>
              <a:rPr kumimoji="1" lang="zh-CN" altLang="en-US" sz="1400">
                <a:latin typeface="+mn-ea"/>
              </a:rPr>
              <a:t>测试效率的数据 </a:t>
            </a:r>
            <a:r>
              <a:rPr kumimoji="1" lang="en-US" altLang="zh-CN" sz="1400">
                <a:latin typeface="+mn-ea"/>
              </a:rPr>
              <a:t>80000</a:t>
            </a:r>
            <a:r>
              <a:rPr kumimoji="1" lang="zh-CN" altLang="en-US" sz="1400">
                <a:latin typeface="+mn-ea"/>
              </a:rPr>
              <a:t>，看耗时</a:t>
            </a:r>
            <a:endParaRPr kumimoji="1" lang="en-US" altLang="zh-CN" sz="1400">
              <a:latin typeface="+mn-ea"/>
            </a:endParaRPr>
          </a:p>
          <a:p>
            <a:pPr>
              <a:spcBef>
                <a:spcPct val="0"/>
              </a:spcBef>
            </a:pPr>
            <a:endParaRPr kumimoji="1" lang="en-US" altLang="zh-CN" sz="2000" b="1">
              <a:solidFill>
                <a:srgbClr val="0070C0"/>
              </a:solidFill>
              <a:latin typeface="+mn-ea"/>
            </a:endParaRPr>
          </a:p>
        </p:txBody>
      </p:sp>
      <p:pic>
        <p:nvPicPr>
          <p:cNvPr id="4" name="Picture 2"/>
          <p:cNvPicPr>
            <a:picLocks noChangeAspect="1" noChangeArrowheads="1"/>
          </p:cNvPicPr>
          <p:nvPr/>
        </p:nvPicPr>
        <p:blipFill>
          <a:blip r:embed="rId1"/>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1"/>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1"/>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1"/>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endParaRPr lang="en-US" altLang="zh-CN" sz="1200" b="1"/>
          </a:p>
          <a:p>
            <a:endParaRPr lang="zh-CN" altLang="en-US" sz="1200"/>
          </a:p>
          <a:p>
            <a:r>
              <a:rPr lang="en-US" altLang="zh-CN" sz="1200" b="1"/>
              <a:t>for (int i = 0; i &lt; arr.length - 1; i++) {</a:t>
            </a:r>
            <a:endParaRPr lang="en-US" altLang="zh-CN" sz="1200" b="1"/>
          </a:p>
          <a:p>
            <a:r>
              <a:rPr lang="en-US" altLang="zh-CN" sz="1200" b="1"/>
              <a:t>int min = arr[i];</a:t>
            </a:r>
            <a:endParaRPr lang="en-US" altLang="zh-CN" sz="1200" b="1"/>
          </a:p>
          <a:p>
            <a:r>
              <a:rPr lang="en-US" altLang="zh-CN" sz="1200" b="1"/>
              <a:t>int minIndex = i;</a:t>
            </a:r>
            <a:endParaRPr lang="en-US" altLang="zh-CN" sz="1200" b="1"/>
          </a:p>
          <a:p>
            <a:r>
              <a:rPr lang="en-US" altLang="zh-CN" sz="1200"/>
              <a:t>// </a:t>
            </a:r>
            <a:r>
              <a:rPr lang="zh-CN" altLang="en-US" sz="1200"/>
              <a:t>遍历</a:t>
            </a:r>
            <a:endParaRPr lang="zh-CN" altLang="en-US" sz="1200"/>
          </a:p>
          <a:p>
            <a:r>
              <a:rPr lang="en-US" altLang="zh-CN" sz="1200" b="1"/>
              <a:t>for (int j = i + 1; j &lt; arr.length; j++) {</a:t>
            </a:r>
            <a:endParaRPr lang="en-US" altLang="zh-CN" sz="1200" b="1"/>
          </a:p>
          <a:p>
            <a:r>
              <a:rPr lang="en-US" altLang="zh-CN" sz="1200" b="1"/>
              <a:t>if (min &gt; arr[j]) { // </a:t>
            </a:r>
            <a:r>
              <a:rPr lang="zh-CN" altLang="en-US" sz="1200" b="1"/>
              <a:t>说明</a:t>
            </a:r>
            <a:r>
              <a:rPr lang="en-US" altLang="zh-CN" sz="1200" b="1" u="sng"/>
              <a:t>min</a:t>
            </a:r>
            <a:r>
              <a:rPr lang="zh-CN" altLang="en-US" sz="1200" b="1" u="sng"/>
              <a:t>不是真的最小值</a:t>
            </a:r>
            <a:endParaRPr lang="zh-CN" altLang="en-US" sz="1200" b="1" u="sng"/>
          </a:p>
          <a:p>
            <a:r>
              <a:rPr lang="en-US" altLang="zh-CN" sz="1200"/>
              <a:t>min = arr[j]; // </a:t>
            </a:r>
            <a:r>
              <a:rPr lang="zh-CN" altLang="en-US" sz="1200"/>
              <a:t>重置</a:t>
            </a:r>
            <a:r>
              <a:rPr lang="en-US" altLang="zh-CN" sz="1200" u="sng"/>
              <a:t>min</a:t>
            </a:r>
            <a:endParaRPr lang="en-US" altLang="zh-CN" sz="1200" u="sng"/>
          </a:p>
          <a:p>
            <a:r>
              <a:rPr lang="en-US" altLang="zh-CN" sz="1200"/>
              <a:t>minIndex = j; // </a:t>
            </a:r>
            <a:r>
              <a:rPr lang="zh-CN" altLang="en-US" sz="1200"/>
              <a:t>重置</a:t>
            </a:r>
            <a:r>
              <a:rPr lang="en-US" altLang="zh-CN" sz="1200"/>
              <a:t>minIndex</a:t>
            </a:r>
            <a:endParaRPr lang="en-US" altLang="zh-CN" sz="1200"/>
          </a:p>
          <a:p>
            <a:r>
              <a:rPr lang="en-US" altLang="zh-CN" sz="1200"/>
              <a:t>}}</a:t>
            </a:r>
            <a:endParaRPr lang="en-US" altLang="zh-CN" sz="1200"/>
          </a:p>
          <a:p>
            <a:r>
              <a:rPr lang="en-US" altLang="zh-CN" sz="1200"/>
              <a:t>// </a:t>
            </a:r>
            <a:r>
              <a:rPr lang="zh-CN" altLang="en-US" sz="1200"/>
              <a:t>判断是否需要交换</a:t>
            </a:r>
            <a:endParaRPr lang="zh-CN" altLang="en-US" sz="1200"/>
          </a:p>
          <a:p>
            <a:r>
              <a:rPr lang="en-US" altLang="zh-CN" sz="1200" b="1"/>
              <a:t>if (minIndex != i) {</a:t>
            </a:r>
            <a:endParaRPr lang="en-US" altLang="zh-CN" sz="1200" b="1"/>
          </a:p>
          <a:p>
            <a:r>
              <a:rPr lang="en-US" altLang="zh-CN" sz="1200"/>
              <a:t>arr[minIndex] = arr[i];</a:t>
            </a:r>
            <a:endParaRPr lang="en-US" altLang="zh-CN" sz="1200"/>
          </a:p>
          <a:p>
            <a:r>
              <a:rPr lang="en-US" altLang="zh-CN" sz="1200"/>
              <a:t>arr[i] = min;</a:t>
            </a:r>
            <a:endParaRPr lang="en-US" altLang="zh-CN" sz="1200"/>
          </a:p>
          <a:p>
            <a:r>
              <a:rPr lang="en-US" altLang="zh-CN" sz="1200"/>
              <a:t>}}}</a:t>
            </a:r>
            <a:endParaRPr lang="zh-CN" alt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插入排序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插入排序法介绍</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插入式排序属于内部排序法，是对于欲排序的元素以插入的方式找寻该元素的适当位置，以达到排序的目的。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插入排序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插入排序法思想</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zh-CN" altLang="en-US" sz="2000">
                <a:ea typeface="华文新魏" panose="02010800040101010101" pitchFamily="2" charset="-122"/>
              </a:rPr>
              <a:t>插入排序（</a:t>
            </a:r>
            <a:r>
              <a:rPr lang="en-US" altLang="zh-CN" sz="2000">
                <a:ea typeface="华文新魏" panose="02010800040101010101" pitchFamily="2" charset="-122"/>
              </a:rPr>
              <a:t>Insertion Sorting</a:t>
            </a:r>
            <a:r>
              <a:rPr lang="zh-CN" altLang="en-US" sz="2000">
                <a:ea typeface="华文新魏" panose="02010800040101010101" pitchFamily="2" charset="-122"/>
              </a:rPr>
              <a:t>）的</a:t>
            </a:r>
            <a:r>
              <a:rPr lang="zh-CN" altLang="en-US" sz="2000" b="1">
                <a:ea typeface="华文新魏" panose="02010800040101010101" pitchFamily="2" charset="-122"/>
              </a:rPr>
              <a:t>基本思想</a:t>
            </a:r>
            <a:r>
              <a:rPr lang="zh-CN" altLang="en-US" sz="2000">
                <a:ea typeface="华文新魏" panose="02010800040101010101" pitchFamily="2" charset="-122"/>
              </a:rPr>
              <a:t>是：把</a:t>
            </a:r>
            <a:r>
              <a:rPr lang="en-US" altLang="zh-CN" sz="2000">
                <a:ea typeface="华文新魏" panose="02010800040101010101" pitchFamily="2" charset="-122"/>
              </a:rPr>
              <a:t>n</a:t>
            </a:r>
            <a:r>
              <a:rPr lang="zh-CN" altLang="en-US" sz="2000">
                <a:ea typeface="华文新魏" panose="02010800040101010101" pitchFamily="2" charset="-122"/>
              </a:rPr>
              <a:t>个待排序的元素看成为一个有序表和一个无序表，</a:t>
            </a:r>
            <a:r>
              <a:rPr lang="zh-CN" altLang="en-US" sz="2000">
                <a:solidFill>
                  <a:srgbClr val="FF0000"/>
                </a:solidFill>
                <a:ea typeface="华文新魏" panose="02010800040101010101" pitchFamily="2" charset="-122"/>
              </a:rPr>
              <a:t>开始时有序表中只包含一个元素，无序表中包含有</a:t>
            </a:r>
            <a:r>
              <a:rPr lang="en-US" altLang="zh-CN" sz="2000">
                <a:solidFill>
                  <a:srgbClr val="FF0000"/>
                </a:solidFill>
                <a:ea typeface="华文新魏" panose="02010800040101010101" pitchFamily="2" charset="-122"/>
              </a:rPr>
              <a:t>n-1</a:t>
            </a:r>
            <a:r>
              <a:rPr lang="zh-CN" altLang="en-US" sz="2000">
                <a:solidFill>
                  <a:srgbClr val="FF0000"/>
                </a:solidFill>
                <a:ea typeface="华文新魏" panose="02010800040101010101" pitchFamily="2" charset="-122"/>
              </a:rPr>
              <a:t>个元素</a:t>
            </a:r>
            <a:r>
              <a:rPr lang="zh-CN" altLang="en-US" sz="2000">
                <a:ea typeface="华文新魏" panose="02010800040101010101"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插入排序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插入排序思路图</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Snap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31" name="包装程序外壳对象" showAsIcon="1" r:id="rId2" imgW="609600" imgH="523875" progId="Package">
                  <p:embed/>
                </p:oleObj>
              </mc:Choice>
              <mc:Fallback>
                <p:oleObj name="包装程序外壳对象" showAsIcon="1" r:id="rId2" imgW="609600" imgH="523875" progId="Package">
                  <p:embed/>
                  <p:pic>
                    <p:nvPicPr>
                      <p:cNvPr id="0" name="图片 45230"/>
                      <p:cNvPicPr/>
                      <p:nvPr/>
                    </p:nvPicPr>
                    <p:blipFill>
                      <a:blip r:embed="rId3"/>
                      <a:stretch>
                        <a:fillRect/>
                      </a:stretch>
                    </p:blipFill>
                    <p:spPr>
                      <a:xfrm>
                        <a:off x="7054809" y="4735523"/>
                        <a:ext cx="437612" cy="377020"/>
                      </a:xfrm>
                      <a:prstGeom prst="rect">
                        <a:avLst/>
                      </a:prstGeom>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插入排序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插入排序法应用实例</a:t>
            </a:r>
            <a:r>
              <a:rPr kumimoji="1" lang="en-US" altLang="zh-CN" sz="2000" b="1">
                <a:solidFill>
                  <a:srgbClr val="0070C0"/>
                </a:solidFill>
                <a:latin typeface="+mn-ea"/>
              </a:rPr>
              <a:t>:</a:t>
            </a:r>
            <a:endParaRPr kumimoji="1" lang="en-US" altLang="zh-CN" sz="2000" b="1">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考试成绩分别是 </a:t>
            </a:r>
            <a:r>
              <a:rPr lang="en-US" altLang="zh-CN" sz="2000"/>
              <a:t>101, 34, 119, 1</a:t>
            </a:r>
            <a:r>
              <a:rPr lang="zh-CN" altLang="en-US" sz="2000">
                <a:latin typeface="+mn-ea"/>
              </a:rPr>
              <a:t> </a:t>
            </a:r>
            <a:r>
              <a:rPr lang="en-US" altLang="zh-CN" sz="2000">
                <a:latin typeface="+mn-ea"/>
              </a:rPr>
              <a:t> </a:t>
            </a:r>
            <a:r>
              <a:rPr lang="zh-CN" altLang="en-US" sz="2000">
                <a:latin typeface="+mn-ea"/>
              </a:rPr>
              <a:t>请从小到大排序</a:t>
            </a:r>
            <a:endParaRPr kumimoji="1" lang="en-US" altLang="zh-CN" sz="1400">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希尔排序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a:latin typeface="+mn-ea"/>
            </a:endParaRPr>
          </a:p>
          <a:p>
            <a:pPr>
              <a:spcBef>
                <a:spcPct val="0"/>
              </a:spcBef>
            </a:pPr>
            <a:r>
              <a:rPr kumimoji="1" lang="zh-CN" altLang="en-US" sz="2000" b="1">
                <a:solidFill>
                  <a:srgbClr val="0070C0"/>
                </a:solidFill>
                <a:latin typeface="+mn-ea"/>
              </a:rPr>
              <a:t>简单插入排序存在的问题</a:t>
            </a:r>
            <a:endParaRPr kumimoji="1" lang="en-US" altLang="zh-CN" sz="2000" b="1">
              <a:solidFill>
                <a:srgbClr val="0070C0"/>
              </a:solidFill>
              <a:latin typeface="+mn-ea"/>
            </a:endParaRPr>
          </a:p>
          <a:p>
            <a:pPr>
              <a:spcBef>
                <a:spcPct val="0"/>
              </a:spcBef>
            </a:pPr>
            <a:endParaRPr kumimoji="1" lang="en-US" altLang="zh-CN">
              <a:latin typeface="+mn-ea"/>
            </a:endParaRPr>
          </a:p>
          <a:p>
            <a:pPr>
              <a:spcBef>
                <a:spcPct val="0"/>
              </a:spcBef>
            </a:pPr>
            <a:r>
              <a:rPr kumimoji="1" lang="zh-CN" altLang="en-US">
                <a:latin typeface="+mn-ea"/>
              </a:rPr>
              <a:t>我们看简单的插入排序可能存在的问题</a:t>
            </a:r>
            <a:r>
              <a:rPr kumimoji="1" lang="en-US" altLang="zh-CN">
                <a:latin typeface="+mn-ea"/>
              </a:rPr>
              <a:t>. </a:t>
            </a:r>
            <a:endParaRPr kumimoji="1" lang="en-US" altLang="zh-CN">
              <a:latin typeface="+mn-ea"/>
            </a:endParaRPr>
          </a:p>
          <a:p>
            <a:pPr>
              <a:spcBef>
                <a:spcPct val="0"/>
              </a:spcBef>
            </a:pPr>
            <a:r>
              <a:rPr kumimoji="1" lang="zh-CN" altLang="en-US">
                <a:latin typeface="+mn-ea"/>
              </a:rPr>
              <a:t>数组 </a:t>
            </a:r>
            <a:r>
              <a:rPr kumimoji="1" lang="en-US" altLang="zh-CN">
                <a:latin typeface="+mn-ea"/>
              </a:rPr>
              <a:t>arr = {2,3,4,5,6,1} </a:t>
            </a:r>
            <a:r>
              <a:rPr kumimoji="1" lang="zh-CN" altLang="en-US">
                <a:latin typeface="+mn-ea"/>
              </a:rPr>
              <a:t>这时需要插入的数 </a:t>
            </a:r>
            <a:r>
              <a:rPr kumimoji="1" lang="en-US" altLang="zh-CN">
                <a:latin typeface="+mn-ea"/>
              </a:rPr>
              <a:t>1(</a:t>
            </a:r>
            <a:r>
              <a:rPr kumimoji="1" lang="zh-CN" altLang="en-US">
                <a:latin typeface="+mn-ea"/>
              </a:rPr>
              <a:t>最小</a:t>
            </a:r>
            <a:r>
              <a:rPr kumimoji="1" lang="en-US" altLang="zh-CN">
                <a:latin typeface="+mn-ea"/>
              </a:rPr>
              <a:t>),</a:t>
            </a:r>
            <a:r>
              <a:rPr kumimoji="1" lang="zh-CN" altLang="en-US">
                <a:latin typeface="+mn-ea"/>
              </a:rPr>
              <a:t> 这样的过程是：</a:t>
            </a:r>
            <a:endParaRPr kumimoji="1" lang="en-US" altLang="zh-CN">
              <a:latin typeface="+mn-ea"/>
            </a:endParaRPr>
          </a:p>
          <a:p>
            <a:pPr>
              <a:spcBef>
                <a:spcPct val="0"/>
              </a:spcBef>
            </a:pPr>
            <a:r>
              <a:rPr kumimoji="1" lang="en-US" altLang="zh-CN">
                <a:latin typeface="+mn-ea"/>
              </a:rPr>
              <a:t>{2,3,4,5,6,6}</a:t>
            </a:r>
            <a:endParaRPr kumimoji="1" lang="en-US" altLang="zh-CN">
              <a:latin typeface="+mn-ea"/>
            </a:endParaRPr>
          </a:p>
          <a:p>
            <a:pPr>
              <a:spcBef>
                <a:spcPct val="0"/>
              </a:spcBef>
            </a:pPr>
            <a:r>
              <a:rPr kumimoji="1" lang="en-US" altLang="zh-CN">
                <a:latin typeface="+mn-ea"/>
              </a:rPr>
              <a:t>{2,3,4,5,5,6}</a:t>
            </a:r>
            <a:endParaRPr kumimoji="1" lang="en-US" altLang="zh-CN">
              <a:latin typeface="+mn-ea"/>
            </a:endParaRPr>
          </a:p>
          <a:p>
            <a:pPr>
              <a:spcBef>
                <a:spcPct val="0"/>
              </a:spcBef>
            </a:pPr>
            <a:r>
              <a:rPr kumimoji="1" lang="en-US" altLang="zh-CN">
                <a:latin typeface="+mn-ea"/>
              </a:rPr>
              <a:t>{2,3,4,4,5,6}</a:t>
            </a:r>
            <a:endParaRPr kumimoji="1" lang="en-US" altLang="zh-CN">
              <a:latin typeface="+mn-ea"/>
            </a:endParaRPr>
          </a:p>
          <a:p>
            <a:pPr>
              <a:spcBef>
                <a:spcPct val="0"/>
              </a:spcBef>
            </a:pPr>
            <a:r>
              <a:rPr kumimoji="1" lang="en-US" altLang="zh-CN">
                <a:latin typeface="+mn-ea"/>
              </a:rPr>
              <a:t>{2,3,3,4,5,6}</a:t>
            </a:r>
            <a:endParaRPr kumimoji="1" lang="en-US" altLang="zh-CN">
              <a:latin typeface="+mn-ea"/>
            </a:endParaRPr>
          </a:p>
          <a:p>
            <a:pPr>
              <a:spcBef>
                <a:spcPct val="0"/>
              </a:spcBef>
            </a:pPr>
            <a:r>
              <a:rPr kumimoji="1" lang="en-US" altLang="zh-CN">
                <a:latin typeface="+mn-ea"/>
              </a:rPr>
              <a:t>{2,2,3,4,5,6}</a:t>
            </a:r>
            <a:endParaRPr kumimoji="1" lang="en-US" altLang="zh-CN">
              <a:latin typeface="+mn-ea"/>
            </a:endParaRPr>
          </a:p>
          <a:p>
            <a:pPr>
              <a:spcBef>
                <a:spcPct val="0"/>
              </a:spcBef>
            </a:pPr>
            <a:r>
              <a:rPr kumimoji="1" lang="en-US" altLang="zh-CN">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结论</a:t>
            </a:r>
            <a:r>
              <a:rPr kumimoji="1" lang="en-US" altLang="zh-CN" b="1">
                <a:latin typeface="+mn-ea"/>
              </a:rPr>
              <a:t>: </a:t>
            </a:r>
            <a:r>
              <a:rPr kumimoji="1" lang="zh-CN" altLang="en-US">
                <a:latin typeface="+mn-ea"/>
              </a:rPr>
              <a:t>当需要插入的数是较小的数时，后移的次数明显增多，对效率有影响</a:t>
            </a:r>
            <a:r>
              <a:rPr kumimoji="1" lang="en-US" altLang="zh-CN">
                <a:latin typeface="+mn-ea"/>
              </a:rPr>
              <a:t>.</a:t>
            </a:r>
            <a:endParaRPr kumimoji="1" lang="en-US" altLang="zh-CN">
              <a:latin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希尔排序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希尔排序法介绍</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zh-CN" altLang="en-US"/>
              <a:t>希尔排序是希尔（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缩小增量排序</a:t>
            </a:r>
            <a:r>
              <a:rPr lang="zh-CN" altLang="en-US"/>
              <a:t>。</a:t>
            </a:r>
            <a:endParaRPr lang="en-US" altLang="zh-CN"/>
          </a:p>
          <a:p>
            <a:pPr>
              <a:spcBef>
                <a:spcPct val="0"/>
              </a:spcBef>
            </a:pPr>
            <a:endParaRPr lang="en-US" altLang="zh-CN"/>
          </a:p>
          <a:p>
            <a:pPr>
              <a:spcBef>
                <a:spcPct val="0"/>
              </a:spcBef>
            </a:pPr>
            <a:r>
              <a:rPr lang="zh-CN" altLang="en-US" sz="2000" b="1">
                <a:solidFill>
                  <a:srgbClr val="0070C0"/>
                </a:solidFill>
              </a:rPr>
              <a:t>希尔排序法基本思想</a:t>
            </a:r>
            <a:endParaRPr lang="en-US" altLang="zh-CN" sz="2000" b="1">
              <a:solidFill>
                <a:srgbClr val="0070C0"/>
              </a:solidFill>
            </a:endParaRPr>
          </a:p>
          <a:p>
            <a:pPr>
              <a:spcBef>
                <a:spcPct val="0"/>
              </a:spcBef>
            </a:pPr>
            <a:endParaRPr kumimoji="1" lang="en-US" altLang="zh-CN">
              <a:latin typeface="+mn-ea"/>
            </a:endParaRPr>
          </a:p>
          <a:p>
            <a:pPr>
              <a:spcBef>
                <a:spcPct val="0"/>
              </a:spcBef>
            </a:pPr>
            <a:r>
              <a:rPr kumimoji="1" lang="zh-CN" altLang="en-US">
                <a:latin typeface="+mn-ea"/>
              </a:rPr>
              <a:t>希尔排序是把记录按下标的一定增量分组，对每组使用直接插入排序算法排序；随着增量逐渐减少，每组包含的关键词越来越多，当增量减至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a:latin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希尔排序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a:solidFill>
                  <a:srgbClr val="0070C0"/>
                </a:solidFill>
              </a:rPr>
              <a:t>希尔排序法</a:t>
            </a:r>
            <a:br>
              <a:rPr lang="en-US" altLang="zh-CN" sz="2000" b="1">
                <a:solidFill>
                  <a:srgbClr val="0070C0"/>
                </a:solidFill>
              </a:rPr>
            </a:br>
            <a:r>
              <a:rPr lang="zh-CN" altLang="en-US" sz="2000" b="1">
                <a:solidFill>
                  <a:srgbClr val="0070C0"/>
                </a:solidFill>
              </a:rPr>
              <a:t>的示意图</a:t>
            </a:r>
            <a:endParaRPr lang="en-US" altLang="zh-CN" sz="2000" b="1">
              <a:solidFill>
                <a:srgbClr val="0070C0"/>
              </a:solidFill>
            </a:endParaRPr>
          </a:p>
          <a:p>
            <a:pPr>
              <a:spcBef>
                <a:spcPct val="0"/>
              </a:spcBef>
            </a:pPr>
            <a:endParaRPr kumimoji="1" lang="en-US" altLang="zh-CN">
              <a:latin typeface="+mn-ea"/>
            </a:endParaRPr>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7" name="包装程序外壳对象" showAsIcon="1" r:id="rId2" imgW="609600" imgH="523875" progId="Package">
                  <p:embed/>
                </p:oleObj>
              </mc:Choice>
              <mc:Fallback>
                <p:oleObj name="包装程序外壳对象" showAsIcon="1" r:id="rId2" imgW="609600" imgH="523875" progId="Package">
                  <p:embed/>
                  <p:pic>
                    <p:nvPicPr>
                      <p:cNvPr id="0" name="图片 74876"/>
                      <p:cNvPicPr/>
                      <p:nvPr/>
                    </p:nvPicPr>
                    <p:blipFill>
                      <a:blip r:embed="rId3"/>
                      <a:stretch>
                        <a:fillRect/>
                      </a:stretch>
                    </p:blipFill>
                    <p:spPr>
                      <a:xfrm>
                        <a:off x="8658869" y="5112543"/>
                        <a:ext cx="429866" cy="370346"/>
                      </a:xfrm>
                      <a:prstGeom prst="rect">
                        <a:avLst/>
                      </a:prstGeom>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希尔排序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a:solidFill>
                  <a:srgbClr val="0070C0"/>
                </a:solidFill>
              </a:rPr>
              <a:t>希尔排序法的示意图</a:t>
            </a:r>
            <a:endParaRPr lang="en-US" altLang="zh-CN" sz="2000" b="1">
              <a:solidFill>
                <a:srgbClr val="0070C0"/>
              </a:solidFill>
            </a:endParaRPr>
          </a:p>
          <a:p>
            <a:pPr>
              <a:spcBef>
                <a:spcPct val="0"/>
              </a:spcBef>
            </a:pPr>
            <a:endParaRPr kumimoji="1" lang="en-US" altLang="zh-CN">
              <a:latin typeface="+mn-ea"/>
            </a:endParaRPr>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2" name="包装程序外壳对象" showAsIcon="1" r:id="rId2" imgW="609600" imgH="523875" progId="Package">
                  <p:embed/>
                </p:oleObj>
              </mc:Choice>
              <mc:Fallback>
                <p:oleObj name="包装程序外壳对象" showAsIcon="1" r:id="rId2" imgW="609600" imgH="523875" progId="Package">
                  <p:embed/>
                  <p:pic>
                    <p:nvPicPr>
                      <p:cNvPr id="0" name="图片 75901"/>
                      <p:cNvPicPr/>
                      <p:nvPr/>
                    </p:nvPicPr>
                    <p:blipFill>
                      <a:blip r:embed="rId3"/>
                      <a:stretch>
                        <a:fillRect/>
                      </a:stretch>
                    </p:blipFill>
                    <p:spPr>
                      <a:xfrm>
                        <a:off x="6786661" y="2869199"/>
                        <a:ext cx="504056" cy="434264"/>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70093</Words>
  <Application>WPS 演示</Application>
  <PresentationFormat>自定义</PresentationFormat>
  <Paragraphs>5625</Paragraphs>
  <Slides>255</Slides>
  <Notes>253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137</vt:i4>
      </vt:variant>
      <vt:variant>
        <vt:lpstr>幻灯片标题</vt:lpstr>
      </vt:variant>
      <vt:variant>
        <vt:i4>255</vt:i4>
      </vt:variant>
    </vt:vector>
  </HeadingPairs>
  <TitlesOfParts>
    <vt:vector size="406" baseType="lpstr">
      <vt:lpstr>Arial</vt:lpstr>
      <vt:lpstr>宋体</vt:lpstr>
      <vt:lpstr>Wingdings</vt:lpstr>
      <vt:lpstr>华文新魏</vt:lpstr>
      <vt:lpstr>微软雅黑</vt:lpstr>
      <vt:lpstr>Arial Unicode MS</vt:lpstr>
      <vt:lpstr>Calibri</vt:lpstr>
      <vt:lpstr>Times New Roman</vt:lpstr>
      <vt:lpstr>Arial</vt:lpstr>
      <vt:lpstr>楷体_GB2312</vt:lpstr>
      <vt:lpstr>新宋体</vt:lpstr>
      <vt:lpstr>等线</vt:lpstr>
      <vt:lpstr>华文细黑</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Equation.3</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Neil</cp:lastModifiedBy>
  <cp:revision>2518</cp:revision>
  <dcterms:created xsi:type="dcterms:W3CDTF">2013-03-04T07:19:00Z</dcterms:created>
  <dcterms:modified xsi:type="dcterms:W3CDTF">2021-11-26T13:02:34Z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8BA7B6F8C44B4A2CB4D08E2612738710</vt:lpwstr>
  </property>
  <property fmtid="{D5CDD505-2E9C-101B-9397-08002B2CF9AE}" pid="3" name="KSOProductBuildVer">
    <vt:lpwstr>2052-11.1.0.11045</vt:lpwstr>
  </property>
</Properties>
</file>